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digiana Toybox" panose="020B0604020202020204" charset="0"/>
      <p:regular r:id="rId10"/>
    </p:embeddedFont>
    <p:embeddedFont>
      <p:font typeface="Biski Ultra-Bold" panose="020B0604020202020204" charset="-34"/>
      <p:regular r:id="rId11"/>
    </p:embeddedFont>
    <p:embeddedFont>
      <p:font typeface="Cakerolli" panose="020B0604020202020204" charset="-34"/>
      <p:regular r:id="rId12"/>
    </p:embeddedFont>
    <p:embeddedFont>
      <p:font typeface="Cakerolli Medium" panose="020B0604020202020204" charset="-34"/>
      <p:regular r:id="rId13"/>
    </p:embeddedFont>
    <p:embeddedFont>
      <p:font typeface="Calibri" panose="020F0502020204030204" pitchFamily="34" charset="0"/>
      <p:regular r:id="rId14"/>
      <p:bold r:id="rId15"/>
      <p:italic r:id="rId16"/>
      <p:boldItalic r:id="rId17"/>
    </p:embeddedFont>
    <p:embeddedFont>
      <p:font typeface="Dreaming Outloud All Caps" panose="020B0604020202020204" charset="0"/>
      <p:regular r:id="rId18"/>
    </p:embeddedFont>
    <p:embeddedFont>
      <p:font typeface="Open Sans" panose="020B0606030504020204" pitchFamily="3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876"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4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40.png"/><Relationship Id="rId5" Type="http://schemas.openxmlformats.org/officeDocument/2006/relationships/image" Target="../media/image20.svg"/><Relationship Id="rId10" Type="http://schemas.openxmlformats.org/officeDocument/2006/relationships/image" Target="../media/image39.png"/><Relationship Id="rId4" Type="http://schemas.openxmlformats.org/officeDocument/2006/relationships/image" Target="../media/image19.png"/><Relationship Id="rId9" Type="http://schemas.openxmlformats.org/officeDocument/2006/relationships/image" Target="../media/image38.png"/><Relationship Id="rId14"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B98E"/>
        </a:solidFill>
        <a:effectLst/>
      </p:bgPr>
    </p:bg>
    <p:spTree>
      <p:nvGrpSpPr>
        <p:cNvPr id="1" name=""/>
        <p:cNvGrpSpPr/>
        <p:nvPr/>
      </p:nvGrpSpPr>
      <p:grpSpPr>
        <a:xfrm>
          <a:off x="0" y="0"/>
          <a:ext cx="0" cy="0"/>
          <a:chOff x="0" y="0"/>
          <a:chExt cx="0" cy="0"/>
        </a:xfrm>
      </p:grpSpPr>
      <p:sp>
        <p:nvSpPr>
          <p:cNvPr id="2" name="Freeform 2"/>
          <p:cNvSpPr/>
          <p:nvPr/>
        </p:nvSpPr>
        <p:spPr>
          <a:xfrm>
            <a:off x="-6057916" y="-7521487"/>
            <a:ext cx="15201916" cy="14289801"/>
          </a:xfrm>
          <a:custGeom>
            <a:avLst/>
            <a:gdLst/>
            <a:ahLst/>
            <a:cxnLst/>
            <a:rect l="l" t="t" r="r" b="b"/>
            <a:pathLst>
              <a:path w="15201916" h="14289801">
                <a:moveTo>
                  <a:pt x="0" y="0"/>
                </a:moveTo>
                <a:lnTo>
                  <a:pt x="15201916" y="0"/>
                </a:lnTo>
                <a:lnTo>
                  <a:pt x="15201916" y="14289801"/>
                </a:lnTo>
                <a:lnTo>
                  <a:pt x="0" y="14289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208372" y="1303315"/>
            <a:ext cx="15201916" cy="14289801"/>
          </a:xfrm>
          <a:custGeom>
            <a:avLst/>
            <a:gdLst/>
            <a:ahLst/>
            <a:cxnLst/>
            <a:rect l="l" t="t" r="r" b="b"/>
            <a:pathLst>
              <a:path w="15201916" h="14289801">
                <a:moveTo>
                  <a:pt x="0" y="0"/>
                </a:moveTo>
                <a:lnTo>
                  <a:pt x="15201916" y="0"/>
                </a:lnTo>
                <a:lnTo>
                  <a:pt x="15201916" y="14289801"/>
                </a:lnTo>
                <a:lnTo>
                  <a:pt x="0" y="14289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156962" y="1028700"/>
            <a:ext cx="13696678" cy="21401060"/>
          </a:xfrm>
          <a:custGeom>
            <a:avLst/>
            <a:gdLst/>
            <a:ahLst/>
            <a:cxnLst/>
            <a:rect l="l" t="t" r="r" b="b"/>
            <a:pathLst>
              <a:path w="13696678" h="21401060">
                <a:moveTo>
                  <a:pt x="0" y="0"/>
                </a:moveTo>
                <a:lnTo>
                  <a:pt x="13696678" y="0"/>
                </a:lnTo>
                <a:lnTo>
                  <a:pt x="13696678" y="21401060"/>
                </a:lnTo>
                <a:lnTo>
                  <a:pt x="0" y="214010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81895">
            <a:off x="-122825" y="6819519"/>
            <a:ext cx="5415397" cy="4292933"/>
          </a:xfrm>
          <a:custGeom>
            <a:avLst/>
            <a:gdLst/>
            <a:ahLst/>
            <a:cxnLst/>
            <a:rect l="l" t="t" r="r" b="b"/>
            <a:pathLst>
              <a:path w="5415397" h="4292933">
                <a:moveTo>
                  <a:pt x="0" y="0"/>
                </a:moveTo>
                <a:lnTo>
                  <a:pt x="5415397" y="0"/>
                </a:lnTo>
                <a:lnTo>
                  <a:pt x="5415397" y="4292933"/>
                </a:lnTo>
                <a:lnTo>
                  <a:pt x="0" y="42929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394240">
            <a:off x="14043101" y="-128702"/>
            <a:ext cx="2955140" cy="4738563"/>
          </a:xfrm>
          <a:custGeom>
            <a:avLst/>
            <a:gdLst/>
            <a:ahLst/>
            <a:cxnLst/>
            <a:rect l="l" t="t" r="r" b="b"/>
            <a:pathLst>
              <a:path w="2955140" h="4738563">
                <a:moveTo>
                  <a:pt x="0" y="0"/>
                </a:moveTo>
                <a:lnTo>
                  <a:pt x="2955140" y="0"/>
                </a:lnTo>
                <a:lnTo>
                  <a:pt x="2955140" y="4738563"/>
                </a:lnTo>
                <a:lnTo>
                  <a:pt x="0" y="47385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3786550" y="7614430"/>
            <a:ext cx="4411579" cy="4114800"/>
          </a:xfrm>
          <a:custGeom>
            <a:avLst/>
            <a:gdLst/>
            <a:ahLst/>
            <a:cxnLst/>
            <a:rect l="l" t="t" r="r" b="b"/>
            <a:pathLst>
              <a:path w="4411579" h="4114800">
                <a:moveTo>
                  <a:pt x="0" y="0"/>
                </a:moveTo>
                <a:lnTo>
                  <a:pt x="4411579" y="0"/>
                </a:lnTo>
                <a:lnTo>
                  <a:pt x="441157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TextBox 8"/>
          <p:cNvSpPr txBox="1"/>
          <p:nvPr/>
        </p:nvSpPr>
        <p:spPr>
          <a:xfrm>
            <a:off x="1543042" y="3844164"/>
            <a:ext cx="15621932" cy="2924150"/>
          </a:xfrm>
          <a:prstGeom prst="rect">
            <a:avLst/>
          </a:prstGeom>
        </p:spPr>
        <p:txBody>
          <a:bodyPr lIns="0" tIns="0" rIns="0" bIns="0" rtlCol="0" anchor="t">
            <a:spAutoFit/>
          </a:bodyPr>
          <a:lstStyle/>
          <a:p>
            <a:pPr algn="ctr">
              <a:lnSpc>
                <a:spcPts val="8539"/>
              </a:lnSpc>
            </a:pPr>
            <a:r>
              <a:rPr lang="en-US" sz="8803">
                <a:solidFill>
                  <a:srgbClr val="121212"/>
                </a:solidFill>
                <a:latin typeface="Biski Ultra-Bold"/>
              </a:rPr>
              <a:t>Definisi Pemasaran</a:t>
            </a:r>
          </a:p>
          <a:p>
            <a:pPr algn="ctr">
              <a:lnSpc>
                <a:spcPts val="8539"/>
              </a:lnSpc>
            </a:pPr>
            <a:r>
              <a:rPr lang="en-US" sz="8803">
                <a:solidFill>
                  <a:srgbClr val="121212"/>
                </a:solidFill>
                <a:latin typeface="Biski Ultra-Bold"/>
              </a:rPr>
              <a:t>dan Proses Pemasaran</a:t>
            </a:r>
          </a:p>
        </p:txBody>
      </p:sp>
      <p:sp>
        <p:nvSpPr>
          <p:cNvPr id="9" name="Freeform 9"/>
          <p:cNvSpPr/>
          <p:nvPr/>
        </p:nvSpPr>
        <p:spPr>
          <a:xfrm>
            <a:off x="929122" y="525306"/>
            <a:ext cx="1227840" cy="1556018"/>
          </a:xfrm>
          <a:custGeom>
            <a:avLst/>
            <a:gdLst/>
            <a:ahLst/>
            <a:cxnLst/>
            <a:rect l="l" t="t" r="r" b="b"/>
            <a:pathLst>
              <a:path w="1227840" h="1556018">
                <a:moveTo>
                  <a:pt x="0" y="0"/>
                </a:moveTo>
                <a:lnTo>
                  <a:pt x="1227840" y="0"/>
                </a:lnTo>
                <a:lnTo>
                  <a:pt x="1227840" y="1556018"/>
                </a:lnTo>
                <a:lnTo>
                  <a:pt x="0" y="155601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572373" y="1931356"/>
            <a:ext cx="713498" cy="904202"/>
          </a:xfrm>
          <a:custGeom>
            <a:avLst/>
            <a:gdLst/>
            <a:ahLst/>
            <a:cxnLst/>
            <a:rect l="l" t="t" r="r" b="b"/>
            <a:pathLst>
              <a:path w="713498" h="904202">
                <a:moveTo>
                  <a:pt x="0" y="0"/>
                </a:moveTo>
                <a:lnTo>
                  <a:pt x="713498" y="0"/>
                </a:lnTo>
                <a:lnTo>
                  <a:pt x="713498" y="904202"/>
                </a:lnTo>
                <a:lnTo>
                  <a:pt x="0" y="90420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5486400" y="6768314"/>
            <a:ext cx="7315200" cy="247973"/>
          </a:xfrm>
          <a:custGeom>
            <a:avLst/>
            <a:gdLst/>
            <a:ahLst/>
            <a:cxnLst/>
            <a:rect l="l" t="t" r="r" b="b"/>
            <a:pathLst>
              <a:path w="7315200" h="247973">
                <a:moveTo>
                  <a:pt x="0" y="0"/>
                </a:moveTo>
                <a:lnTo>
                  <a:pt x="7315200" y="0"/>
                </a:lnTo>
                <a:lnTo>
                  <a:pt x="7315200" y="247973"/>
                </a:lnTo>
                <a:lnTo>
                  <a:pt x="0" y="24797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TextBox 12"/>
          <p:cNvSpPr txBox="1"/>
          <p:nvPr/>
        </p:nvSpPr>
        <p:spPr>
          <a:xfrm>
            <a:off x="7432411" y="7266492"/>
            <a:ext cx="3145780" cy="1526275"/>
          </a:xfrm>
          <a:prstGeom prst="rect">
            <a:avLst/>
          </a:prstGeom>
        </p:spPr>
        <p:txBody>
          <a:bodyPr lIns="0" tIns="0" rIns="0" bIns="0" rtlCol="0" anchor="t">
            <a:spAutoFit/>
          </a:bodyPr>
          <a:lstStyle/>
          <a:p>
            <a:pPr algn="ctr">
              <a:lnSpc>
                <a:spcPts val="6174"/>
              </a:lnSpc>
            </a:pPr>
            <a:r>
              <a:rPr lang="en-US" sz="4410" dirty="0" err="1">
                <a:solidFill>
                  <a:srgbClr val="121212"/>
                </a:solidFill>
                <a:latin typeface="Adigiana Toybox"/>
              </a:rPr>
              <a:t>Disusun</a:t>
            </a:r>
            <a:r>
              <a:rPr lang="en-US" sz="4410" dirty="0">
                <a:solidFill>
                  <a:srgbClr val="121212"/>
                </a:solidFill>
                <a:latin typeface="Adigiana Toybox"/>
              </a:rPr>
              <a:t> oleh</a:t>
            </a:r>
          </a:p>
          <a:p>
            <a:pPr algn="ctr">
              <a:lnSpc>
                <a:spcPts val="6174"/>
              </a:lnSpc>
              <a:spcBef>
                <a:spcPct val="0"/>
              </a:spcBef>
            </a:pPr>
            <a:r>
              <a:rPr lang="en-US" sz="4410" dirty="0">
                <a:solidFill>
                  <a:srgbClr val="121212"/>
                </a:solidFill>
                <a:latin typeface="Adigiana Toybox"/>
              </a:rPr>
              <a:t>Zulfa </a:t>
            </a:r>
            <a:r>
              <a:rPr lang="en-US" sz="4410" dirty="0" err="1">
                <a:solidFill>
                  <a:srgbClr val="121212"/>
                </a:solidFill>
                <a:latin typeface="Adigiana Toybox"/>
              </a:rPr>
              <a:t>Irbah</a:t>
            </a:r>
            <a:endParaRPr lang="en-US" sz="4410" dirty="0">
              <a:solidFill>
                <a:srgbClr val="121212"/>
              </a:solidFill>
              <a:latin typeface="Adigiana Toybo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F3"/>
        </a:solidFill>
        <a:effectLst/>
      </p:bgPr>
    </p:bg>
    <p:spTree>
      <p:nvGrpSpPr>
        <p:cNvPr id="1" name=""/>
        <p:cNvGrpSpPr/>
        <p:nvPr/>
      </p:nvGrpSpPr>
      <p:grpSpPr>
        <a:xfrm>
          <a:off x="0" y="0"/>
          <a:ext cx="0" cy="0"/>
          <a:chOff x="0" y="0"/>
          <a:chExt cx="0" cy="0"/>
        </a:xfrm>
      </p:grpSpPr>
      <p:sp>
        <p:nvSpPr>
          <p:cNvPr id="3" name="Freeform 3"/>
          <p:cNvSpPr/>
          <p:nvPr/>
        </p:nvSpPr>
        <p:spPr>
          <a:xfrm>
            <a:off x="-2915351" y="8229600"/>
            <a:ext cx="6767488" cy="4114800"/>
          </a:xfrm>
          <a:custGeom>
            <a:avLst/>
            <a:gdLst/>
            <a:ahLst/>
            <a:cxnLst/>
            <a:rect l="l" t="t" r="r" b="b"/>
            <a:pathLst>
              <a:path w="6767488" h="4114800">
                <a:moveTo>
                  <a:pt x="0" y="0"/>
                </a:moveTo>
                <a:lnTo>
                  <a:pt x="6767489" y="0"/>
                </a:lnTo>
                <a:lnTo>
                  <a:pt x="676748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p:cNvSpPr txBox="1"/>
          <p:nvPr/>
        </p:nvSpPr>
        <p:spPr>
          <a:xfrm>
            <a:off x="2111015" y="2610691"/>
            <a:ext cx="14533737" cy="6951653"/>
          </a:xfrm>
          <a:prstGeom prst="rect">
            <a:avLst/>
          </a:prstGeom>
        </p:spPr>
        <p:txBody>
          <a:bodyPr lIns="0" tIns="0" rIns="0" bIns="0" rtlCol="0" anchor="t">
            <a:spAutoFit/>
          </a:bodyPr>
          <a:lstStyle/>
          <a:p>
            <a:pPr algn="just">
              <a:lnSpc>
                <a:spcPts val="4813"/>
              </a:lnSpc>
            </a:pPr>
            <a:r>
              <a:rPr lang="en-US" sz="3437" dirty="0" err="1">
                <a:solidFill>
                  <a:srgbClr val="A85919"/>
                </a:solidFill>
                <a:latin typeface="Cakerolli Medium"/>
              </a:rPr>
              <a:t>Pemasaran</a:t>
            </a:r>
            <a:r>
              <a:rPr lang="en-US" sz="3437" dirty="0">
                <a:solidFill>
                  <a:srgbClr val="A85919"/>
                </a:solidFill>
                <a:latin typeface="Cakerolli Medium"/>
              </a:rPr>
              <a:t> </a:t>
            </a:r>
            <a:r>
              <a:rPr lang="en-US" sz="3437" dirty="0" err="1">
                <a:solidFill>
                  <a:srgbClr val="A85919"/>
                </a:solidFill>
                <a:latin typeface="Cakerolli Medium"/>
              </a:rPr>
              <a:t>secara</a:t>
            </a:r>
            <a:r>
              <a:rPr lang="en-US" sz="3437" dirty="0">
                <a:solidFill>
                  <a:srgbClr val="A85919"/>
                </a:solidFill>
                <a:latin typeface="Cakerolli Medium"/>
              </a:rPr>
              <a:t> </a:t>
            </a:r>
            <a:r>
              <a:rPr lang="en-US" sz="3437" dirty="0" err="1">
                <a:solidFill>
                  <a:srgbClr val="A85919"/>
                </a:solidFill>
                <a:latin typeface="Cakerolli Medium"/>
              </a:rPr>
              <a:t>singkat</a:t>
            </a:r>
            <a:r>
              <a:rPr lang="en-US" sz="3437" dirty="0">
                <a:solidFill>
                  <a:srgbClr val="A85919"/>
                </a:solidFill>
                <a:latin typeface="Cakerolli Medium"/>
              </a:rPr>
              <a:t> </a:t>
            </a:r>
            <a:r>
              <a:rPr lang="en-US" sz="3437" dirty="0" err="1">
                <a:solidFill>
                  <a:srgbClr val="A85919"/>
                </a:solidFill>
                <a:latin typeface="Cakerolli Medium"/>
              </a:rPr>
              <a:t>sering</a:t>
            </a:r>
            <a:r>
              <a:rPr lang="en-US" sz="3437" dirty="0">
                <a:solidFill>
                  <a:srgbClr val="A85919"/>
                </a:solidFill>
                <a:latin typeface="Cakerolli Medium"/>
              </a:rPr>
              <a:t> </a:t>
            </a:r>
            <a:r>
              <a:rPr lang="en-US" sz="3437" dirty="0" err="1">
                <a:solidFill>
                  <a:srgbClr val="A85919"/>
                </a:solidFill>
                <a:latin typeface="Cakerolli Medium"/>
              </a:rPr>
              <a:t>diartikan</a:t>
            </a:r>
            <a:r>
              <a:rPr lang="en-US" sz="3437" dirty="0">
                <a:solidFill>
                  <a:srgbClr val="A85919"/>
                </a:solidFill>
                <a:latin typeface="Cakerolli Medium"/>
              </a:rPr>
              <a:t> </a:t>
            </a:r>
            <a:r>
              <a:rPr lang="en-US" sz="3437" dirty="0" err="1">
                <a:solidFill>
                  <a:srgbClr val="A85919"/>
                </a:solidFill>
                <a:latin typeface="Cakerolli Medium"/>
              </a:rPr>
              <a:t>sebagai</a:t>
            </a:r>
            <a:r>
              <a:rPr lang="en-US" sz="3437" dirty="0">
                <a:solidFill>
                  <a:srgbClr val="A85919"/>
                </a:solidFill>
                <a:latin typeface="Cakerolli Medium"/>
              </a:rPr>
              <a:t> </a:t>
            </a:r>
            <a:r>
              <a:rPr lang="en-US" sz="3437" dirty="0" err="1">
                <a:solidFill>
                  <a:srgbClr val="A85919"/>
                </a:solidFill>
                <a:latin typeface="Cakerolli Medium"/>
              </a:rPr>
              <a:t>penjualan</a:t>
            </a:r>
            <a:r>
              <a:rPr lang="en-US" sz="3437" dirty="0">
                <a:solidFill>
                  <a:srgbClr val="A85919"/>
                </a:solidFill>
                <a:latin typeface="Cakerolli Medium"/>
              </a:rPr>
              <a:t> dan </a:t>
            </a:r>
            <a:r>
              <a:rPr lang="en-US" sz="3437" dirty="0" err="1">
                <a:solidFill>
                  <a:srgbClr val="A85919"/>
                </a:solidFill>
                <a:latin typeface="Cakerolli Medium"/>
              </a:rPr>
              <a:t>promosi</a:t>
            </a:r>
            <a:r>
              <a:rPr lang="en-US" sz="3437" dirty="0">
                <a:solidFill>
                  <a:srgbClr val="A85919"/>
                </a:solidFill>
                <a:latin typeface="Cakerolli Medium"/>
              </a:rPr>
              <a:t>. </a:t>
            </a:r>
            <a:r>
              <a:rPr lang="en-US" sz="3437" dirty="0" err="1">
                <a:solidFill>
                  <a:srgbClr val="A85919"/>
                </a:solidFill>
                <a:latin typeface="Cakerolli Medium"/>
              </a:rPr>
              <a:t>Secara</a:t>
            </a:r>
            <a:r>
              <a:rPr lang="en-US" sz="3437" dirty="0">
                <a:solidFill>
                  <a:srgbClr val="A85919"/>
                </a:solidFill>
                <a:latin typeface="Cakerolli Medium"/>
              </a:rPr>
              <a:t> </a:t>
            </a:r>
            <a:r>
              <a:rPr lang="en-US" sz="3437" dirty="0" err="1">
                <a:solidFill>
                  <a:srgbClr val="A85919"/>
                </a:solidFill>
                <a:latin typeface="Cakerolli Medium"/>
              </a:rPr>
              <a:t>umum</a:t>
            </a:r>
            <a:r>
              <a:rPr lang="en-US" sz="3437" dirty="0">
                <a:solidFill>
                  <a:srgbClr val="A85919"/>
                </a:solidFill>
                <a:latin typeface="Cakerolli Medium"/>
              </a:rPr>
              <a:t> </a:t>
            </a:r>
            <a:r>
              <a:rPr lang="en-US" sz="3437" dirty="0" err="1">
                <a:solidFill>
                  <a:srgbClr val="A85919"/>
                </a:solidFill>
                <a:latin typeface="Cakerolli Medium"/>
              </a:rPr>
              <a:t>pemasaran</a:t>
            </a:r>
            <a:r>
              <a:rPr lang="en-US" sz="3437" dirty="0">
                <a:solidFill>
                  <a:srgbClr val="A85919"/>
                </a:solidFill>
                <a:latin typeface="Cakerolli Medium"/>
              </a:rPr>
              <a:t> </a:t>
            </a:r>
            <a:r>
              <a:rPr lang="en-US" sz="3437" dirty="0" err="1">
                <a:solidFill>
                  <a:srgbClr val="A85919"/>
                </a:solidFill>
                <a:latin typeface="Cakerolli Medium"/>
              </a:rPr>
              <a:t>merupakan</a:t>
            </a:r>
            <a:r>
              <a:rPr lang="en-US" sz="3437" dirty="0">
                <a:solidFill>
                  <a:srgbClr val="A85919"/>
                </a:solidFill>
                <a:latin typeface="Cakerolli Medium"/>
              </a:rPr>
              <a:t> </a:t>
            </a:r>
            <a:r>
              <a:rPr lang="en-US" sz="3437" dirty="0" err="1">
                <a:solidFill>
                  <a:srgbClr val="A85919"/>
                </a:solidFill>
                <a:latin typeface="Cakerolli Medium"/>
              </a:rPr>
              <a:t>kegiatan</a:t>
            </a:r>
            <a:r>
              <a:rPr lang="en-US" sz="3437" dirty="0">
                <a:solidFill>
                  <a:srgbClr val="A85919"/>
                </a:solidFill>
                <a:latin typeface="Cakerolli Medium"/>
              </a:rPr>
              <a:t> yang </a:t>
            </a:r>
            <a:r>
              <a:rPr lang="en-US" sz="3437" dirty="0" err="1">
                <a:solidFill>
                  <a:srgbClr val="A85919"/>
                </a:solidFill>
                <a:latin typeface="Cakerolli Medium"/>
              </a:rPr>
              <a:t>dilakukan</a:t>
            </a:r>
            <a:r>
              <a:rPr lang="en-US" sz="3437" dirty="0">
                <a:solidFill>
                  <a:srgbClr val="A85919"/>
                </a:solidFill>
                <a:latin typeface="Cakerolli Medium"/>
              </a:rPr>
              <a:t> oleh </a:t>
            </a:r>
            <a:r>
              <a:rPr lang="en-US" sz="3437" dirty="0" err="1">
                <a:solidFill>
                  <a:srgbClr val="A85919"/>
                </a:solidFill>
                <a:latin typeface="Cakerolli Medium"/>
              </a:rPr>
              <a:t>perusahaan</a:t>
            </a:r>
            <a:r>
              <a:rPr lang="en-US" sz="3437" dirty="0">
                <a:solidFill>
                  <a:srgbClr val="A85919"/>
                </a:solidFill>
                <a:latin typeface="Cakerolli Medium"/>
              </a:rPr>
              <a:t> </a:t>
            </a:r>
            <a:r>
              <a:rPr lang="en-US" sz="3437" dirty="0" err="1">
                <a:solidFill>
                  <a:srgbClr val="A85919"/>
                </a:solidFill>
                <a:latin typeface="Cakerolli Medium"/>
              </a:rPr>
              <a:t>untuk</a:t>
            </a:r>
            <a:r>
              <a:rPr lang="en-US" sz="3437" dirty="0">
                <a:solidFill>
                  <a:srgbClr val="A85919"/>
                </a:solidFill>
                <a:latin typeface="Cakerolli Medium"/>
              </a:rPr>
              <a:t> </a:t>
            </a:r>
            <a:r>
              <a:rPr lang="en-US" sz="3437" dirty="0" err="1">
                <a:solidFill>
                  <a:srgbClr val="A85919"/>
                </a:solidFill>
                <a:latin typeface="Cakerolli Medium"/>
              </a:rPr>
              <a:t>memenuhi</a:t>
            </a:r>
            <a:r>
              <a:rPr lang="en-US" sz="3437" dirty="0">
                <a:solidFill>
                  <a:srgbClr val="A85919"/>
                </a:solidFill>
                <a:latin typeface="Cakerolli Medium"/>
              </a:rPr>
              <a:t> </a:t>
            </a:r>
            <a:r>
              <a:rPr lang="en-US" sz="3437" dirty="0" err="1">
                <a:solidFill>
                  <a:srgbClr val="A85919"/>
                </a:solidFill>
                <a:latin typeface="Cakerolli Medium"/>
              </a:rPr>
              <a:t>permintaan</a:t>
            </a:r>
            <a:r>
              <a:rPr lang="en-US" sz="3437" dirty="0">
                <a:solidFill>
                  <a:srgbClr val="A85919"/>
                </a:solidFill>
                <a:latin typeface="Cakerolli Medium"/>
              </a:rPr>
              <a:t> pasar </a:t>
            </a:r>
            <a:r>
              <a:rPr lang="en-US" sz="3437" dirty="0" err="1">
                <a:solidFill>
                  <a:srgbClr val="A85919"/>
                </a:solidFill>
                <a:latin typeface="Cakerolli Medium"/>
              </a:rPr>
              <a:t>dengan</a:t>
            </a:r>
            <a:r>
              <a:rPr lang="en-US" sz="3437" dirty="0">
                <a:solidFill>
                  <a:srgbClr val="A85919"/>
                </a:solidFill>
                <a:latin typeface="Cakerolli Medium"/>
              </a:rPr>
              <a:t> </a:t>
            </a:r>
            <a:r>
              <a:rPr lang="en-US" sz="3437" dirty="0" err="1">
                <a:solidFill>
                  <a:srgbClr val="A85919"/>
                </a:solidFill>
                <a:latin typeface="Cakerolli Medium"/>
              </a:rPr>
              <a:t>tujuan</a:t>
            </a:r>
            <a:r>
              <a:rPr lang="en-US" sz="3437" dirty="0">
                <a:solidFill>
                  <a:srgbClr val="A85919"/>
                </a:solidFill>
                <a:latin typeface="Cakerolli Medium"/>
              </a:rPr>
              <a:t> </a:t>
            </a:r>
            <a:r>
              <a:rPr lang="en-US" sz="3437" dirty="0" err="1">
                <a:solidFill>
                  <a:srgbClr val="A85919"/>
                </a:solidFill>
                <a:latin typeface="Cakerolli Medium"/>
              </a:rPr>
              <a:t>untuk</a:t>
            </a:r>
            <a:r>
              <a:rPr lang="en-US" sz="3437" dirty="0">
                <a:solidFill>
                  <a:srgbClr val="A85919"/>
                </a:solidFill>
                <a:latin typeface="Cakerolli Medium"/>
              </a:rPr>
              <a:t> </a:t>
            </a:r>
            <a:r>
              <a:rPr lang="en-US" sz="3437" dirty="0" err="1">
                <a:solidFill>
                  <a:srgbClr val="A85919"/>
                </a:solidFill>
                <a:latin typeface="Cakerolli Medium"/>
              </a:rPr>
              <a:t>memaksimalkan</a:t>
            </a:r>
            <a:r>
              <a:rPr lang="en-US" sz="3437" dirty="0">
                <a:solidFill>
                  <a:srgbClr val="A85919"/>
                </a:solidFill>
                <a:latin typeface="Cakerolli Medium"/>
              </a:rPr>
              <a:t> </a:t>
            </a:r>
            <a:r>
              <a:rPr lang="en-US" sz="3437" dirty="0" err="1">
                <a:solidFill>
                  <a:srgbClr val="A85919"/>
                </a:solidFill>
                <a:latin typeface="Cakerolli Medium"/>
              </a:rPr>
              <a:t>keuntungan</a:t>
            </a:r>
            <a:endParaRPr lang="en-US" sz="3437" dirty="0">
              <a:solidFill>
                <a:srgbClr val="A85919"/>
              </a:solidFill>
              <a:latin typeface="Cakerolli Medium"/>
            </a:endParaRPr>
          </a:p>
          <a:p>
            <a:pPr algn="just">
              <a:lnSpc>
                <a:spcPts val="4813"/>
              </a:lnSpc>
            </a:pPr>
            <a:endParaRPr lang="en-US" sz="3437" dirty="0">
              <a:solidFill>
                <a:srgbClr val="A85919"/>
              </a:solidFill>
              <a:latin typeface="Cakerolli Medium"/>
            </a:endParaRPr>
          </a:p>
          <a:p>
            <a:pPr algn="just">
              <a:lnSpc>
                <a:spcPts val="4813"/>
              </a:lnSpc>
            </a:pPr>
            <a:r>
              <a:rPr lang="en-US" sz="3437" dirty="0" err="1">
                <a:solidFill>
                  <a:srgbClr val="A85919"/>
                </a:solidFill>
                <a:latin typeface="Cakerolli Medium"/>
              </a:rPr>
              <a:t>Pemasaran</a:t>
            </a:r>
            <a:r>
              <a:rPr lang="en-US" sz="3437" dirty="0">
                <a:solidFill>
                  <a:srgbClr val="A85919"/>
                </a:solidFill>
                <a:latin typeface="Cakerolli Medium"/>
              </a:rPr>
              <a:t> </a:t>
            </a:r>
            <a:r>
              <a:rPr lang="en-US" sz="3437" dirty="0" err="1">
                <a:solidFill>
                  <a:srgbClr val="A85919"/>
                </a:solidFill>
                <a:latin typeface="Cakerolli Medium"/>
              </a:rPr>
              <a:t>adalah</a:t>
            </a:r>
            <a:r>
              <a:rPr lang="en-US" sz="3437" dirty="0">
                <a:solidFill>
                  <a:srgbClr val="A85919"/>
                </a:solidFill>
                <a:latin typeface="Cakerolli Medium"/>
              </a:rPr>
              <a:t> </a:t>
            </a:r>
            <a:r>
              <a:rPr lang="en-US" sz="3437" dirty="0" err="1">
                <a:solidFill>
                  <a:srgbClr val="A85919"/>
                </a:solidFill>
                <a:latin typeface="Cakerolli Medium"/>
              </a:rPr>
              <a:t>tentang</a:t>
            </a:r>
            <a:r>
              <a:rPr lang="en-US" sz="3437" dirty="0">
                <a:solidFill>
                  <a:srgbClr val="A85919"/>
                </a:solidFill>
                <a:latin typeface="Cakerolli Medium"/>
              </a:rPr>
              <a:t> </a:t>
            </a:r>
            <a:r>
              <a:rPr lang="en-US" sz="3437" dirty="0" err="1">
                <a:solidFill>
                  <a:srgbClr val="A85919"/>
                </a:solidFill>
                <a:latin typeface="Cakerolli Medium"/>
              </a:rPr>
              <a:t>mengidentifikasi</a:t>
            </a:r>
            <a:r>
              <a:rPr lang="en-US" sz="3437" dirty="0">
                <a:solidFill>
                  <a:srgbClr val="A85919"/>
                </a:solidFill>
                <a:latin typeface="Cakerolli Medium"/>
              </a:rPr>
              <a:t> dan </a:t>
            </a:r>
            <a:r>
              <a:rPr lang="en-US" sz="3437" dirty="0" err="1">
                <a:solidFill>
                  <a:srgbClr val="A85919"/>
                </a:solidFill>
                <a:latin typeface="Cakerolli Medium"/>
              </a:rPr>
              <a:t>memenuhi</a:t>
            </a:r>
            <a:r>
              <a:rPr lang="en-US" sz="3437" dirty="0">
                <a:solidFill>
                  <a:srgbClr val="A85919"/>
                </a:solidFill>
                <a:latin typeface="Cakerolli Medium"/>
              </a:rPr>
              <a:t> </a:t>
            </a:r>
            <a:r>
              <a:rPr lang="en-US" sz="3437" dirty="0" err="1">
                <a:solidFill>
                  <a:srgbClr val="A85919"/>
                </a:solidFill>
                <a:latin typeface="Cakerolli Medium"/>
              </a:rPr>
              <a:t>kebutuhan</a:t>
            </a:r>
            <a:r>
              <a:rPr lang="en-US" sz="3437" dirty="0">
                <a:solidFill>
                  <a:srgbClr val="A85919"/>
                </a:solidFill>
                <a:latin typeface="Cakerolli Medium"/>
              </a:rPr>
              <a:t> </a:t>
            </a:r>
            <a:r>
              <a:rPr lang="en-US" sz="3437" dirty="0" err="1">
                <a:solidFill>
                  <a:srgbClr val="A85919"/>
                </a:solidFill>
                <a:latin typeface="Cakerolli Medium"/>
              </a:rPr>
              <a:t>manusia</a:t>
            </a:r>
            <a:r>
              <a:rPr lang="en-US" sz="3437" dirty="0">
                <a:solidFill>
                  <a:srgbClr val="A85919"/>
                </a:solidFill>
                <a:latin typeface="Cakerolli Medium"/>
              </a:rPr>
              <a:t> dan social, salah </a:t>
            </a:r>
            <a:r>
              <a:rPr lang="en-US" sz="3437" dirty="0" err="1">
                <a:solidFill>
                  <a:srgbClr val="A85919"/>
                </a:solidFill>
                <a:latin typeface="Cakerolli Medium"/>
              </a:rPr>
              <a:t>satu</a:t>
            </a:r>
            <a:r>
              <a:rPr lang="en-US" sz="3437" dirty="0">
                <a:solidFill>
                  <a:srgbClr val="A85919"/>
                </a:solidFill>
                <a:latin typeface="Cakerolli Medium"/>
              </a:rPr>
              <a:t> </a:t>
            </a:r>
            <a:r>
              <a:rPr lang="en-US" sz="3437" dirty="0" err="1">
                <a:solidFill>
                  <a:srgbClr val="A85919"/>
                </a:solidFill>
                <a:latin typeface="Cakerolli Medium"/>
              </a:rPr>
              <a:t>definisi</a:t>
            </a:r>
            <a:r>
              <a:rPr lang="en-US" sz="3437" dirty="0">
                <a:solidFill>
                  <a:srgbClr val="A85919"/>
                </a:solidFill>
                <a:latin typeface="Cakerolli Medium"/>
              </a:rPr>
              <a:t> </a:t>
            </a:r>
            <a:r>
              <a:rPr lang="en-US" sz="3437" dirty="0" err="1">
                <a:solidFill>
                  <a:srgbClr val="A85919"/>
                </a:solidFill>
                <a:latin typeface="Cakerolli Medium"/>
              </a:rPr>
              <a:t>terbaik</a:t>
            </a:r>
            <a:r>
              <a:rPr lang="en-US" sz="3437" dirty="0">
                <a:solidFill>
                  <a:srgbClr val="A85919"/>
                </a:solidFill>
                <a:latin typeface="Cakerolli Medium"/>
              </a:rPr>
              <a:t> </a:t>
            </a:r>
            <a:r>
              <a:rPr lang="en-US" sz="3437" dirty="0" err="1">
                <a:solidFill>
                  <a:srgbClr val="A85919"/>
                </a:solidFill>
                <a:latin typeface="Cakerolli Medium"/>
              </a:rPr>
              <a:t>terpendek</a:t>
            </a:r>
            <a:r>
              <a:rPr lang="en-US" sz="3437" dirty="0">
                <a:solidFill>
                  <a:srgbClr val="A85919"/>
                </a:solidFill>
                <a:latin typeface="Cakerolli Medium"/>
              </a:rPr>
              <a:t> </a:t>
            </a:r>
            <a:r>
              <a:rPr lang="en-US" sz="3437" dirty="0" err="1">
                <a:solidFill>
                  <a:srgbClr val="A85919"/>
                </a:solidFill>
                <a:latin typeface="Cakerolli Medium"/>
              </a:rPr>
              <a:t>dari</a:t>
            </a:r>
            <a:r>
              <a:rPr lang="en-US" sz="3437" dirty="0">
                <a:solidFill>
                  <a:srgbClr val="A85919"/>
                </a:solidFill>
                <a:latin typeface="Cakerolli Medium"/>
              </a:rPr>
              <a:t> </a:t>
            </a:r>
            <a:r>
              <a:rPr lang="en-US" sz="3437" dirty="0" err="1">
                <a:solidFill>
                  <a:srgbClr val="A85919"/>
                </a:solidFill>
                <a:latin typeface="Cakerolli Medium"/>
              </a:rPr>
              <a:t>pemasaran</a:t>
            </a:r>
            <a:r>
              <a:rPr lang="en-US" sz="3437" dirty="0">
                <a:solidFill>
                  <a:srgbClr val="A85919"/>
                </a:solidFill>
                <a:latin typeface="Cakerolli Medium"/>
              </a:rPr>
              <a:t> </a:t>
            </a:r>
            <a:r>
              <a:rPr lang="en-US" sz="3437" dirty="0" err="1">
                <a:solidFill>
                  <a:srgbClr val="A85919"/>
                </a:solidFill>
                <a:latin typeface="Cakerolli Medium"/>
              </a:rPr>
              <a:t>adalah</a:t>
            </a:r>
            <a:r>
              <a:rPr lang="en-US" sz="3437" dirty="0">
                <a:solidFill>
                  <a:srgbClr val="A85919"/>
                </a:solidFill>
                <a:latin typeface="Cakerolli Medium"/>
              </a:rPr>
              <a:t> </a:t>
            </a:r>
            <a:r>
              <a:rPr lang="en-US" sz="3437" dirty="0" err="1">
                <a:solidFill>
                  <a:srgbClr val="A85919"/>
                </a:solidFill>
                <a:latin typeface="Cakerolli Medium"/>
              </a:rPr>
              <a:t>memenuhi</a:t>
            </a:r>
            <a:r>
              <a:rPr lang="en-US" sz="3437" dirty="0">
                <a:solidFill>
                  <a:srgbClr val="A85919"/>
                </a:solidFill>
                <a:latin typeface="Cakerolli Medium"/>
              </a:rPr>
              <a:t> </a:t>
            </a:r>
            <a:r>
              <a:rPr lang="en-US" sz="3437" dirty="0" err="1">
                <a:solidFill>
                  <a:srgbClr val="A85919"/>
                </a:solidFill>
                <a:latin typeface="Cakerolli Medium"/>
              </a:rPr>
              <a:t>kebutuhan</a:t>
            </a:r>
            <a:r>
              <a:rPr lang="en-US" sz="3437" dirty="0">
                <a:solidFill>
                  <a:srgbClr val="A85919"/>
                </a:solidFill>
                <a:latin typeface="Cakerolli Medium"/>
              </a:rPr>
              <a:t> </a:t>
            </a:r>
            <a:r>
              <a:rPr lang="en-US" sz="3437" dirty="0" err="1">
                <a:solidFill>
                  <a:srgbClr val="A85919"/>
                </a:solidFill>
                <a:latin typeface="Cakerolli Medium"/>
              </a:rPr>
              <a:t>secara</a:t>
            </a:r>
            <a:r>
              <a:rPr lang="en-US" sz="3437" dirty="0">
                <a:solidFill>
                  <a:srgbClr val="A85919"/>
                </a:solidFill>
                <a:latin typeface="Cakerolli Medium"/>
              </a:rPr>
              <a:t> </a:t>
            </a:r>
            <a:r>
              <a:rPr lang="en-US" sz="3437" dirty="0" err="1">
                <a:solidFill>
                  <a:srgbClr val="A85919"/>
                </a:solidFill>
                <a:latin typeface="Cakerolli Medium"/>
              </a:rPr>
              <a:t>menguntungkan</a:t>
            </a:r>
            <a:endParaRPr lang="en-US" sz="3437" dirty="0">
              <a:solidFill>
                <a:srgbClr val="A85919"/>
              </a:solidFill>
              <a:latin typeface="Cakerolli Medium"/>
            </a:endParaRPr>
          </a:p>
          <a:p>
            <a:pPr algn="just">
              <a:lnSpc>
                <a:spcPts val="4813"/>
              </a:lnSpc>
            </a:pPr>
            <a:endParaRPr lang="en-US" sz="3437" dirty="0">
              <a:solidFill>
                <a:srgbClr val="A85919"/>
              </a:solidFill>
              <a:latin typeface="Cakerolli Medium"/>
            </a:endParaRPr>
          </a:p>
          <a:p>
            <a:pPr algn="just">
              <a:lnSpc>
                <a:spcPts val="4813"/>
              </a:lnSpc>
            </a:pPr>
            <a:r>
              <a:rPr lang="en-US" sz="3437" dirty="0" err="1">
                <a:solidFill>
                  <a:srgbClr val="A85919"/>
                </a:solidFill>
                <a:latin typeface="Cakerolli Medium"/>
              </a:rPr>
              <a:t>Pemasaran</a:t>
            </a:r>
            <a:r>
              <a:rPr lang="en-US" sz="3437" dirty="0">
                <a:solidFill>
                  <a:srgbClr val="A85919"/>
                </a:solidFill>
                <a:latin typeface="Cakerolli Medium"/>
              </a:rPr>
              <a:t> </a:t>
            </a:r>
            <a:r>
              <a:rPr lang="en-US" sz="3437" dirty="0" err="1">
                <a:solidFill>
                  <a:srgbClr val="A85919"/>
                </a:solidFill>
                <a:latin typeface="Cakerolli Medium"/>
              </a:rPr>
              <a:t>adalah</a:t>
            </a:r>
            <a:r>
              <a:rPr lang="en-US" sz="3437" dirty="0">
                <a:solidFill>
                  <a:srgbClr val="A85919"/>
                </a:solidFill>
                <a:latin typeface="Cakerolli Medium"/>
              </a:rPr>
              <a:t> </a:t>
            </a:r>
            <a:r>
              <a:rPr lang="en-US" sz="3437" dirty="0" err="1">
                <a:solidFill>
                  <a:srgbClr val="A85919"/>
                </a:solidFill>
                <a:latin typeface="Cakerolli Medium"/>
              </a:rPr>
              <a:t>Seni</a:t>
            </a:r>
            <a:r>
              <a:rPr lang="en-US" sz="3437" dirty="0">
                <a:solidFill>
                  <a:srgbClr val="A85919"/>
                </a:solidFill>
                <a:latin typeface="Cakerolli Medium"/>
              </a:rPr>
              <a:t> dan </a:t>
            </a:r>
            <a:r>
              <a:rPr lang="en-US" sz="3437" dirty="0" err="1">
                <a:solidFill>
                  <a:srgbClr val="A85919"/>
                </a:solidFill>
                <a:latin typeface="Cakerolli Medium"/>
              </a:rPr>
              <a:t>Ilmu</a:t>
            </a:r>
            <a:r>
              <a:rPr lang="en-US" sz="3437" dirty="0">
                <a:solidFill>
                  <a:srgbClr val="A85919"/>
                </a:solidFill>
                <a:latin typeface="Cakerolli Medium"/>
              </a:rPr>
              <a:t> </a:t>
            </a:r>
            <a:r>
              <a:rPr lang="en-US" sz="3437" dirty="0" err="1">
                <a:solidFill>
                  <a:srgbClr val="A85919"/>
                </a:solidFill>
                <a:latin typeface="Cakerolli Medium"/>
              </a:rPr>
              <a:t>memilih</a:t>
            </a:r>
            <a:r>
              <a:rPr lang="en-US" sz="3437" dirty="0">
                <a:solidFill>
                  <a:srgbClr val="A85919"/>
                </a:solidFill>
                <a:latin typeface="Cakerolli Medium"/>
              </a:rPr>
              <a:t> target pasar dan </a:t>
            </a:r>
            <a:r>
              <a:rPr lang="en-US" sz="3437" dirty="0" err="1">
                <a:solidFill>
                  <a:srgbClr val="A85919"/>
                </a:solidFill>
                <a:latin typeface="Cakerolli Medium"/>
              </a:rPr>
              <a:t>membangun</a:t>
            </a:r>
            <a:r>
              <a:rPr lang="en-US" sz="3437" dirty="0">
                <a:solidFill>
                  <a:srgbClr val="A85919"/>
                </a:solidFill>
                <a:latin typeface="Cakerolli Medium"/>
              </a:rPr>
              <a:t> </a:t>
            </a:r>
            <a:r>
              <a:rPr lang="en-US" sz="3437" dirty="0" err="1">
                <a:solidFill>
                  <a:srgbClr val="A85919"/>
                </a:solidFill>
                <a:latin typeface="Cakerolli Medium"/>
              </a:rPr>
              <a:t>hubungan</a:t>
            </a:r>
            <a:r>
              <a:rPr lang="en-US" sz="3437" dirty="0">
                <a:solidFill>
                  <a:srgbClr val="A85919"/>
                </a:solidFill>
                <a:latin typeface="Cakerolli Medium"/>
              </a:rPr>
              <a:t> yang </a:t>
            </a:r>
            <a:r>
              <a:rPr lang="en-US" sz="3437" dirty="0" err="1">
                <a:solidFill>
                  <a:srgbClr val="A85919"/>
                </a:solidFill>
                <a:latin typeface="Cakerolli Medium"/>
              </a:rPr>
              <a:t>menguntungkan</a:t>
            </a:r>
            <a:r>
              <a:rPr lang="en-US" sz="3437" dirty="0">
                <a:solidFill>
                  <a:srgbClr val="A85919"/>
                </a:solidFill>
                <a:latin typeface="Cakerolli Medium"/>
              </a:rPr>
              <a:t> </a:t>
            </a:r>
            <a:r>
              <a:rPr lang="en-US" sz="3437" dirty="0" err="1">
                <a:solidFill>
                  <a:srgbClr val="A85919"/>
                </a:solidFill>
                <a:latin typeface="Cakerolli Medium"/>
              </a:rPr>
              <a:t>dengan</a:t>
            </a:r>
            <a:r>
              <a:rPr lang="en-US" sz="3437" dirty="0">
                <a:solidFill>
                  <a:srgbClr val="A85919"/>
                </a:solidFill>
                <a:latin typeface="Cakerolli Medium"/>
              </a:rPr>
              <a:t> target pasar.</a:t>
            </a:r>
          </a:p>
        </p:txBody>
      </p:sp>
      <p:sp>
        <p:nvSpPr>
          <p:cNvPr id="4" name="Freeform 4"/>
          <p:cNvSpPr/>
          <p:nvPr/>
        </p:nvSpPr>
        <p:spPr>
          <a:xfrm>
            <a:off x="13261009" y="8229600"/>
            <a:ext cx="6767488" cy="4114800"/>
          </a:xfrm>
          <a:custGeom>
            <a:avLst/>
            <a:gdLst/>
            <a:ahLst/>
            <a:cxnLst/>
            <a:rect l="l" t="t" r="r" b="b"/>
            <a:pathLst>
              <a:path w="6767488" h="4114800">
                <a:moveTo>
                  <a:pt x="0" y="0"/>
                </a:moveTo>
                <a:lnTo>
                  <a:pt x="6767488" y="0"/>
                </a:lnTo>
                <a:lnTo>
                  <a:pt x="676748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204489">
            <a:off x="235565" y="2523186"/>
            <a:ext cx="1982013" cy="1723387"/>
          </a:xfrm>
          <a:custGeom>
            <a:avLst/>
            <a:gdLst/>
            <a:ahLst/>
            <a:cxnLst/>
            <a:rect l="l" t="t" r="r" b="b"/>
            <a:pathLst>
              <a:path w="1982013" h="1723387">
                <a:moveTo>
                  <a:pt x="0" y="0"/>
                </a:moveTo>
                <a:lnTo>
                  <a:pt x="1982013" y="0"/>
                </a:lnTo>
                <a:lnTo>
                  <a:pt x="1982013" y="1723387"/>
                </a:lnTo>
                <a:lnTo>
                  <a:pt x="0" y="17233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6231225" y="5155999"/>
            <a:ext cx="2056149" cy="1855059"/>
          </a:xfrm>
          <a:custGeom>
            <a:avLst/>
            <a:gdLst/>
            <a:ahLst/>
            <a:cxnLst/>
            <a:rect l="l" t="t" r="r" b="b"/>
            <a:pathLst>
              <a:path w="2056149" h="1855059">
                <a:moveTo>
                  <a:pt x="0" y="0"/>
                </a:moveTo>
                <a:lnTo>
                  <a:pt x="2056150" y="0"/>
                </a:lnTo>
                <a:lnTo>
                  <a:pt x="2056150" y="1855059"/>
                </a:lnTo>
                <a:lnTo>
                  <a:pt x="0" y="18550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377217">
            <a:off x="15250347" y="-132302"/>
            <a:ext cx="2008953" cy="2057400"/>
          </a:xfrm>
          <a:custGeom>
            <a:avLst/>
            <a:gdLst/>
            <a:ahLst/>
            <a:cxnLst/>
            <a:rect l="l" t="t" r="r" b="b"/>
            <a:pathLst>
              <a:path w="2008953" h="2057400">
                <a:moveTo>
                  <a:pt x="0" y="0"/>
                </a:moveTo>
                <a:lnTo>
                  <a:pt x="2008953" y="0"/>
                </a:lnTo>
                <a:lnTo>
                  <a:pt x="2008953"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3056153" y="809625"/>
            <a:ext cx="12674954" cy="1892299"/>
          </a:xfrm>
          <a:prstGeom prst="rect">
            <a:avLst/>
          </a:prstGeom>
        </p:spPr>
        <p:txBody>
          <a:bodyPr lIns="0" tIns="0" rIns="0" bIns="0" rtlCol="0" anchor="t">
            <a:spAutoFit/>
          </a:bodyPr>
          <a:lstStyle/>
          <a:p>
            <a:pPr algn="ctr">
              <a:lnSpc>
                <a:spcPts val="15400"/>
              </a:lnSpc>
            </a:pPr>
            <a:r>
              <a:rPr lang="en-US" sz="11000">
                <a:solidFill>
                  <a:srgbClr val="A85919"/>
                </a:solidFill>
                <a:latin typeface="Dreaming Outloud All Caps"/>
              </a:rPr>
              <a:t>Definisi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F3"/>
        </a:solidFill>
        <a:effectLst/>
      </p:bgPr>
    </p:bg>
    <p:spTree>
      <p:nvGrpSpPr>
        <p:cNvPr id="1" name=""/>
        <p:cNvGrpSpPr/>
        <p:nvPr/>
      </p:nvGrpSpPr>
      <p:grpSpPr>
        <a:xfrm>
          <a:off x="0" y="0"/>
          <a:ext cx="0" cy="0"/>
          <a:chOff x="0" y="0"/>
          <a:chExt cx="0" cy="0"/>
        </a:xfrm>
      </p:grpSpPr>
      <p:sp>
        <p:nvSpPr>
          <p:cNvPr id="2" name="Freeform 2"/>
          <p:cNvSpPr/>
          <p:nvPr/>
        </p:nvSpPr>
        <p:spPr>
          <a:xfrm rot="-2281562">
            <a:off x="-1448405" y="3121245"/>
            <a:ext cx="2896810" cy="2693250"/>
          </a:xfrm>
          <a:custGeom>
            <a:avLst/>
            <a:gdLst/>
            <a:ahLst/>
            <a:cxnLst/>
            <a:rect l="l" t="t" r="r" b="b"/>
            <a:pathLst>
              <a:path w="2896810" h="2693250">
                <a:moveTo>
                  <a:pt x="0" y="0"/>
                </a:moveTo>
                <a:lnTo>
                  <a:pt x="2896810" y="0"/>
                </a:lnTo>
                <a:lnTo>
                  <a:pt x="2896810" y="2693250"/>
                </a:lnTo>
                <a:lnTo>
                  <a:pt x="0" y="2693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137991" y="8363789"/>
            <a:ext cx="5150349" cy="5069584"/>
          </a:xfrm>
          <a:custGeom>
            <a:avLst/>
            <a:gdLst/>
            <a:ahLst/>
            <a:cxnLst/>
            <a:rect l="l" t="t" r="r" b="b"/>
            <a:pathLst>
              <a:path w="5150349" h="5069584">
                <a:moveTo>
                  <a:pt x="0" y="0"/>
                </a:moveTo>
                <a:lnTo>
                  <a:pt x="5150349" y="0"/>
                </a:lnTo>
                <a:lnTo>
                  <a:pt x="5150349" y="5069583"/>
                </a:lnTo>
                <a:lnTo>
                  <a:pt x="0" y="5069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028700" y="7654559"/>
            <a:ext cx="3363789" cy="1603741"/>
            <a:chOff x="0" y="0"/>
            <a:chExt cx="885936" cy="422385"/>
          </a:xfrm>
        </p:grpSpPr>
        <p:sp>
          <p:nvSpPr>
            <p:cNvPr id="5" name="Freeform 5"/>
            <p:cNvSpPr/>
            <p:nvPr/>
          </p:nvSpPr>
          <p:spPr>
            <a:xfrm>
              <a:off x="0" y="0"/>
              <a:ext cx="885936" cy="422385"/>
            </a:xfrm>
            <a:custGeom>
              <a:avLst/>
              <a:gdLst/>
              <a:ahLst/>
              <a:cxnLst/>
              <a:rect l="l" t="t" r="r" b="b"/>
              <a:pathLst>
                <a:path w="885936" h="422385">
                  <a:moveTo>
                    <a:pt x="0" y="0"/>
                  </a:moveTo>
                  <a:lnTo>
                    <a:pt x="885936" y="0"/>
                  </a:lnTo>
                  <a:lnTo>
                    <a:pt x="885936" y="422385"/>
                  </a:lnTo>
                  <a:lnTo>
                    <a:pt x="0" y="422385"/>
                  </a:lnTo>
                  <a:close/>
                </a:path>
              </a:pathLst>
            </a:custGeom>
            <a:solidFill>
              <a:srgbClr val="443003"/>
            </a:solidFill>
          </p:spPr>
        </p:sp>
        <p:sp>
          <p:nvSpPr>
            <p:cNvPr id="6" name="TextBox 6"/>
            <p:cNvSpPr txBox="1"/>
            <p:nvPr/>
          </p:nvSpPr>
          <p:spPr>
            <a:xfrm>
              <a:off x="0" y="-38100"/>
              <a:ext cx="885936" cy="460485"/>
            </a:xfrm>
            <a:prstGeom prst="rect">
              <a:avLst/>
            </a:prstGeom>
          </p:spPr>
          <p:txBody>
            <a:bodyPr lIns="50800" tIns="50800" rIns="50800" bIns="50800" rtlCol="0" anchor="ctr"/>
            <a:lstStyle/>
            <a:p>
              <a:pPr algn="ctr">
                <a:lnSpc>
                  <a:spcPts val="2659"/>
                </a:lnSpc>
                <a:spcBef>
                  <a:spcPct val="0"/>
                </a:spcBef>
              </a:pPr>
              <a:r>
                <a:rPr lang="en-US" sz="1899">
                  <a:solidFill>
                    <a:srgbClr val="FFFFFF"/>
                  </a:solidFill>
                  <a:latin typeface="Open Sans"/>
                </a:rPr>
                <a:t>Memahami pasar dan kebutuhan dan keinginan pelanggan</a:t>
              </a:r>
            </a:p>
          </p:txBody>
        </p:sp>
      </p:grpSp>
      <p:sp>
        <p:nvSpPr>
          <p:cNvPr id="7" name="TextBox 7"/>
          <p:cNvSpPr txBox="1"/>
          <p:nvPr/>
        </p:nvSpPr>
        <p:spPr>
          <a:xfrm>
            <a:off x="1580422" y="904875"/>
            <a:ext cx="14617400" cy="1080099"/>
          </a:xfrm>
          <a:prstGeom prst="rect">
            <a:avLst/>
          </a:prstGeom>
        </p:spPr>
        <p:txBody>
          <a:bodyPr lIns="0" tIns="0" rIns="0" bIns="0" rtlCol="0" anchor="t">
            <a:spAutoFit/>
          </a:bodyPr>
          <a:lstStyle/>
          <a:p>
            <a:pPr algn="ctr">
              <a:lnSpc>
                <a:spcPts val="8801"/>
              </a:lnSpc>
            </a:pPr>
            <a:r>
              <a:rPr lang="en-US" sz="6286">
                <a:solidFill>
                  <a:srgbClr val="A85919"/>
                </a:solidFill>
                <a:latin typeface="Dreaming Outloud All Caps"/>
              </a:rPr>
              <a:t>Model sederhana proses pemasaran</a:t>
            </a:r>
          </a:p>
        </p:txBody>
      </p:sp>
      <p:grpSp>
        <p:nvGrpSpPr>
          <p:cNvPr id="8" name="Group 8"/>
          <p:cNvGrpSpPr/>
          <p:nvPr/>
        </p:nvGrpSpPr>
        <p:grpSpPr>
          <a:xfrm>
            <a:off x="4432906" y="6071611"/>
            <a:ext cx="3363789" cy="1603741"/>
            <a:chOff x="0" y="0"/>
            <a:chExt cx="885936" cy="422385"/>
          </a:xfrm>
        </p:grpSpPr>
        <p:sp>
          <p:nvSpPr>
            <p:cNvPr id="9" name="Freeform 9"/>
            <p:cNvSpPr/>
            <p:nvPr/>
          </p:nvSpPr>
          <p:spPr>
            <a:xfrm>
              <a:off x="0" y="0"/>
              <a:ext cx="885936" cy="422385"/>
            </a:xfrm>
            <a:custGeom>
              <a:avLst/>
              <a:gdLst/>
              <a:ahLst/>
              <a:cxnLst/>
              <a:rect l="l" t="t" r="r" b="b"/>
              <a:pathLst>
                <a:path w="885936" h="422385">
                  <a:moveTo>
                    <a:pt x="0" y="0"/>
                  </a:moveTo>
                  <a:lnTo>
                    <a:pt x="885936" y="0"/>
                  </a:lnTo>
                  <a:lnTo>
                    <a:pt x="885936" y="422385"/>
                  </a:lnTo>
                  <a:lnTo>
                    <a:pt x="0" y="422385"/>
                  </a:lnTo>
                  <a:close/>
                </a:path>
              </a:pathLst>
            </a:custGeom>
            <a:solidFill>
              <a:srgbClr val="443003"/>
            </a:solidFill>
          </p:spPr>
        </p:sp>
        <p:sp>
          <p:nvSpPr>
            <p:cNvPr id="10" name="TextBox 10"/>
            <p:cNvSpPr txBox="1"/>
            <p:nvPr/>
          </p:nvSpPr>
          <p:spPr>
            <a:xfrm>
              <a:off x="0" y="-38100"/>
              <a:ext cx="885936" cy="460485"/>
            </a:xfrm>
            <a:prstGeom prst="rect">
              <a:avLst/>
            </a:prstGeom>
          </p:spPr>
          <p:txBody>
            <a:bodyPr lIns="50800" tIns="50800" rIns="50800" bIns="50800" rtlCol="0" anchor="ctr"/>
            <a:lstStyle/>
            <a:p>
              <a:pPr algn="ctr">
                <a:lnSpc>
                  <a:spcPts val="2659"/>
                </a:lnSpc>
                <a:spcBef>
                  <a:spcPct val="0"/>
                </a:spcBef>
              </a:pPr>
              <a:r>
                <a:rPr lang="en-US" sz="1899">
                  <a:solidFill>
                    <a:srgbClr val="FFFFFF"/>
                  </a:solidFill>
                  <a:latin typeface="Open Sans"/>
                </a:rPr>
                <a:t>Merancang strategi pemasaran yang digerakkan oleh pelanggan</a:t>
              </a:r>
            </a:p>
          </p:txBody>
        </p:sp>
      </p:grpSp>
      <p:grpSp>
        <p:nvGrpSpPr>
          <p:cNvPr id="11" name="Group 11"/>
          <p:cNvGrpSpPr/>
          <p:nvPr/>
        </p:nvGrpSpPr>
        <p:grpSpPr>
          <a:xfrm>
            <a:off x="7796695" y="4467870"/>
            <a:ext cx="3363789" cy="1603741"/>
            <a:chOff x="0" y="0"/>
            <a:chExt cx="885936" cy="422385"/>
          </a:xfrm>
        </p:grpSpPr>
        <p:sp>
          <p:nvSpPr>
            <p:cNvPr id="12" name="Freeform 12"/>
            <p:cNvSpPr/>
            <p:nvPr/>
          </p:nvSpPr>
          <p:spPr>
            <a:xfrm>
              <a:off x="0" y="0"/>
              <a:ext cx="885936" cy="422385"/>
            </a:xfrm>
            <a:custGeom>
              <a:avLst/>
              <a:gdLst/>
              <a:ahLst/>
              <a:cxnLst/>
              <a:rect l="l" t="t" r="r" b="b"/>
              <a:pathLst>
                <a:path w="885936" h="422385">
                  <a:moveTo>
                    <a:pt x="0" y="0"/>
                  </a:moveTo>
                  <a:lnTo>
                    <a:pt x="885936" y="0"/>
                  </a:lnTo>
                  <a:lnTo>
                    <a:pt x="885936" y="422385"/>
                  </a:lnTo>
                  <a:lnTo>
                    <a:pt x="0" y="422385"/>
                  </a:lnTo>
                  <a:close/>
                </a:path>
              </a:pathLst>
            </a:custGeom>
            <a:solidFill>
              <a:srgbClr val="443003"/>
            </a:solidFill>
          </p:spPr>
        </p:sp>
        <p:sp>
          <p:nvSpPr>
            <p:cNvPr id="13" name="TextBox 13"/>
            <p:cNvSpPr txBox="1"/>
            <p:nvPr/>
          </p:nvSpPr>
          <p:spPr>
            <a:xfrm>
              <a:off x="0" y="-38100"/>
              <a:ext cx="885936" cy="460485"/>
            </a:xfrm>
            <a:prstGeom prst="rect">
              <a:avLst/>
            </a:prstGeom>
          </p:spPr>
          <p:txBody>
            <a:bodyPr lIns="50800" tIns="50800" rIns="50800" bIns="50800" rtlCol="0" anchor="ctr"/>
            <a:lstStyle/>
            <a:p>
              <a:pPr algn="ctr">
                <a:lnSpc>
                  <a:spcPts val="2659"/>
                </a:lnSpc>
                <a:spcBef>
                  <a:spcPct val="0"/>
                </a:spcBef>
              </a:pPr>
              <a:r>
                <a:rPr lang="en-US" sz="1899">
                  <a:solidFill>
                    <a:srgbClr val="FFFFFF"/>
                  </a:solidFill>
                  <a:latin typeface="Open Sans"/>
                </a:rPr>
                <a:t>Membangun program pemasaran terintegrasi yang memberikan nilai unggul</a:t>
              </a:r>
            </a:p>
          </p:txBody>
        </p:sp>
      </p:grpSp>
      <p:grpSp>
        <p:nvGrpSpPr>
          <p:cNvPr id="14" name="Group 14"/>
          <p:cNvGrpSpPr/>
          <p:nvPr/>
        </p:nvGrpSpPr>
        <p:grpSpPr>
          <a:xfrm>
            <a:off x="11160484" y="3078834"/>
            <a:ext cx="3363789" cy="1603741"/>
            <a:chOff x="0" y="0"/>
            <a:chExt cx="885936" cy="422385"/>
          </a:xfrm>
        </p:grpSpPr>
        <p:sp>
          <p:nvSpPr>
            <p:cNvPr id="15" name="Freeform 15"/>
            <p:cNvSpPr/>
            <p:nvPr/>
          </p:nvSpPr>
          <p:spPr>
            <a:xfrm>
              <a:off x="0" y="0"/>
              <a:ext cx="885936" cy="422385"/>
            </a:xfrm>
            <a:custGeom>
              <a:avLst/>
              <a:gdLst/>
              <a:ahLst/>
              <a:cxnLst/>
              <a:rect l="l" t="t" r="r" b="b"/>
              <a:pathLst>
                <a:path w="885936" h="422385">
                  <a:moveTo>
                    <a:pt x="0" y="0"/>
                  </a:moveTo>
                  <a:lnTo>
                    <a:pt x="885936" y="0"/>
                  </a:lnTo>
                  <a:lnTo>
                    <a:pt x="885936" y="422385"/>
                  </a:lnTo>
                  <a:lnTo>
                    <a:pt x="0" y="422385"/>
                  </a:lnTo>
                  <a:close/>
                </a:path>
              </a:pathLst>
            </a:custGeom>
            <a:solidFill>
              <a:srgbClr val="443003"/>
            </a:solidFill>
          </p:spPr>
        </p:sp>
        <p:sp>
          <p:nvSpPr>
            <p:cNvPr id="16" name="TextBox 16"/>
            <p:cNvSpPr txBox="1"/>
            <p:nvPr/>
          </p:nvSpPr>
          <p:spPr>
            <a:xfrm>
              <a:off x="0" y="-38100"/>
              <a:ext cx="885936" cy="460485"/>
            </a:xfrm>
            <a:prstGeom prst="rect">
              <a:avLst/>
            </a:prstGeom>
          </p:spPr>
          <p:txBody>
            <a:bodyPr lIns="50800" tIns="50800" rIns="50800" bIns="50800" rtlCol="0" anchor="ctr"/>
            <a:lstStyle/>
            <a:p>
              <a:pPr algn="ctr">
                <a:lnSpc>
                  <a:spcPts val="2659"/>
                </a:lnSpc>
                <a:spcBef>
                  <a:spcPct val="0"/>
                </a:spcBef>
              </a:pPr>
              <a:r>
                <a:rPr lang="en-US" sz="1899">
                  <a:solidFill>
                    <a:srgbClr val="FFFFFF"/>
                  </a:solidFill>
                  <a:latin typeface="Open Sans"/>
                </a:rPr>
                <a:t>Membangun hubungan yang menguntungkan dan menciptakan kepuasan pelanggan</a:t>
              </a:r>
            </a:p>
          </p:txBody>
        </p:sp>
      </p:grpSp>
      <p:grpSp>
        <p:nvGrpSpPr>
          <p:cNvPr id="17" name="Group 17"/>
          <p:cNvGrpSpPr/>
          <p:nvPr/>
        </p:nvGrpSpPr>
        <p:grpSpPr>
          <a:xfrm>
            <a:off x="14515928" y="1984974"/>
            <a:ext cx="3363789" cy="1603741"/>
            <a:chOff x="0" y="0"/>
            <a:chExt cx="885936" cy="422385"/>
          </a:xfrm>
        </p:grpSpPr>
        <p:sp>
          <p:nvSpPr>
            <p:cNvPr id="18" name="Freeform 18"/>
            <p:cNvSpPr/>
            <p:nvPr/>
          </p:nvSpPr>
          <p:spPr>
            <a:xfrm>
              <a:off x="0" y="0"/>
              <a:ext cx="885936" cy="422385"/>
            </a:xfrm>
            <a:custGeom>
              <a:avLst/>
              <a:gdLst/>
              <a:ahLst/>
              <a:cxnLst/>
              <a:rect l="l" t="t" r="r" b="b"/>
              <a:pathLst>
                <a:path w="885936" h="422385">
                  <a:moveTo>
                    <a:pt x="0" y="0"/>
                  </a:moveTo>
                  <a:lnTo>
                    <a:pt x="885936" y="0"/>
                  </a:lnTo>
                  <a:lnTo>
                    <a:pt x="885936" y="422385"/>
                  </a:lnTo>
                  <a:lnTo>
                    <a:pt x="0" y="422385"/>
                  </a:lnTo>
                  <a:close/>
                </a:path>
              </a:pathLst>
            </a:custGeom>
            <a:solidFill>
              <a:srgbClr val="443003"/>
            </a:solidFill>
          </p:spPr>
        </p:sp>
        <p:sp>
          <p:nvSpPr>
            <p:cNvPr id="19" name="TextBox 19"/>
            <p:cNvSpPr txBox="1"/>
            <p:nvPr/>
          </p:nvSpPr>
          <p:spPr>
            <a:xfrm>
              <a:off x="0" y="-38100"/>
              <a:ext cx="885936" cy="460485"/>
            </a:xfrm>
            <a:prstGeom prst="rect">
              <a:avLst/>
            </a:prstGeom>
          </p:spPr>
          <p:txBody>
            <a:bodyPr lIns="50800" tIns="50800" rIns="50800" bIns="50800" rtlCol="0" anchor="ctr"/>
            <a:lstStyle/>
            <a:p>
              <a:pPr algn="ctr">
                <a:lnSpc>
                  <a:spcPts val="2659"/>
                </a:lnSpc>
                <a:spcBef>
                  <a:spcPct val="0"/>
                </a:spcBef>
              </a:pPr>
              <a:r>
                <a:rPr lang="en-US" sz="1899">
                  <a:solidFill>
                    <a:srgbClr val="FFFFFF"/>
                  </a:solidFill>
                  <a:latin typeface="Open Sans"/>
                </a:rPr>
                <a:t>Menangkap nilai dari pelanggan untuk menciptakan keuntungan dan ekuitas pelanggan</a:t>
              </a:r>
            </a:p>
          </p:txBody>
        </p:sp>
      </p:grpSp>
      <p:sp>
        <p:nvSpPr>
          <p:cNvPr id="20" name="Freeform 20"/>
          <p:cNvSpPr/>
          <p:nvPr/>
        </p:nvSpPr>
        <p:spPr>
          <a:xfrm rot="-1411462">
            <a:off x="5829563" y="6418936"/>
            <a:ext cx="9913361" cy="2800525"/>
          </a:xfrm>
          <a:custGeom>
            <a:avLst/>
            <a:gdLst/>
            <a:ahLst/>
            <a:cxnLst/>
            <a:rect l="l" t="t" r="r" b="b"/>
            <a:pathLst>
              <a:path w="9913361" h="2800525">
                <a:moveTo>
                  <a:pt x="0" y="0"/>
                </a:moveTo>
                <a:lnTo>
                  <a:pt x="9913361" y="0"/>
                </a:lnTo>
                <a:lnTo>
                  <a:pt x="9913361" y="2800524"/>
                </a:lnTo>
                <a:lnTo>
                  <a:pt x="0" y="28005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3"/>
        </a:solidFill>
        <a:effectLst/>
      </p:bgPr>
    </p:bg>
    <p:spTree>
      <p:nvGrpSpPr>
        <p:cNvPr id="1" name=""/>
        <p:cNvGrpSpPr/>
        <p:nvPr/>
      </p:nvGrpSpPr>
      <p:grpSpPr>
        <a:xfrm>
          <a:off x="0" y="0"/>
          <a:ext cx="0" cy="0"/>
          <a:chOff x="0" y="0"/>
          <a:chExt cx="0" cy="0"/>
        </a:xfrm>
      </p:grpSpPr>
      <p:sp>
        <p:nvSpPr>
          <p:cNvPr id="2" name="Freeform 2"/>
          <p:cNvSpPr/>
          <p:nvPr/>
        </p:nvSpPr>
        <p:spPr>
          <a:xfrm rot="5466946">
            <a:off x="14902161" y="-2057400"/>
            <a:ext cx="3724489" cy="4114800"/>
          </a:xfrm>
          <a:custGeom>
            <a:avLst/>
            <a:gdLst/>
            <a:ahLst/>
            <a:cxnLst/>
            <a:rect l="l" t="t" r="r" b="b"/>
            <a:pathLst>
              <a:path w="3724489" h="4114800">
                <a:moveTo>
                  <a:pt x="0" y="0"/>
                </a:moveTo>
                <a:lnTo>
                  <a:pt x="3724489" y="0"/>
                </a:lnTo>
                <a:lnTo>
                  <a:pt x="372448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64712" y="2001508"/>
            <a:ext cx="17823288" cy="2866771"/>
            <a:chOff x="0" y="0"/>
            <a:chExt cx="4694199" cy="755034"/>
          </a:xfrm>
        </p:grpSpPr>
        <p:sp>
          <p:nvSpPr>
            <p:cNvPr id="4" name="Freeform 4"/>
            <p:cNvSpPr/>
            <p:nvPr/>
          </p:nvSpPr>
          <p:spPr>
            <a:xfrm>
              <a:off x="0" y="0"/>
              <a:ext cx="4694200" cy="755034"/>
            </a:xfrm>
            <a:custGeom>
              <a:avLst/>
              <a:gdLst/>
              <a:ahLst/>
              <a:cxnLst/>
              <a:rect l="l" t="t" r="r" b="b"/>
              <a:pathLst>
                <a:path w="4694200" h="755034">
                  <a:moveTo>
                    <a:pt x="4694200" y="377517"/>
                  </a:moveTo>
                  <a:lnTo>
                    <a:pt x="4287800" y="0"/>
                  </a:lnTo>
                  <a:lnTo>
                    <a:pt x="4287800" y="203200"/>
                  </a:lnTo>
                  <a:lnTo>
                    <a:pt x="0" y="203200"/>
                  </a:lnTo>
                  <a:lnTo>
                    <a:pt x="0" y="551834"/>
                  </a:lnTo>
                  <a:lnTo>
                    <a:pt x="4287800" y="551834"/>
                  </a:lnTo>
                  <a:lnTo>
                    <a:pt x="4287800" y="755034"/>
                  </a:lnTo>
                  <a:lnTo>
                    <a:pt x="4694200" y="377517"/>
                  </a:lnTo>
                  <a:close/>
                </a:path>
              </a:pathLst>
            </a:custGeom>
            <a:solidFill>
              <a:srgbClr val="443003"/>
            </a:solidFill>
          </p:spPr>
        </p:sp>
        <p:sp>
          <p:nvSpPr>
            <p:cNvPr id="5" name="TextBox 5"/>
            <p:cNvSpPr txBox="1"/>
            <p:nvPr/>
          </p:nvSpPr>
          <p:spPr>
            <a:xfrm>
              <a:off x="0" y="146050"/>
              <a:ext cx="4592599" cy="405784"/>
            </a:xfrm>
            <a:prstGeom prst="rect">
              <a:avLst/>
            </a:prstGeom>
          </p:spPr>
          <p:txBody>
            <a:bodyPr lIns="50800" tIns="50800" rIns="50800" bIns="50800" rtlCol="0" anchor="ctr"/>
            <a:lstStyle/>
            <a:p>
              <a:pPr>
                <a:lnSpc>
                  <a:spcPts val="4060"/>
                </a:lnSpc>
              </a:pPr>
              <a:r>
                <a:rPr lang="en-US" sz="2900">
                  <a:solidFill>
                    <a:srgbClr val="000000"/>
                  </a:solidFill>
                  <a:latin typeface="Open Sans"/>
                </a:rPr>
                <a:t>P</a:t>
              </a:r>
            </a:p>
          </p:txBody>
        </p:sp>
      </p:grpSp>
      <p:sp>
        <p:nvSpPr>
          <p:cNvPr id="6" name="TextBox 6"/>
          <p:cNvSpPr txBox="1"/>
          <p:nvPr/>
        </p:nvSpPr>
        <p:spPr>
          <a:xfrm>
            <a:off x="464712" y="-58408"/>
            <a:ext cx="14001204" cy="2059916"/>
          </a:xfrm>
          <a:prstGeom prst="rect">
            <a:avLst/>
          </a:prstGeom>
        </p:spPr>
        <p:txBody>
          <a:bodyPr lIns="0" tIns="0" rIns="0" bIns="0" rtlCol="0" anchor="t">
            <a:spAutoFit/>
          </a:bodyPr>
          <a:lstStyle/>
          <a:p>
            <a:pPr algn="ctr">
              <a:lnSpc>
                <a:spcPts val="8261"/>
              </a:lnSpc>
            </a:pPr>
            <a:r>
              <a:rPr lang="en-US" sz="5900">
                <a:solidFill>
                  <a:srgbClr val="A85919"/>
                </a:solidFill>
                <a:latin typeface="Dreaming Outloud All Caps"/>
              </a:rPr>
              <a:t>Perbedaan konsep pemasaran dan konsep penjualan</a:t>
            </a:r>
          </a:p>
        </p:txBody>
      </p:sp>
      <p:sp>
        <p:nvSpPr>
          <p:cNvPr id="7" name="TextBox 7"/>
          <p:cNvSpPr txBox="1"/>
          <p:nvPr/>
        </p:nvSpPr>
        <p:spPr>
          <a:xfrm>
            <a:off x="3814242" y="2923083"/>
            <a:ext cx="2506712" cy="1054736"/>
          </a:xfrm>
          <a:prstGeom prst="rect">
            <a:avLst/>
          </a:prstGeom>
        </p:spPr>
        <p:txBody>
          <a:bodyPr lIns="0" tIns="0" rIns="0" bIns="0" rtlCol="0" anchor="t">
            <a:spAutoFit/>
          </a:bodyPr>
          <a:lstStyle/>
          <a:p>
            <a:pPr algn="ctr">
              <a:lnSpc>
                <a:spcPts val="4339"/>
              </a:lnSpc>
            </a:pPr>
            <a:r>
              <a:rPr lang="en-US" sz="3099">
                <a:solidFill>
                  <a:srgbClr val="FFFFFF"/>
                </a:solidFill>
                <a:latin typeface="Open Sans"/>
              </a:rPr>
              <a:t>Produk  yang </a:t>
            </a:r>
          </a:p>
          <a:p>
            <a:pPr algn="ctr">
              <a:lnSpc>
                <a:spcPts val="4339"/>
              </a:lnSpc>
              <a:spcBef>
                <a:spcPct val="0"/>
              </a:spcBef>
            </a:pPr>
            <a:r>
              <a:rPr lang="en-US" sz="3099">
                <a:solidFill>
                  <a:srgbClr val="FFFFFF"/>
                </a:solidFill>
                <a:latin typeface="Open Sans"/>
              </a:rPr>
              <a:t>sudah ada</a:t>
            </a:r>
          </a:p>
        </p:txBody>
      </p:sp>
      <p:sp>
        <p:nvSpPr>
          <p:cNvPr id="8" name="TextBox 8"/>
          <p:cNvSpPr txBox="1"/>
          <p:nvPr/>
        </p:nvSpPr>
        <p:spPr>
          <a:xfrm>
            <a:off x="811485" y="3155176"/>
            <a:ext cx="1164134" cy="511811"/>
          </a:xfrm>
          <a:prstGeom prst="rect">
            <a:avLst/>
          </a:prstGeom>
        </p:spPr>
        <p:txBody>
          <a:bodyPr lIns="0" tIns="0" rIns="0" bIns="0" rtlCol="0" anchor="t">
            <a:spAutoFit/>
          </a:bodyPr>
          <a:lstStyle/>
          <a:p>
            <a:pPr algn="ctr">
              <a:lnSpc>
                <a:spcPts val="4339"/>
              </a:lnSpc>
              <a:spcBef>
                <a:spcPct val="0"/>
              </a:spcBef>
            </a:pPr>
            <a:r>
              <a:rPr lang="en-US" sz="3099">
                <a:solidFill>
                  <a:srgbClr val="FFFFFF"/>
                </a:solidFill>
                <a:latin typeface="Open Sans"/>
              </a:rPr>
              <a:t>Pabrik</a:t>
            </a:r>
          </a:p>
        </p:txBody>
      </p:sp>
      <p:sp>
        <p:nvSpPr>
          <p:cNvPr id="9" name="TextBox 9"/>
          <p:cNvSpPr txBox="1"/>
          <p:nvPr/>
        </p:nvSpPr>
        <p:spPr>
          <a:xfrm>
            <a:off x="12179593" y="2883713"/>
            <a:ext cx="3792438" cy="1054736"/>
          </a:xfrm>
          <a:prstGeom prst="rect">
            <a:avLst/>
          </a:prstGeom>
        </p:spPr>
        <p:txBody>
          <a:bodyPr lIns="0" tIns="0" rIns="0" bIns="0" rtlCol="0" anchor="t">
            <a:spAutoFit/>
          </a:bodyPr>
          <a:lstStyle/>
          <a:p>
            <a:pPr algn="ctr">
              <a:lnSpc>
                <a:spcPts val="4339"/>
              </a:lnSpc>
            </a:pPr>
            <a:r>
              <a:rPr lang="en-US" sz="3099">
                <a:solidFill>
                  <a:srgbClr val="FFFFFF"/>
                </a:solidFill>
                <a:latin typeface="Open Sans"/>
              </a:rPr>
              <a:t>Keuntungan melaluii</a:t>
            </a:r>
          </a:p>
          <a:p>
            <a:pPr algn="ctr">
              <a:lnSpc>
                <a:spcPts val="4339"/>
              </a:lnSpc>
              <a:spcBef>
                <a:spcPct val="0"/>
              </a:spcBef>
            </a:pPr>
            <a:r>
              <a:rPr lang="en-US" sz="3099">
                <a:solidFill>
                  <a:srgbClr val="FFFFFF"/>
                </a:solidFill>
                <a:latin typeface="Open Sans"/>
              </a:rPr>
              <a:t>volume</a:t>
            </a:r>
          </a:p>
        </p:txBody>
      </p:sp>
      <p:sp>
        <p:nvSpPr>
          <p:cNvPr id="10" name="TextBox 10"/>
          <p:cNvSpPr txBox="1"/>
          <p:nvPr/>
        </p:nvSpPr>
        <p:spPr>
          <a:xfrm>
            <a:off x="8159279" y="2883713"/>
            <a:ext cx="2623840" cy="1054736"/>
          </a:xfrm>
          <a:prstGeom prst="rect">
            <a:avLst/>
          </a:prstGeom>
        </p:spPr>
        <p:txBody>
          <a:bodyPr lIns="0" tIns="0" rIns="0" bIns="0" rtlCol="0" anchor="t">
            <a:spAutoFit/>
          </a:bodyPr>
          <a:lstStyle/>
          <a:p>
            <a:pPr algn="ctr">
              <a:lnSpc>
                <a:spcPts val="4339"/>
              </a:lnSpc>
            </a:pPr>
            <a:r>
              <a:rPr lang="en-US" sz="3099">
                <a:solidFill>
                  <a:srgbClr val="FFFFFF"/>
                </a:solidFill>
                <a:latin typeface="Open Sans"/>
              </a:rPr>
              <a:t>Penjualan dan</a:t>
            </a:r>
          </a:p>
          <a:p>
            <a:pPr algn="ctr">
              <a:lnSpc>
                <a:spcPts val="4339"/>
              </a:lnSpc>
              <a:spcBef>
                <a:spcPct val="0"/>
              </a:spcBef>
            </a:pPr>
            <a:r>
              <a:rPr lang="en-US" sz="3099">
                <a:solidFill>
                  <a:srgbClr val="FFFFFF"/>
                </a:solidFill>
                <a:latin typeface="Open Sans"/>
              </a:rPr>
              <a:t>promosi</a:t>
            </a:r>
          </a:p>
        </p:txBody>
      </p:sp>
      <p:grpSp>
        <p:nvGrpSpPr>
          <p:cNvPr id="11" name="Group 11"/>
          <p:cNvGrpSpPr/>
          <p:nvPr/>
        </p:nvGrpSpPr>
        <p:grpSpPr>
          <a:xfrm>
            <a:off x="464712" y="5600502"/>
            <a:ext cx="17823288" cy="2866771"/>
            <a:chOff x="0" y="0"/>
            <a:chExt cx="4694199" cy="755034"/>
          </a:xfrm>
        </p:grpSpPr>
        <p:sp>
          <p:nvSpPr>
            <p:cNvPr id="12" name="Freeform 12"/>
            <p:cNvSpPr/>
            <p:nvPr/>
          </p:nvSpPr>
          <p:spPr>
            <a:xfrm>
              <a:off x="0" y="0"/>
              <a:ext cx="4694200" cy="755034"/>
            </a:xfrm>
            <a:custGeom>
              <a:avLst/>
              <a:gdLst/>
              <a:ahLst/>
              <a:cxnLst/>
              <a:rect l="l" t="t" r="r" b="b"/>
              <a:pathLst>
                <a:path w="4694200" h="755034">
                  <a:moveTo>
                    <a:pt x="4694200" y="377517"/>
                  </a:moveTo>
                  <a:lnTo>
                    <a:pt x="4287800" y="0"/>
                  </a:lnTo>
                  <a:lnTo>
                    <a:pt x="4287800" y="203200"/>
                  </a:lnTo>
                  <a:lnTo>
                    <a:pt x="0" y="203200"/>
                  </a:lnTo>
                  <a:lnTo>
                    <a:pt x="0" y="551834"/>
                  </a:lnTo>
                  <a:lnTo>
                    <a:pt x="4287800" y="551834"/>
                  </a:lnTo>
                  <a:lnTo>
                    <a:pt x="4287800" y="755034"/>
                  </a:lnTo>
                  <a:lnTo>
                    <a:pt x="4694200" y="377517"/>
                  </a:lnTo>
                  <a:close/>
                </a:path>
              </a:pathLst>
            </a:custGeom>
            <a:solidFill>
              <a:srgbClr val="443003"/>
            </a:solidFill>
          </p:spPr>
        </p:sp>
        <p:sp>
          <p:nvSpPr>
            <p:cNvPr id="13" name="TextBox 13"/>
            <p:cNvSpPr txBox="1"/>
            <p:nvPr/>
          </p:nvSpPr>
          <p:spPr>
            <a:xfrm>
              <a:off x="0" y="146050"/>
              <a:ext cx="4592599" cy="405784"/>
            </a:xfrm>
            <a:prstGeom prst="rect">
              <a:avLst/>
            </a:prstGeom>
          </p:spPr>
          <p:txBody>
            <a:bodyPr lIns="50800" tIns="50800" rIns="50800" bIns="50800" rtlCol="0" anchor="ctr"/>
            <a:lstStyle/>
            <a:p>
              <a:pPr>
                <a:lnSpc>
                  <a:spcPts val="4060"/>
                </a:lnSpc>
              </a:pPr>
              <a:r>
                <a:rPr lang="en-US" sz="2900">
                  <a:solidFill>
                    <a:srgbClr val="000000"/>
                  </a:solidFill>
                  <a:latin typeface="Open Sans"/>
                </a:rPr>
                <a:t>P</a:t>
              </a:r>
            </a:p>
          </p:txBody>
        </p:sp>
      </p:grpSp>
      <p:sp>
        <p:nvSpPr>
          <p:cNvPr id="14" name="TextBox 14"/>
          <p:cNvSpPr txBox="1"/>
          <p:nvPr/>
        </p:nvSpPr>
        <p:spPr>
          <a:xfrm>
            <a:off x="1099021" y="6754170"/>
            <a:ext cx="1023491" cy="511811"/>
          </a:xfrm>
          <a:prstGeom prst="rect">
            <a:avLst/>
          </a:prstGeom>
        </p:spPr>
        <p:txBody>
          <a:bodyPr lIns="0" tIns="0" rIns="0" bIns="0" rtlCol="0" anchor="t">
            <a:spAutoFit/>
          </a:bodyPr>
          <a:lstStyle/>
          <a:p>
            <a:pPr algn="ctr">
              <a:lnSpc>
                <a:spcPts val="4339"/>
              </a:lnSpc>
              <a:spcBef>
                <a:spcPct val="0"/>
              </a:spcBef>
            </a:pPr>
            <a:r>
              <a:rPr lang="en-US" sz="3099">
                <a:solidFill>
                  <a:srgbClr val="FFFFFF"/>
                </a:solidFill>
                <a:latin typeface="Open Sans"/>
              </a:rPr>
              <a:t>Pasar</a:t>
            </a:r>
          </a:p>
        </p:txBody>
      </p:sp>
      <p:sp>
        <p:nvSpPr>
          <p:cNvPr id="15" name="TextBox 15"/>
          <p:cNvSpPr txBox="1"/>
          <p:nvPr/>
        </p:nvSpPr>
        <p:spPr>
          <a:xfrm>
            <a:off x="12724359" y="6482707"/>
            <a:ext cx="3795266" cy="1054736"/>
          </a:xfrm>
          <a:prstGeom prst="rect">
            <a:avLst/>
          </a:prstGeom>
        </p:spPr>
        <p:txBody>
          <a:bodyPr lIns="0" tIns="0" rIns="0" bIns="0" rtlCol="0" anchor="t">
            <a:spAutoFit/>
          </a:bodyPr>
          <a:lstStyle/>
          <a:p>
            <a:pPr algn="ctr">
              <a:lnSpc>
                <a:spcPts val="4339"/>
              </a:lnSpc>
            </a:pPr>
            <a:r>
              <a:rPr lang="en-US" sz="3099">
                <a:solidFill>
                  <a:srgbClr val="FFFFFF"/>
                </a:solidFill>
                <a:latin typeface="Open Sans"/>
              </a:rPr>
              <a:t>Keuntungan melalui </a:t>
            </a:r>
          </a:p>
          <a:p>
            <a:pPr algn="ctr">
              <a:lnSpc>
                <a:spcPts val="4339"/>
              </a:lnSpc>
              <a:spcBef>
                <a:spcPct val="0"/>
              </a:spcBef>
            </a:pPr>
            <a:r>
              <a:rPr lang="en-US" sz="3099">
                <a:solidFill>
                  <a:srgbClr val="FFFFFF"/>
                </a:solidFill>
                <a:latin typeface="Open Sans"/>
              </a:rPr>
              <a:t>kepuasan pelanggan</a:t>
            </a:r>
          </a:p>
        </p:txBody>
      </p:sp>
      <p:sp>
        <p:nvSpPr>
          <p:cNvPr id="16" name="TextBox 16"/>
          <p:cNvSpPr txBox="1"/>
          <p:nvPr/>
        </p:nvSpPr>
        <p:spPr>
          <a:xfrm>
            <a:off x="8159279" y="6298564"/>
            <a:ext cx="3048000" cy="1054736"/>
          </a:xfrm>
          <a:prstGeom prst="rect">
            <a:avLst/>
          </a:prstGeom>
        </p:spPr>
        <p:txBody>
          <a:bodyPr lIns="0" tIns="0" rIns="0" bIns="0" rtlCol="0" anchor="t">
            <a:spAutoFit/>
          </a:bodyPr>
          <a:lstStyle/>
          <a:p>
            <a:pPr algn="ctr">
              <a:lnSpc>
                <a:spcPts val="4339"/>
              </a:lnSpc>
            </a:pPr>
            <a:r>
              <a:rPr lang="en-US" sz="3099">
                <a:solidFill>
                  <a:srgbClr val="FFFFFF"/>
                </a:solidFill>
                <a:latin typeface="Open Sans"/>
              </a:rPr>
              <a:t>Pemasaran yang</a:t>
            </a:r>
          </a:p>
          <a:p>
            <a:pPr algn="ctr">
              <a:lnSpc>
                <a:spcPts val="4339"/>
              </a:lnSpc>
              <a:spcBef>
                <a:spcPct val="0"/>
              </a:spcBef>
            </a:pPr>
            <a:r>
              <a:rPr lang="en-US" sz="3099">
                <a:solidFill>
                  <a:srgbClr val="FFFFFF"/>
                </a:solidFill>
                <a:latin typeface="Open Sans"/>
              </a:rPr>
              <a:t> terintegrasi</a:t>
            </a:r>
          </a:p>
        </p:txBody>
      </p:sp>
      <p:sp>
        <p:nvSpPr>
          <p:cNvPr id="17" name="TextBox 17"/>
          <p:cNvSpPr txBox="1"/>
          <p:nvPr/>
        </p:nvSpPr>
        <p:spPr>
          <a:xfrm>
            <a:off x="4075584" y="6298564"/>
            <a:ext cx="2130623" cy="1054736"/>
          </a:xfrm>
          <a:prstGeom prst="rect">
            <a:avLst/>
          </a:prstGeom>
        </p:spPr>
        <p:txBody>
          <a:bodyPr lIns="0" tIns="0" rIns="0" bIns="0" rtlCol="0" anchor="t">
            <a:spAutoFit/>
          </a:bodyPr>
          <a:lstStyle/>
          <a:p>
            <a:pPr algn="ctr">
              <a:lnSpc>
                <a:spcPts val="4339"/>
              </a:lnSpc>
            </a:pPr>
            <a:r>
              <a:rPr lang="en-US" sz="3099">
                <a:solidFill>
                  <a:srgbClr val="FFFFFF"/>
                </a:solidFill>
                <a:latin typeface="Open Sans"/>
              </a:rPr>
              <a:t>Kebutuhan </a:t>
            </a:r>
          </a:p>
          <a:p>
            <a:pPr algn="ctr">
              <a:lnSpc>
                <a:spcPts val="4339"/>
              </a:lnSpc>
              <a:spcBef>
                <a:spcPct val="0"/>
              </a:spcBef>
            </a:pPr>
            <a:r>
              <a:rPr lang="en-US" sz="3099">
                <a:solidFill>
                  <a:srgbClr val="FFFFFF"/>
                </a:solidFill>
                <a:latin typeface="Open Sans"/>
              </a:rPr>
              <a:t>pelanggan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F3"/>
        </a:solidFill>
        <a:effectLst/>
      </p:bgPr>
    </p:bg>
    <p:spTree>
      <p:nvGrpSpPr>
        <p:cNvPr id="1" name=""/>
        <p:cNvGrpSpPr/>
        <p:nvPr/>
      </p:nvGrpSpPr>
      <p:grpSpPr>
        <a:xfrm>
          <a:off x="0" y="0"/>
          <a:ext cx="0" cy="0"/>
          <a:chOff x="0" y="0"/>
          <a:chExt cx="0" cy="0"/>
        </a:xfrm>
      </p:grpSpPr>
      <p:sp>
        <p:nvSpPr>
          <p:cNvPr id="2" name="TextBox 2"/>
          <p:cNvSpPr txBox="1"/>
          <p:nvPr/>
        </p:nvSpPr>
        <p:spPr>
          <a:xfrm>
            <a:off x="645625" y="2871174"/>
            <a:ext cx="17276823" cy="5759549"/>
          </a:xfrm>
          <a:prstGeom prst="rect">
            <a:avLst/>
          </a:prstGeom>
        </p:spPr>
        <p:txBody>
          <a:bodyPr lIns="0" tIns="0" rIns="0" bIns="0" rtlCol="0" anchor="t">
            <a:spAutoFit/>
          </a:bodyPr>
          <a:lstStyle/>
          <a:p>
            <a:pPr algn="just">
              <a:lnSpc>
                <a:spcPts val="5419"/>
              </a:lnSpc>
            </a:pPr>
            <a:r>
              <a:rPr lang="en-US" sz="3871">
                <a:solidFill>
                  <a:srgbClr val="A85919"/>
                </a:solidFill>
                <a:latin typeface="Cakerolli Medium"/>
              </a:rPr>
              <a:t>   CRM (Customer Relationship Management) atau manajemen hubungan pelanggan adalah keseluruhan proses membangun dan memelihara hubungan pelanggan yang menguntungkan dengan menghantarkan nilai dan kepuasan pelanggan yang unggul. Proses ini berhubungan dengan semua aspek untuk meraih, mempertahankan, dan menumbuhkan pelanggan.</a:t>
            </a:r>
          </a:p>
          <a:p>
            <a:pPr algn="just">
              <a:lnSpc>
                <a:spcPts val="5419"/>
              </a:lnSpc>
            </a:pPr>
            <a:r>
              <a:rPr lang="en-US" sz="3871">
                <a:solidFill>
                  <a:srgbClr val="A85919"/>
                </a:solidFill>
                <a:latin typeface="Cakerolli Medium"/>
              </a:rPr>
              <a:t>    CRM membangun hubungan pelanggan dalam jangka panjang yang didapat dari nilai dan kepuasan pelanggan sehingga terciptanya loyalitas. Tujuan akhir CRM adalah untuk menghasilkan ekuitas pelanggan yang tinggi.</a:t>
            </a:r>
          </a:p>
        </p:txBody>
      </p:sp>
      <p:sp>
        <p:nvSpPr>
          <p:cNvPr id="3" name="Freeform 3"/>
          <p:cNvSpPr/>
          <p:nvPr/>
        </p:nvSpPr>
        <p:spPr>
          <a:xfrm rot="-1523702">
            <a:off x="122028" y="-39006"/>
            <a:ext cx="1157312" cy="2135978"/>
          </a:xfrm>
          <a:custGeom>
            <a:avLst/>
            <a:gdLst/>
            <a:ahLst/>
            <a:cxnLst/>
            <a:rect l="l" t="t" r="r" b="b"/>
            <a:pathLst>
              <a:path w="1157312" h="2135978">
                <a:moveTo>
                  <a:pt x="0" y="0"/>
                </a:moveTo>
                <a:lnTo>
                  <a:pt x="1157311" y="0"/>
                </a:lnTo>
                <a:lnTo>
                  <a:pt x="1157311" y="2135978"/>
                </a:lnTo>
                <a:lnTo>
                  <a:pt x="0" y="2135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681440" y="1196749"/>
            <a:ext cx="15950527" cy="1111227"/>
          </a:xfrm>
          <a:prstGeom prst="rect">
            <a:avLst/>
          </a:prstGeom>
        </p:spPr>
        <p:txBody>
          <a:bodyPr lIns="0" tIns="0" rIns="0" bIns="0" rtlCol="0" anchor="t">
            <a:spAutoFit/>
          </a:bodyPr>
          <a:lstStyle/>
          <a:p>
            <a:pPr algn="ctr">
              <a:lnSpc>
                <a:spcPts val="9101"/>
              </a:lnSpc>
            </a:pPr>
            <a:r>
              <a:rPr lang="en-US" sz="6500">
                <a:solidFill>
                  <a:srgbClr val="A85919"/>
                </a:solidFill>
                <a:latin typeface="Dreaming Outloud All Caps"/>
              </a:rPr>
              <a:t>Membangun hubungan pelanggan dengan crm</a:t>
            </a:r>
          </a:p>
        </p:txBody>
      </p:sp>
      <p:sp>
        <p:nvSpPr>
          <p:cNvPr id="5" name="Freeform 5"/>
          <p:cNvSpPr/>
          <p:nvPr/>
        </p:nvSpPr>
        <p:spPr>
          <a:xfrm rot="-1377217">
            <a:off x="17164954" y="1667480"/>
            <a:ext cx="2246092" cy="2300258"/>
          </a:xfrm>
          <a:custGeom>
            <a:avLst/>
            <a:gdLst/>
            <a:ahLst/>
            <a:cxnLst/>
            <a:rect l="l" t="t" r="r" b="b"/>
            <a:pathLst>
              <a:path w="2246092" h="2300258">
                <a:moveTo>
                  <a:pt x="0" y="0"/>
                </a:moveTo>
                <a:lnTo>
                  <a:pt x="2246092" y="0"/>
                </a:lnTo>
                <a:lnTo>
                  <a:pt x="2246092" y="2300258"/>
                </a:lnTo>
                <a:lnTo>
                  <a:pt x="0" y="23002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6200379" y="8160733"/>
            <a:ext cx="2117842" cy="3141632"/>
          </a:xfrm>
          <a:custGeom>
            <a:avLst/>
            <a:gdLst/>
            <a:ahLst/>
            <a:cxnLst/>
            <a:rect l="l" t="t" r="r" b="b"/>
            <a:pathLst>
              <a:path w="2117842" h="3141632">
                <a:moveTo>
                  <a:pt x="0" y="0"/>
                </a:moveTo>
                <a:lnTo>
                  <a:pt x="2117842" y="0"/>
                </a:lnTo>
                <a:lnTo>
                  <a:pt x="2117842" y="3141633"/>
                </a:lnTo>
                <a:lnTo>
                  <a:pt x="0" y="31416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3"/>
        </a:solidFill>
        <a:effectLst/>
      </p:bgPr>
    </p:bg>
    <p:spTree>
      <p:nvGrpSpPr>
        <p:cNvPr id="1" name=""/>
        <p:cNvGrpSpPr/>
        <p:nvPr/>
      </p:nvGrpSpPr>
      <p:grpSpPr>
        <a:xfrm>
          <a:off x="0" y="0"/>
          <a:ext cx="0" cy="0"/>
          <a:chOff x="0" y="0"/>
          <a:chExt cx="0" cy="0"/>
        </a:xfrm>
      </p:grpSpPr>
      <p:sp>
        <p:nvSpPr>
          <p:cNvPr id="2" name="TextBox 2"/>
          <p:cNvSpPr txBox="1"/>
          <p:nvPr/>
        </p:nvSpPr>
        <p:spPr>
          <a:xfrm>
            <a:off x="2788105" y="819150"/>
            <a:ext cx="12711789" cy="1899285"/>
          </a:xfrm>
          <a:prstGeom prst="rect">
            <a:avLst/>
          </a:prstGeom>
        </p:spPr>
        <p:txBody>
          <a:bodyPr lIns="0" tIns="0" rIns="0" bIns="0" rtlCol="0" anchor="t">
            <a:spAutoFit/>
          </a:bodyPr>
          <a:lstStyle/>
          <a:p>
            <a:pPr algn="ctr">
              <a:lnSpc>
                <a:spcPts val="15539"/>
              </a:lnSpc>
            </a:pPr>
            <a:r>
              <a:rPr lang="en-US" sz="11100">
                <a:solidFill>
                  <a:srgbClr val="A85919"/>
                </a:solidFill>
                <a:latin typeface="Dreaming Outloud All Caps"/>
              </a:rPr>
              <a:t>Ekuitas pelanggan</a:t>
            </a:r>
          </a:p>
        </p:txBody>
      </p:sp>
      <p:sp>
        <p:nvSpPr>
          <p:cNvPr id="3" name="TextBox 3"/>
          <p:cNvSpPr txBox="1"/>
          <p:nvPr/>
        </p:nvSpPr>
        <p:spPr>
          <a:xfrm>
            <a:off x="1939094" y="3052481"/>
            <a:ext cx="15528171" cy="5847390"/>
          </a:xfrm>
          <a:prstGeom prst="rect">
            <a:avLst/>
          </a:prstGeom>
        </p:spPr>
        <p:txBody>
          <a:bodyPr lIns="0" tIns="0" rIns="0" bIns="0" rtlCol="0" anchor="t">
            <a:spAutoFit/>
          </a:bodyPr>
          <a:lstStyle/>
          <a:p>
            <a:pPr algn="just">
              <a:lnSpc>
                <a:spcPts val="6243"/>
              </a:lnSpc>
            </a:pPr>
            <a:r>
              <a:rPr lang="en-US" sz="4459">
                <a:solidFill>
                  <a:srgbClr val="A85919"/>
                </a:solidFill>
                <a:latin typeface="Cakerolli"/>
              </a:rPr>
              <a:t> Ekuitas pelanggan adalah gabungan nilai seumur hidup pelanggan dari semua pelanggan baru dan pelanggan potensial. Ekuitas pelanggan diukur tidak hanya berdasar pada profitabilitas pelanggan saat ini tetapi juga berdasar pada kontribusi jangka panjang dari waktu ke waktu. Maka dari itu semakin setia pelanggan yang memberikan keuntungan terhadap perusahaan, maka semakin tinggi pula ekuitasnya.</a:t>
            </a:r>
          </a:p>
        </p:txBody>
      </p:sp>
      <p:sp>
        <p:nvSpPr>
          <p:cNvPr id="4" name="Freeform 4"/>
          <p:cNvSpPr/>
          <p:nvPr/>
        </p:nvSpPr>
        <p:spPr>
          <a:xfrm>
            <a:off x="-834781" y="7413991"/>
            <a:ext cx="2773875" cy="4114800"/>
          </a:xfrm>
          <a:custGeom>
            <a:avLst/>
            <a:gdLst/>
            <a:ahLst/>
            <a:cxnLst/>
            <a:rect l="l" t="t" r="r" b="b"/>
            <a:pathLst>
              <a:path w="2773875" h="4114800">
                <a:moveTo>
                  <a:pt x="0" y="0"/>
                </a:moveTo>
                <a:lnTo>
                  <a:pt x="2773875" y="0"/>
                </a:lnTo>
                <a:lnTo>
                  <a:pt x="27738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66946">
            <a:off x="14902161" y="-2057400"/>
            <a:ext cx="3724489" cy="4114800"/>
          </a:xfrm>
          <a:custGeom>
            <a:avLst/>
            <a:gdLst/>
            <a:ahLst/>
            <a:cxnLst/>
            <a:rect l="l" t="t" r="r" b="b"/>
            <a:pathLst>
              <a:path w="3724489" h="4114800">
                <a:moveTo>
                  <a:pt x="0" y="0"/>
                </a:moveTo>
                <a:lnTo>
                  <a:pt x="3724489" y="0"/>
                </a:lnTo>
                <a:lnTo>
                  <a:pt x="37244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3"/>
        </a:solidFill>
        <a:effectLst/>
      </p:bgPr>
    </p:bg>
    <p:spTree>
      <p:nvGrpSpPr>
        <p:cNvPr id="1" name=""/>
        <p:cNvGrpSpPr/>
        <p:nvPr/>
      </p:nvGrpSpPr>
      <p:grpSpPr>
        <a:xfrm>
          <a:off x="0" y="0"/>
          <a:ext cx="0" cy="0"/>
          <a:chOff x="0" y="0"/>
          <a:chExt cx="0" cy="0"/>
        </a:xfrm>
      </p:grpSpPr>
      <p:sp>
        <p:nvSpPr>
          <p:cNvPr id="2" name="Freeform 2"/>
          <p:cNvSpPr/>
          <p:nvPr/>
        </p:nvSpPr>
        <p:spPr>
          <a:xfrm rot="1204489">
            <a:off x="-991006" y="7247105"/>
            <a:ext cx="1982013" cy="1723387"/>
          </a:xfrm>
          <a:custGeom>
            <a:avLst/>
            <a:gdLst/>
            <a:ahLst/>
            <a:cxnLst/>
            <a:rect l="l" t="t" r="r" b="b"/>
            <a:pathLst>
              <a:path w="1982013" h="1723387">
                <a:moveTo>
                  <a:pt x="0" y="0"/>
                </a:moveTo>
                <a:lnTo>
                  <a:pt x="1982012" y="0"/>
                </a:lnTo>
                <a:lnTo>
                  <a:pt x="1982012" y="1723387"/>
                </a:lnTo>
                <a:lnTo>
                  <a:pt x="0" y="1723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80945" y="4898529"/>
            <a:ext cx="2056149" cy="1855059"/>
          </a:xfrm>
          <a:custGeom>
            <a:avLst/>
            <a:gdLst/>
            <a:ahLst/>
            <a:cxnLst/>
            <a:rect l="l" t="t" r="r" b="b"/>
            <a:pathLst>
              <a:path w="2056149" h="1855059">
                <a:moveTo>
                  <a:pt x="0" y="0"/>
                </a:moveTo>
                <a:lnTo>
                  <a:pt x="2056149" y="0"/>
                </a:lnTo>
                <a:lnTo>
                  <a:pt x="2056149" y="1855059"/>
                </a:lnTo>
                <a:lnTo>
                  <a:pt x="0" y="18550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377217">
            <a:off x="15250347" y="-132302"/>
            <a:ext cx="2008953" cy="2057400"/>
          </a:xfrm>
          <a:custGeom>
            <a:avLst/>
            <a:gdLst/>
            <a:ahLst/>
            <a:cxnLst/>
            <a:rect l="l" t="t" r="r" b="b"/>
            <a:pathLst>
              <a:path w="2008953" h="2057400">
                <a:moveTo>
                  <a:pt x="0" y="0"/>
                </a:moveTo>
                <a:lnTo>
                  <a:pt x="2008953" y="0"/>
                </a:lnTo>
                <a:lnTo>
                  <a:pt x="2008953"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083194" y="3013888"/>
            <a:ext cx="993983" cy="993983"/>
          </a:xfrm>
          <a:custGeom>
            <a:avLst/>
            <a:gdLst/>
            <a:ahLst/>
            <a:cxnLst/>
            <a:rect l="l" t="t" r="r" b="b"/>
            <a:pathLst>
              <a:path w="993983" h="993983">
                <a:moveTo>
                  <a:pt x="0" y="0"/>
                </a:moveTo>
                <a:lnTo>
                  <a:pt x="993983" y="0"/>
                </a:lnTo>
                <a:lnTo>
                  <a:pt x="993983" y="993983"/>
                </a:lnTo>
                <a:lnTo>
                  <a:pt x="0" y="993983"/>
                </a:lnTo>
                <a:lnTo>
                  <a:pt x="0" y="0"/>
                </a:lnTo>
                <a:close/>
              </a:path>
            </a:pathLst>
          </a:custGeom>
          <a:blipFill>
            <a:blip r:embed="rId8"/>
            <a:stretch>
              <a:fillRect/>
            </a:stretch>
          </a:blipFill>
        </p:spPr>
      </p:sp>
      <p:sp>
        <p:nvSpPr>
          <p:cNvPr id="6" name="Freeform 6"/>
          <p:cNvSpPr/>
          <p:nvPr/>
        </p:nvSpPr>
        <p:spPr>
          <a:xfrm>
            <a:off x="7585676" y="3746601"/>
            <a:ext cx="1154108" cy="797957"/>
          </a:xfrm>
          <a:custGeom>
            <a:avLst/>
            <a:gdLst/>
            <a:ahLst/>
            <a:cxnLst/>
            <a:rect l="l" t="t" r="r" b="b"/>
            <a:pathLst>
              <a:path w="1154108" h="797957">
                <a:moveTo>
                  <a:pt x="0" y="0"/>
                </a:moveTo>
                <a:lnTo>
                  <a:pt x="1154107" y="0"/>
                </a:lnTo>
                <a:lnTo>
                  <a:pt x="1154107" y="797957"/>
                </a:lnTo>
                <a:lnTo>
                  <a:pt x="0" y="797957"/>
                </a:lnTo>
                <a:lnTo>
                  <a:pt x="0" y="0"/>
                </a:lnTo>
                <a:close/>
              </a:path>
            </a:pathLst>
          </a:custGeom>
          <a:blipFill>
            <a:blip r:embed="rId9"/>
            <a:stretch>
              <a:fillRect/>
            </a:stretch>
          </a:blipFill>
        </p:spPr>
      </p:sp>
      <p:sp>
        <p:nvSpPr>
          <p:cNvPr id="7" name="Freeform 7"/>
          <p:cNvSpPr/>
          <p:nvPr/>
        </p:nvSpPr>
        <p:spPr>
          <a:xfrm>
            <a:off x="5683074" y="2474073"/>
            <a:ext cx="1054889" cy="1079631"/>
          </a:xfrm>
          <a:custGeom>
            <a:avLst/>
            <a:gdLst/>
            <a:ahLst/>
            <a:cxnLst/>
            <a:rect l="l" t="t" r="r" b="b"/>
            <a:pathLst>
              <a:path w="1054889" h="1079631">
                <a:moveTo>
                  <a:pt x="0" y="0"/>
                </a:moveTo>
                <a:lnTo>
                  <a:pt x="1054889" y="0"/>
                </a:lnTo>
                <a:lnTo>
                  <a:pt x="1054889" y="1079631"/>
                </a:lnTo>
                <a:lnTo>
                  <a:pt x="0" y="1079631"/>
                </a:lnTo>
                <a:lnTo>
                  <a:pt x="0" y="0"/>
                </a:lnTo>
                <a:close/>
              </a:path>
            </a:pathLst>
          </a:custGeom>
          <a:blipFill>
            <a:blip r:embed="rId10"/>
            <a:stretch>
              <a:fillRect/>
            </a:stretch>
          </a:blipFill>
        </p:spPr>
      </p:sp>
      <p:sp>
        <p:nvSpPr>
          <p:cNvPr id="8" name="Freeform 8"/>
          <p:cNvSpPr/>
          <p:nvPr/>
        </p:nvSpPr>
        <p:spPr>
          <a:xfrm>
            <a:off x="3803489" y="3818898"/>
            <a:ext cx="1451319" cy="1451319"/>
          </a:xfrm>
          <a:custGeom>
            <a:avLst/>
            <a:gdLst/>
            <a:ahLst/>
            <a:cxnLst/>
            <a:rect l="l" t="t" r="r" b="b"/>
            <a:pathLst>
              <a:path w="1451319" h="1451319">
                <a:moveTo>
                  <a:pt x="0" y="0"/>
                </a:moveTo>
                <a:lnTo>
                  <a:pt x="1451319" y="0"/>
                </a:lnTo>
                <a:lnTo>
                  <a:pt x="1451319" y="1451320"/>
                </a:lnTo>
                <a:lnTo>
                  <a:pt x="0" y="1451320"/>
                </a:lnTo>
                <a:lnTo>
                  <a:pt x="0" y="0"/>
                </a:lnTo>
                <a:close/>
              </a:path>
            </a:pathLst>
          </a:custGeom>
          <a:blipFill>
            <a:blip r:embed="rId11"/>
            <a:stretch>
              <a:fillRect/>
            </a:stretch>
          </a:blipFill>
        </p:spPr>
      </p:sp>
      <p:sp>
        <p:nvSpPr>
          <p:cNvPr id="9" name="TextBox 9"/>
          <p:cNvSpPr txBox="1"/>
          <p:nvPr/>
        </p:nvSpPr>
        <p:spPr>
          <a:xfrm>
            <a:off x="1783153" y="5289268"/>
            <a:ext cx="12759152" cy="4414017"/>
          </a:xfrm>
          <a:prstGeom prst="rect">
            <a:avLst/>
          </a:prstGeom>
        </p:spPr>
        <p:txBody>
          <a:bodyPr lIns="0" tIns="0" rIns="0" bIns="0" rtlCol="0" anchor="t">
            <a:spAutoFit/>
          </a:bodyPr>
          <a:lstStyle/>
          <a:p>
            <a:pPr algn="just">
              <a:lnSpc>
                <a:spcPts val="5454"/>
              </a:lnSpc>
            </a:pPr>
            <a:r>
              <a:rPr lang="en-US" sz="3895">
                <a:solidFill>
                  <a:srgbClr val="A85919"/>
                </a:solidFill>
                <a:latin typeface="Cakerolli Medium"/>
              </a:rPr>
              <a:t>    Ruang lingkup pemasaran pada saat ini telah mengalami perubahan yang signifikan, salah satu faktor penyebabnya adalah perkembangan teknologi yang sangat maju. Pemasaran dimasa sekarang lebih banyak dilakukan secara digital dikarenakan banyaknya jumlah pengguna internet dan perangkat elektronik di seluruh dunia.       </a:t>
            </a:r>
          </a:p>
        </p:txBody>
      </p:sp>
      <p:sp>
        <p:nvSpPr>
          <p:cNvPr id="10" name="Freeform 10"/>
          <p:cNvSpPr/>
          <p:nvPr/>
        </p:nvSpPr>
        <p:spPr>
          <a:xfrm>
            <a:off x="12218292" y="3801877"/>
            <a:ext cx="742681" cy="742681"/>
          </a:xfrm>
          <a:custGeom>
            <a:avLst/>
            <a:gdLst/>
            <a:ahLst/>
            <a:cxnLst/>
            <a:rect l="l" t="t" r="r" b="b"/>
            <a:pathLst>
              <a:path w="742681" h="742681">
                <a:moveTo>
                  <a:pt x="0" y="0"/>
                </a:moveTo>
                <a:lnTo>
                  <a:pt x="742681" y="0"/>
                </a:lnTo>
                <a:lnTo>
                  <a:pt x="742681" y="742681"/>
                </a:lnTo>
                <a:lnTo>
                  <a:pt x="0" y="742681"/>
                </a:lnTo>
                <a:lnTo>
                  <a:pt x="0" y="0"/>
                </a:lnTo>
                <a:close/>
              </a:path>
            </a:pathLst>
          </a:custGeom>
          <a:blipFill>
            <a:blip r:embed="rId12"/>
            <a:stretch>
              <a:fillRect/>
            </a:stretch>
          </a:blipFill>
        </p:spPr>
      </p:sp>
      <p:sp>
        <p:nvSpPr>
          <p:cNvPr id="11" name="Freeform 11"/>
          <p:cNvSpPr/>
          <p:nvPr/>
        </p:nvSpPr>
        <p:spPr>
          <a:xfrm>
            <a:off x="1783153" y="2748694"/>
            <a:ext cx="1610020" cy="1610020"/>
          </a:xfrm>
          <a:custGeom>
            <a:avLst/>
            <a:gdLst/>
            <a:ahLst/>
            <a:cxnLst/>
            <a:rect l="l" t="t" r="r" b="b"/>
            <a:pathLst>
              <a:path w="1610020" h="1610020">
                <a:moveTo>
                  <a:pt x="0" y="0"/>
                </a:moveTo>
                <a:lnTo>
                  <a:pt x="1610020" y="0"/>
                </a:lnTo>
                <a:lnTo>
                  <a:pt x="1610020" y="1610020"/>
                </a:lnTo>
                <a:lnTo>
                  <a:pt x="0" y="1610020"/>
                </a:lnTo>
                <a:lnTo>
                  <a:pt x="0" y="0"/>
                </a:lnTo>
                <a:close/>
              </a:path>
            </a:pathLst>
          </a:custGeom>
          <a:blipFill>
            <a:blip r:embed="rId13"/>
            <a:stretch>
              <a:fillRect/>
            </a:stretch>
          </a:blipFill>
        </p:spPr>
      </p:sp>
      <p:sp>
        <p:nvSpPr>
          <p:cNvPr id="12" name="Freeform 12"/>
          <p:cNvSpPr/>
          <p:nvPr/>
        </p:nvSpPr>
        <p:spPr>
          <a:xfrm>
            <a:off x="13265083" y="2082981"/>
            <a:ext cx="1277223" cy="1277223"/>
          </a:xfrm>
          <a:custGeom>
            <a:avLst/>
            <a:gdLst/>
            <a:ahLst/>
            <a:cxnLst/>
            <a:rect l="l" t="t" r="r" b="b"/>
            <a:pathLst>
              <a:path w="1277223" h="1277223">
                <a:moveTo>
                  <a:pt x="0" y="0"/>
                </a:moveTo>
                <a:lnTo>
                  <a:pt x="1277223" y="0"/>
                </a:lnTo>
                <a:lnTo>
                  <a:pt x="1277223" y="1277223"/>
                </a:lnTo>
                <a:lnTo>
                  <a:pt x="0" y="1277223"/>
                </a:lnTo>
                <a:lnTo>
                  <a:pt x="0" y="0"/>
                </a:lnTo>
                <a:close/>
              </a:path>
            </a:pathLst>
          </a:custGeom>
          <a:blipFill>
            <a:blip r:embed="rId14"/>
            <a:stretch>
              <a:fillRect/>
            </a:stretch>
          </a:blipFill>
        </p:spPr>
      </p:sp>
      <p:sp>
        <p:nvSpPr>
          <p:cNvPr id="13" name="TextBox 13"/>
          <p:cNvSpPr txBox="1"/>
          <p:nvPr/>
        </p:nvSpPr>
        <p:spPr>
          <a:xfrm>
            <a:off x="1028700" y="885825"/>
            <a:ext cx="12674954" cy="1285852"/>
          </a:xfrm>
          <a:prstGeom prst="rect">
            <a:avLst/>
          </a:prstGeom>
        </p:spPr>
        <p:txBody>
          <a:bodyPr lIns="0" tIns="0" rIns="0" bIns="0" rtlCol="0" anchor="t">
            <a:spAutoFit/>
          </a:bodyPr>
          <a:lstStyle/>
          <a:p>
            <a:pPr algn="ctr">
              <a:lnSpc>
                <a:spcPts val="10501"/>
              </a:lnSpc>
            </a:pPr>
            <a:r>
              <a:rPr lang="en-US" sz="7500">
                <a:solidFill>
                  <a:srgbClr val="A85919"/>
                </a:solidFill>
                <a:latin typeface="Dreaming Outloud All Caps"/>
              </a:rPr>
              <a:t>Ruang Lingkup pemasaran baru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BB98E"/>
        </a:solidFill>
        <a:effectLst/>
      </p:bgPr>
    </p:bg>
    <p:spTree>
      <p:nvGrpSpPr>
        <p:cNvPr id="1" name=""/>
        <p:cNvGrpSpPr/>
        <p:nvPr/>
      </p:nvGrpSpPr>
      <p:grpSpPr>
        <a:xfrm>
          <a:off x="0" y="0"/>
          <a:ext cx="0" cy="0"/>
          <a:chOff x="0" y="0"/>
          <a:chExt cx="0" cy="0"/>
        </a:xfrm>
      </p:grpSpPr>
      <p:sp>
        <p:nvSpPr>
          <p:cNvPr id="2" name="Freeform 2"/>
          <p:cNvSpPr/>
          <p:nvPr/>
        </p:nvSpPr>
        <p:spPr>
          <a:xfrm>
            <a:off x="-5638800" y="-7979704"/>
            <a:ext cx="15201916" cy="14289801"/>
          </a:xfrm>
          <a:custGeom>
            <a:avLst/>
            <a:gdLst/>
            <a:ahLst/>
            <a:cxnLst/>
            <a:rect l="l" t="t" r="r" b="b"/>
            <a:pathLst>
              <a:path w="15201916" h="14289801">
                <a:moveTo>
                  <a:pt x="0" y="0"/>
                </a:moveTo>
                <a:lnTo>
                  <a:pt x="15201916" y="0"/>
                </a:lnTo>
                <a:lnTo>
                  <a:pt x="15201916" y="14289801"/>
                </a:lnTo>
                <a:lnTo>
                  <a:pt x="0" y="14289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208372" y="1303315"/>
            <a:ext cx="15201916" cy="14289801"/>
          </a:xfrm>
          <a:custGeom>
            <a:avLst/>
            <a:gdLst/>
            <a:ahLst/>
            <a:cxnLst/>
            <a:rect l="l" t="t" r="r" b="b"/>
            <a:pathLst>
              <a:path w="15201916" h="14289801">
                <a:moveTo>
                  <a:pt x="0" y="0"/>
                </a:moveTo>
                <a:lnTo>
                  <a:pt x="15201916" y="0"/>
                </a:lnTo>
                <a:lnTo>
                  <a:pt x="15201916" y="14289801"/>
                </a:lnTo>
                <a:lnTo>
                  <a:pt x="0" y="14289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47310" y="2628900"/>
            <a:ext cx="4411579" cy="4114800"/>
          </a:xfrm>
          <a:custGeom>
            <a:avLst/>
            <a:gdLst/>
            <a:ahLst/>
            <a:cxnLst/>
            <a:rect l="l" t="t" r="r" b="b"/>
            <a:pathLst>
              <a:path w="4411579" h="4114800">
                <a:moveTo>
                  <a:pt x="0" y="0"/>
                </a:moveTo>
                <a:lnTo>
                  <a:pt x="4411579" y="0"/>
                </a:lnTo>
                <a:lnTo>
                  <a:pt x="441157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0" y="5143500"/>
            <a:ext cx="19492478" cy="1348446"/>
          </a:xfrm>
          <a:prstGeom prst="rect">
            <a:avLst/>
          </a:prstGeom>
        </p:spPr>
        <p:txBody>
          <a:bodyPr wrap="square" lIns="0" tIns="0" rIns="0" bIns="0" rtlCol="0" anchor="t">
            <a:spAutoFit/>
          </a:bodyPr>
          <a:lstStyle/>
          <a:p>
            <a:pPr algn="ctr">
              <a:lnSpc>
                <a:spcPts val="8539"/>
              </a:lnSpc>
            </a:pPr>
            <a:r>
              <a:rPr lang="en-US" sz="13800" dirty="0" err="1">
                <a:solidFill>
                  <a:srgbClr val="121212"/>
                </a:solidFill>
                <a:latin typeface="Biski Ultra-Bold"/>
              </a:rPr>
              <a:t>Terima</a:t>
            </a:r>
            <a:r>
              <a:rPr lang="en-US" sz="13800" dirty="0">
                <a:solidFill>
                  <a:srgbClr val="121212"/>
                </a:solidFill>
                <a:latin typeface="Biski Ultra-Bold"/>
              </a:rPr>
              <a:t> Kasih</a:t>
            </a:r>
          </a:p>
        </p:txBody>
      </p:sp>
      <p:sp>
        <p:nvSpPr>
          <p:cNvPr id="9" name="Freeform 9"/>
          <p:cNvSpPr/>
          <p:nvPr/>
        </p:nvSpPr>
        <p:spPr>
          <a:xfrm>
            <a:off x="3268071" y="1667390"/>
            <a:ext cx="1227840" cy="1556018"/>
          </a:xfrm>
          <a:custGeom>
            <a:avLst/>
            <a:gdLst/>
            <a:ahLst/>
            <a:cxnLst/>
            <a:rect l="l" t="t" r="r" b="b"/>
            <a:pathLst>
              <a:path w="1227840" h="1556018">
                <a:moveTo>
                  <a:pt x="0" y="0"/>
                </a:moveTo>
                <a:lnTo>
                  <a:pt x="1227840" y="0"/>
                </a:lnTo>
                <a:lnTo>
                  <a:pt x="1227840" y="1556018"/>
                </a:lnTo>
                <a:lnTo>
                  <a:pt x="0" y="15560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2911322" y="2628900"/>
            <a:ext cx="713498" cy="904202"/>
          </a:xfrm>
          <a:custGeom>
            <a:avLst/>
            <a:gdLst/>
            <a:ahLst/>
            <a:cxnLst/>
            <a:rect l="l" t="t" r="r" b="b"/>
            <a:pathLst>
              <a:path w="713498" h="904202">
                <a:moveTo>
                  <a:pt x="0" y="0"/>
                </a:moveTo>
                <a:lnTo>
                  <a:pt x="713498" y="0"/>
                </a:lnTo>
                <a:lnTo>
                  <a:pt x="713498" y="904202"/>
                </a:lnTo>
                <a:lnTo>
                  <a:pt x="0" y="9042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5905516" y="6029062"/>
            <a:ext cx="7315200" cy="247973"/>
          </a:xfrm>
          <a:custGeom>
            <a:avLst/>
            <a:gdLst/>
            <a:ahLst/>
            <a:cxnLst/>
            <a:rect l="l" t="t" r="r" b="b"/>
            <a:pathLst>
              <a:path w="7315200" h="247973">
                <a:moveTo>
                  <a:pt x="0" y="0"/>
                </a:moveTo>
                <a:lnTo>
                  <a:pt x="7315200" y="0"/>
                </a:lnTo>
                <a:lnTo>
                  <a:pt x="7315200" y="247973"/>
                </a:lnTo>
                <a:lnTo>
                  <a:pt x="0" y="2479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567358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342</Words>
  <Application>Microsoft Office PowerPoint</Application>
  <PresentationFormat>Custom</PresentationFormat>
  <Paragraphs>41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Adigiana Toybox</vt:lpstr>
      <vt:lpstr>Arial</vt:lpstr>
      <vt:lpstr>Cakerolli</vt:lpstr>
      <vt:lpstr>Open Sans</vt:lpstr>
      <vt:lpstr>Biski Ultra-Bold</vt:lpstr>
      <vt:lpstr>Cakerolli Medium</vt:lpstr>
      <vt:lpstr>Calibri</vt:lpstr>
      <vt:lpstr>Dreaming Outloud All Caps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Pemasaran</dc:title>
  <cp:lastModifiedBy>Zulfa</cp:lastModifiedBy>
  <cp:revision>2</cp:revision>
  <dcterms:created xsi:type="dcterms:W3CDTF">2006-08-16T00:00:00Z</dcterms:created>
  <dcterms:modified xsi:type="dcterms:W3CDTF">2023-12-24T04:30:24Z</dcterms:modified>
  <dc:identifier>DAF0yFNljRA</dc:identifier>
</cp:coreProperties>
</file>