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2" r:id="rId7"/>
    <p:sldId id="263" r:id="rId8"/>
    <p:sldId id="265" r:id="rId9"/>
    <p:sldId id="266"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Heebo" pitchFamily="2" charset="-79"/>
      <p:regular r:id="rId15"/>
      <p:bold r:id="rId16"/>
    </p:embeddedFont>
    <p:embeddedFont>
      <p:font typeface="Heebo Bold" charset="-79"/>
      <p:regular r:id="rId17"/>
    </p:embeddedFont>
    <p:embeddedFont>
      <p:font typeface="Heebo Medium" pitchFamily="2" charset="-79"/>
      <p:regular r:id="rId18"/>
    </p:embeddedFont>
    <p:embeddedFont>
      <p:font typeface="Mukta Mahee"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4.svg"/><Relationship Id="rId5" Type="http://schemas.openxmlformats.org/officeDocument/2006/relationships/image" Target="../media/image10.svg"/><Relationship Id="rId15" Type="http://schemas.openxmlformats.org/officeDocument/2006/relationships/image" Target="../media/image18.svg"/><Relationship Id="rId10"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0.sv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879400" y="2188449"/>
            <a:ext cx="16834000" cy="4021851"/>
            <a:chOff x="0" y="0"/>
            <a:chExt cx="4433646" cy="1059253"/>
          </a:xfrm>
        </p:grpSpPr>
        <p:sp>
          <p:nvSpPr>
            <p:cNvPr id="3" name="Freeform 3"/>
            <p:cNvSpPr/>
            <p:nvPr/>
          </p:nvSpPr>
          <p:spPr>
            <a:xfrm>
              <a:off x="0" y="0"/>
              <a:ext cx="4433646" cy="1059253"/>
            </a:xfrm>
            <a:custGeom>
              <a:avLst/>
              <a:gdLst/>
              <a:ahLst/>
              <a:cxnLst/>
              <a:rect l="l" t="t" r="r" b="b"/>
              <a:pathLst>
                <a:path w="4433646" h="1059253">
                  <a:moveTo>
                    <a:pt x="0" y="0"/>
                  </a:moveTo>
                  <a:lnTo>
                    <a:pt x="4433646" y="0"/>
                  </a:lnTo>
                  <a:lnTo>
                    <a:pt x="4433646" y="1059253"/>
                  </a:lnTo>
                  <a:lnTo>
                    <a:pt x="0" y="1059253"/>
                  </a:lnTo>
                  <a:close/>
                </a:path>
              </a:pathLst>
            </a:custGeom>
            <a:solidFill>
              <a:srgbClr val="87A3C4"/>
            </a:solidFill>
          </p:spPr>
        </p:sp>
        <p:sp>
          <p:nvSpPr>
            <p:cNvPr id="4" name="TextBox 4"/>
            <p:cNvSpPr txBox="1"/>
            <p:nvPr/>
          </p:nvSpPr>
          <p:spPr>
            <a:xfrm>
              <a:off x="0" y="-9525"/>
              <a:ext cx="4433646" cy="1068778"/>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727000" y="2036049"/>
            <a:ext cx="16834000" cy="4021851"/>
            <a:chOff x="0" y="0"/>
            <a:chExt cx="4433646" cy="1059253"/>
          </a:xfrm>
        </p:grpSpPr>
        <p:sp>
          <p:nvSpPr>
            <p:cNvPr id="6" name="Freeform 6"/>
            <p:cNvSpPr/>
            <p:nvPr/>
          </p:nvSpPr>
          <p:spPr>
            <a:xfrm>
              <a:off x="0" y="0"/>
              <a:ext cx="4433646" cy="1059253"/>
            </a:xfrm>
            <a:custGeom>
              <a:avLst/>
              <a:gdLst/>
              <a:ahLst/>
              <a:cxnLst/>
              <a:rect l="l" t="t" r="r" b="b"/>
              <a:pathLst>
                <a:path w="4433646" h="1059253">
                  <a:moveTo>
                    <a:pt x="0" y="0"/>
                  </a:moveTo>
                  <a:lnTo>
                    <a:pt x="4433646" y="0"/>
                  </a:lnTo>
                  <a:lnTo>
                    <a:pt x="4433646" y="1059253"/>
                  </a:lnTo>
                  <a:lnTo>
                    <a:pt x="0" y="1059253"/>
                  </a:lnTo>
                  <a:close/>
                </a:path>
              </a:pathLst>
            </a:custGeom>
            <a:solidFill>
              <a:srgbClr val="B7CADB"/>
            </a:solidFill>
          </p:spPr>
        </p:sp>
        <p:sp>
          <p:nvSpPr>
            <p:cNvPr id="7" name="TextBox 7"/>
            <p:cNvSpPr txBox="1"/>
            <p:nvPr/>
          </p:nvSpPr>
          <p:spPr>
            <a:xfrm>
              <a:off x="0" y="-9525"/>
              <a:ext cx="4433646" cy="1068778"/>
            </a:xfrm>
            <a:prstGeom prst="rect">
              <a:avLst/>
            </a:prstGeom>
          </p:spPr>
          <p:txBody>
            <a:bodyPr lIns="50800" tIns="50800" rIns="50800" bIns="50800" rtlCol="0" anchor="ctr"/>
            <a:lstStyle/>
            <a:p>
              <a:pPr algn="ctr">
                <a:lnSpc>
                  <a:spcPts val="3100"/>
                </a:lnSpc>
              </a:pPr>
              <a:endParaRPr/>
            </a:p>
          </p:txBody>
        </p:sp>
      </p:grpSp>
      <p:grpSp>
        <p:nvGrpSpPr>
          <p:cNvPr id="8" name="Group 8"/>
          <p:cNvGrpSpPr/>
          <p:nvPr/>
        </p:nvGrpSpPr>
        <p:grpSpPr>
          <a:xfrm>
            <a:off x="5001247" y="4905506"/>
            <a:ext cx="8285506" cy="596900"/>
            <a:chOff x="0" y="0"/>
            <a:chExt cx="2182191" cy="157208"/>
          </a:xfrm>
        </p:grpSpPr>
        <p:sp>
          <p:nvSpPr>
            <p:cNvPr id="9" name="Freeform 9"/>
            <p:cNvSpPr/>
            <p:nvPr/>
          </p:nvSpPr>
          <p:spPr>
            <a:xfrm>
              <a:off x="0" y="0"/>
              <a:ext cx="2182191" cy="157208"/>
            </a:xfrm>
            <a:custGeom>
              <a:avLst/>
              <a:gdLst/>
              <a:ahLst/>
              <a:cxnLst/>
              <a:rect l="l" t="t" r="r" b="b"/>
              <a:pathLst>
                <a:path w="2182191" h="157208">
                  <a:moveTo>
                    <a:pt x="0" y="0"/>
                  </a:moveTo>
                  <a:lnTo>
                    <a:pt x="2182191" y="0"/>
                  </a:lnTo>
                  <a:lnTo>
                    <a:pt x="2182191" y="157208"/>
                  </a:lnTo>
                  <a:lnTo>
                    <a:pt x="0" y="157208"/>
                  </a:lnTo>
                  <a:close/>
                </a:path>
              </a:pathLst>
            </a:custGeom>
            <a:solidFill>
              <a:srgbClr val="EFEFEF"/>
            </a:solidFill>
          </p:spPr>
        </p:sp>
        <p:sp>
          <p:nvSpPr>
            <p:cNvPr id="10" name="TextBox 10"/>
            <p:cNvSpPr txBox="1"/>
            <p:nvPr/>
          </p:nvSpPr>
          <p:spPr>
            <a:xfrm>
              <a:off x="0" y="-28575"/>
              <a:ext cx="2182191" cy="18578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3280416" y="3188014"/>
            <a:ext cx="11727169" cy="596900"/>
            <a:chOff x="0" y="0"/>
            <a:chExt cx="3088637" cy="157208"/>
          </a:xfrm>
        </p:grpSpPr>
        <p:sp>
          <p:nvSpPr>
            <p:cNvPr id="12" name="Freeform 12"/>
            <p:cNvSpPr/>
            <p:nvPr/>
          </p:nvSpPr>
          <p:spPr>
            <a:xfrm>
              <a:off x="0" y="0"/>
              <a:ext cx="3088637" cy="157208"/>
            </a:xfrm>
            <a:custGeom>
              <a:avLst/>
              <a:gdLst/>
              <a:ahLst/>
              <a:cxnLst/>
              <a:rect l="l" t="t" r="r" b="b"/>
              <a:pathLst>
                <a:path w="3088637" h="157208">
                  <a:moveTo>
                    <a:pt x="0" y="0"/>
                  </a:moveTo>
                  <a:lnTo>
                    <a:pt x="3088637" y="0"/>
                  </a:lnTo>
                  <a:lnTo>
                    <a:pt x="3088637" y="157208"/>
                  </a:lnTo>
                  <a:lnTo>
                    <a:pt x="0" y="157208"/>
                  </a:lnTo>
                  <a:close/>
                </a:path>
              </a:pathLst>
            </a:custGeom>
            <a:solidFill>
              <a:srgbClr val="EFEFEF"/>
            </a:solidFill>
          </p:spPr>
        </p:sp>
        <p:sp>
          <p:nvSpPr>
            <p:cNvPr id="13" name="TextBox 13"/>
            <p:cNvSpPr txBox="1"/>
            <p:nvPr/>
          </p:nvSpPr>
          <p:spPr>
            <a:xfrm>
              <a:off x="0" y="-28575"/>
              <a:ext cx="3088637" cy="185783"/>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709620" y="2372160"/>
            <a:ext cx="12868761" cy="3311528"/>
          </a:xfrm>
          <a:prstGeom prst="rect">
            <a:avLst/>
          </a:prstGeom>
        </p:spPr>
        <p:txBody>
          <a:bodyPr lIns="0" tIns="0" rIns="0" bIns="0" rtlCol="0" anchor="t">
            <a:spAutoFit/>
          </a:bodyPr>
          <a:lstStyle/>
          <a:p>
            <a:pPr algn="ctr">
              <a:lnSpc>
                <a:spcPts val="13299"/>
              </a:lnSpc>
            </a:pPr>
            <a:r>
              <a:rPr lang="en-US" sz="9499" dirty="0">
                <a:solidFill>
                  <a:srgbClr val="000000"/>
                </a:solidFill>
                <a:latin typeface="Heebo Bold"/>
              </a:rPr>
              <a:t>STRATEGI PEMASARAN</a:t>
            </a:r>
          </a:p>
        </p:txBody>
      </p:sp>
      <p:sp>
        <p:nvSpPr>
          <p:cNvPr id="16" name="Freeform 16"/>
          <p:cNvSpPr/>
          <p:nvPr/>
        </p:nvSpPr>
        <p:spPr>
          <a:xfrm>
            <a:off x="15784806" y="4051737"/>
            <a:ext cx="4538797" cy="4538797"/>
          </a:xfrm>
          <a:custGeom>
            <a:avLst/>
            <a:gdLst/>
            <a:ahLst/>
            <a:cxnLst/>
            <a:rect l="l" t="t" r="r" b="b"/>
            <a:pathLst>
              <a:path w="4538797" h="4538797">
                <a:moveTo>
                  <a:pt x="0" y="0"/>
                </a:moveTo>
                <a:lnTo>
                  <a:pt x="4538797" y="0"/>
                </a:lnTo>
                <a:lnTo>
                  <a:pt x="4538797" y="4538797"/>
                </a:lnTo>
                <a:lnTo>
                  <a:pt x="0" y="45387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8" name="Freeform 18"/>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9" name="TextBox 19"/>
          <p:cNvSpPr txBox="1"/>
          <p:nvPr/>
        </p:nvSpPr>
        <p:spPr>
          <a:xfrm>
            <a:off x="6412615" y="6362700"/>
            <a:ext cx="5462770" cy="679450"/>
          </a:xfrm>
          <a:prstGeom prst="rect">
            <a:avLst/>
          </a:prstGeom>
        </p:spPr>
        <p:txBody>
          <a:bodyPr lIns="0" tIns="0" rIns="0" bIns="0" rtlCol="0" anchor="t">
            <a:spAutoFit/>
          </a:bodyPr>
          <a:lstStyle/>
          <a:p>
            <a:pPr algn="ctr">
              <a:lnSpc>
                <a:spcPts val="5599"/>
              </a:lnSpc>
            </a:pPr>
            <a:r>
              <a:rPr lang="en-US" sz="3999" dirty="0">
                <a:solidFill>
                  <a:srgbClr val="000000"/>
                </a:solidFill>
                <a:latin typeface="Heebo Bold"/>
              </a:rPr>
              <a:t>Zulfa </a:t>
            </a:r>
            <a:r>
              <a:rPr lang="en-US" sz="3999" dirty="0" err="1">
                <a:solidFill>
                  <a:srgbClr val="000000"/>
                </a:solidFill>
                <a:latin typeface="Heebo Bold"/>
              </a:rPr>
              <a:t>Irbah</a:t>
            </a:r>
            <a:endParaRPr lang="en-US" sz="3999" dirty="0">
              <a:solidFill>
                <a:srgbClr val="000000"/>
              </a:solidFill>
              <a:latin typeface="Heebo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8064491" y="2817578"/>
            <a:ext cx="10223509" cy="1636071"/>
            <a:chOff x="0" y="0"/>
            <a:chExt cx="2692611" cy="430899"/>
          </a:xfrm>
        </p:grpSpPr>
        <p:sp>
          <p:nvSpPr>
            <p:cNvPr id="3" name="Freeform 3"/>
            <p:cNvSpPr/>
            <p:nvPr/>
          </p:nvSpPr>
          <p:spPr>
            <a:xfrm>
              <a:off x="0" y="0"/>
              <a:ext cx="2692611" cy="430899"/>
            </a:xfrm>
            <a:custGeom>
              <a:avLst/>
              <a:gdLst/>
              <a:ahLst/>
              <a:cxnLst/>
              <a:rect l="l" t="t" r="r" b="b"/>
              <a:pathLst>
                <a:path w="2692611" h="430899">
                  <a:moveTo>
                    <a:pt x="0" y="0"/>
                  </a:moveTo>
                  <a:lnTo>
                    <a:pt x="2692611" y="0"/>
                  </a:lnTo>
                  <a:lnTo>
                    <a:pt x="2692611" y="430899"/>
                  </a:lnTo>
                  <a:lnTo>
                    <a:pt x="0" y="430899"/>
                  </a:lnTo>
                  <a:close/>
                </a:path>
              </a:pathLst>
            </a:custGeom>
            <a:solidFill>
              <a:srgbClr val="FAFAFA"/>
            </a:solidFill>
          </p:spPr>
        </p:sp>
        <p:sp>
          <p:nvSpPr>
            <p:cNvPr id="4" name="TextBox 4"/>
            <p:cNvSpPr txBox="1"/>
            <p:nvPr/>
          </p:nvSpPr>
          <p:spPr>
            <a:xfrm>
              <a:off x="0" y="-9525"/>
              <a:ext cx="2692611" cy="440424"/>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7243079" y="3068915"/>
            <a:ext cx="1052252" cy="105225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492853" y="3294351"/>
            <a:ext cx="3758235" cy="341250"/>
            <a:chOff x="0" y="0"/>
            <a:chExt cx="989823" cy="89877"/>
          </a:xfrm>
        </p:grpSpPr>
        <p:sp>
          <p:nvSpPr>
            <p:cNvPr id="12" name="Freeform 12"/>
            <p:cNvSpPr/>
            <p:nvPr/>
          </p:nvSpPr>
          <p:spPr>
            <a:xfrm>
              <a:off x="0" y="0"/>
              <a:ext cx="989823" cy="89877"/>
            </a:xfrm>
            <a:custGeom>
              <a:avLst/>
              <a:gdLst/>
              <a:ahLst/>
              <a:cxnLst/>
              <a:rect l="l" t="t" r="r" b="b"/>
              <a:pathLst>
                <a:path w="989823" h="89877">
                  <a:moveTo>
                    <a:pt x="0" y="0"/>
                  </a:moveTo>
                  <a:lnTo>
                    <a:pt x="989823" y="0"/>
                  </a:lnTo>
                  <a:lnTo>
                    <a:pt x="989823" y="89877"/>
                  </a:lnTo>
                  <a:lnTo>
                    <a:pt x="0" y="89877"/>
                  </a:lnTo>
                  <a:close/>
                </a:path>
              </a:pathLst>
            </a:custGeom>
            <a:solidFill>
              <a:srgbClr val="B7CADB"/>
            </a:solidFill>
          </p:spPr>
        </p:sp>
        <p:sp>
          <p:nvSpPr>
            <p:cNvPr id="13" name="TextBox 13"/>
            <p:cNvSpPr txBox="1"/>
            <p:nvPr/>
          </p:nvSpPr>
          <p:spPr>
            <a:xfrm>
              <a:off x="0" y="-9525"/>
              <a:ext cx="989823" cy="99402"/>
            </a:xfrm>
            <a:prstGeom prst="rect">
              <a:avLst/>
            </a:prstGeom>
          </p:spPr>
          <p:txBody>
            <a:bodyPr lIns="50800" tIns="50800" rIns="50800" bIns="50800" rtlCol="0" anchor="ctr"/>
            <a:lstStyle/>
            <a:p>
              <a:pPr algn="ctr">
                <a:lnSpc>
                  <a:spcPts val="3100"/>
                </a:lnSpc>
              </a:pPr>
              <a:endParaRPr/>
            </a:p>
          </p:txBody>
        </p:sp>
      </p:grpSp>
      <p:grpSp>
        <p:nvGrpSpPr>
          <p:cNvPr id="14" name="Group 14"/>
          <p:cNvGrpSpPr/>
          <p:nvPr/>
        </p:nvGrpSpPr>
        <p:grpSpPr>
          <a:xfrm>
            <a:off x="1492853" y="4220643"/>
            <a:ext cx="3481174" cy="341250"/>
            <a:chOff x="0" y="0"/>
            <a:chExt cx="916852" cy="89877"/>
          </a:xfrm>
        </p:grpSpPr>
        <p:sp>
          <p:nvSpPr>
            <p:cNvPr id="15" name="Freeform 15"/>
            <p:cNvSpPr/>
            <p:nvPr/>
          </p:nvSpPr>
          <p:spPr>
            <a:xfrm>
              <a:off x="0" y="0"/>
              <a:ext cx="916852" cy="89877"/>
            </a:xfrm>
            <a:custGeom>
              <a:avLst/>
              <a:gdLst/>
              <a:ahLst/>
              <a:cxnLst/>
              <a:rect l="l" t="t" r="r" b="b"/>
              <a:pathLst>
                <a:path w="916852" h="89877">
                  <a:moveTo>
                    <a:pt x="0" y="0"/>
                  </a:moveTo>
                  <a:lnTo>
                    <a:pt x="916852" y="0"/>
                  </a:lnTo>
                  <a:lnTo>
                    <a:pt x="916852" y="89877"/>
                  </a:lnTo>
                  <a:lnTo>
                    <a:pt x="0" y="89877"/>
                  </a:lnTo>
                  <a:close/>
                </a:path>
              </a:pathLst>
            </a:custGeom>
            <a:solidFill>
              <a:srgbClr val="B7CADB"/>
            </a:solidFill>
          </p:spPr>
        </p:sp>
        <p:sp>
          <p:nvSpPr>
            <p:cNvPr id="16" name="TextBox 16"/>
            <p:cNvSpPr txBox="1"/>
            <p:nvPr/>
          </p:nvSpPr>
          <p:spPr>
            <a:xfrm>
              <a:off x="0" y="-9525"/>
              <a:ext cx="916852" cy="99402"/>
            </a:xfrm>
            <a:prstGeom prst="rect">
              <a:avLst/>
            </a:prstGeom>
          </p:spPr>
          <p:txBody>
            <a:bodyPr lIns="50800" tIns="50800" rIns="50800" bIns="50800" rtlCol="0" anchor="ctr"/>
            <a:lstStyle/>
            <a:p>
              <a:pPr algn="ctr">
                <a:lnSpc>
                  <a:spcPts val="3100"/>
                </a:lnSpc>
              </a:pPr>
              <a:endParaRPr/>
            </a:p>
          </p:txBody>
        </p:sp>
      </p:grpSp>
      <p:grpSp>
        <p:nvGrpSpPr>
          <p:cNvPr id="17" name="Group 17"/>
          <p:cNvGrpSpPr/>
          <p:nvPr/>
        </p:nvGrpSpPr>
        <p:grpSpPr>
          <a:xfrm>
            <a:off x="8064491" y="4684163"/>
            <a:ext cx="10223509" cy="1636071"/>
            <a:chOff x="0" y="0"/>
            <a:chExt cx="2692611" cy="430899"/>
          </a:xfrm>
        </p:grpSpPr>
        <p:sp>
          <p:nvSpPr>
            <p:cNvPr id="18" name="Freeform 18"/>
            <p:cNvSpPr/>
            <p:nvPr/>
          </p:nvSpPr>
          <p:spPr>
            <a:xfrm>
              <a:off x="0" y="0"/>
              <a:ext cx="2692611" cy="430899"/>
            </a:xfrm>
            <a:custGeom>
              <a:avLst/>
              <a:gdLst/>
              <a:ahLst/>
              <a:cxnLst/>
              <a:rect l="l" t="t" r="r" b="b"/>
              <a:pathLst>
                <a:path w="2692611" h="430899">
                  <a:moveTo>
                    <a:pt x="0" y="0"/>
                  </a:moveTo>
                  <a:lnTo>
                    <a:pt x="2692611" y="0"/>
                  </a:lnTo>
                  <a:lnTo>
                    <a:pt x="2692611" y="430899"/>
                  </a:lnTo>
                  <a:lnTo>
                    <a:pt x="0" y="430899"/>
                  </a:lnTo>
                  <a:close/>
                </a:path>
              </a:pathLst>
            </a:custGeom>
            <a:solidFill>
              <a:srgbClr val="FAFAFA"/>
            </a:solidFill>
          </p:spPr>
        </p:sp>
        <p:sp>
          <p:nvSpPr>
            <p:cNvPr id="19" name="TextBox 19"/>
            <p:cNvSpPr txBox="1"/>
            <p:nvPr/>
          </p:nvSpPr>
          <p:spPr>
            <a:xfrm>
              <a:off x="0" y="-9525"/>
              <a:ext cx="2692611" cy="440424"/>
            </a:xfrm>
            <a:prstGeom prst="rect">
              <a:avLst/>
            </a:prstGeom>
          </p:spPr>
          <p:txBody>
            <a:bodyPr lIns="50800" tIns="50800" rIns="50800" bIns="50800" rtlCol="0" anchor="ctr"/>
            <a:lstStyle/>
            <a:p>
              <a:pPr algn="ctr">
                <a:lnSpc>
                  <a:spcPts val="3100"/>
                </a:lnSpc>
              </a:pPr>
              <a:endParaRPr/>
            </a:p>
          </p:txBody>
        </p:sp>
      </p:grpSp>
      <p:grpSp>
        <p:nvGrpSpPr>
          <p:cNvPr id="20" name="Group 20"/>
          <p:cNvGrpSpPr/>
          <p:nvPr/>
        </p:nvGrpSpPr>
        <p:grpSpPr>
          <a:xfrm>
            <a:off x="8064491" y="6550747"/>
            <a:ext cx="10223509" cy="1636071"/>
            <a:chOff x="0" y="0"/>
            <a:chExt cx="2692611" cy="430899"/>
          </a:xfrm>
        </p:grpSpPr>
        <p:sp>
          <p:nvSpPr>
            <p:cNvPr id="21" name="Freeform 21"/>
            <p:cNvSpPr/>
            <p:nvPr/>
          </p:nvSpPr>
          <p:spPr>
            <a:xfrm>
              <a:off x="0" y="0"/>
              <a:ext cx="2692611" cy="430899"/>
            </a:xfrm>
            <a:custGeom>
              <a:avLst/>
              <a:gdLst/>
              <a:ahLst/>
              <a:cxnLst/>
              <a:rect l="l" t="t" r="r" b="b"/>
              <a:pathLst>
                <a:path w="2692611" h="430899">
                  <a:moveTo>
                    <a:pt x="0" y="0"/>
                  </a:moveTo>
                  <a:lnTo>
                    <a:pt x="2692611" y="0"/>
                  </a:lnTo>
                  <a:lnTo>
                    <a:pt x="2692611" y="430899"/>
                  </a:lnTo>
                  <a:lnTo>
                    <a:pt x="0" y="430899"/>
                  </a:lnTo>
                  <a:close/>
                </a:path>
              </a:pathLst>
            </a:custGeom>
            <a:solidFill>
              <a:srgbClr val="FAFAFA"/>
            </a:solidFill>
          </p:spPr>
        </p:sp>
        <p:sp>
          <p:nvSpPr>
            <p:cNvPr id="22" name="TextBox 22"/>
            <p:cNvSpPr txBox="1"/>
            <p:nvPr/>
          </p:nvSpPr>
          <p:spPr>
            <a:xfrm>
              <a:off x="0" y="-9525"/>
              <a:ext cx="2692611" cy="440424"/>
            </a:xfrm>
            <a:prstGeom prst="rect">
              <a:avLst/>
            </a:prstGeom>
          </p:spPr>
          <p:txBody>
            <a:bodyPr lIns="50800" tIns="50800" rIns="50800" bIns="50800" rtlCol="0" anchor="ctr"/>
            <a:lstStyle/>
            <a:p>
              <a:pPr algn="ctr">
                <a:lnSpc>
                  <a:spcPts val="3100"/>
                </a:lnSpc>
              </a:pPr>
              <a:endParaRPr/>
            </a:p>
          </p:txBody>
        </p:sp>
      </p:grpSp>
      <p:grpSp>
        <p:nvGrpSpPr>
          <p:cNvPr id="24" name="Group 24"/>
          <p:cNvGrpSpPr/>
          <p:nvPr/>
        </p:nvGrpSpPr>
        <p:grpSpPr>
          <a:xfrm>
            <a:off x="7243079" y="4976072"/>
            <a:ext cx="1052252" cy="1052252"/>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26" name="TextBox 26"/>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7243079" y="6883229"/>
            <a:ext cx="1052252" cy="1052252"/>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29" name="TextBox 2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0" name="Freeform 30"/>
          <p:cNvSpPr/>
          <p:nvPr/>
        </p:nvSpPr>
        <p:spPr>
          <a:xfrm flipH="1">
            <a:off x="-280123" y="6108225"/>
            <a:ext cx="3513563" cy="3513563"/>
          </a:xfrm>
          <a:custGeom>
            <a:avLst/>
            <a:gdLst/>
            <a:ahLst/>
            <a:cxnLst/>
            <a:rect l="l" t="t" r="r" b="b"/>
            <a:pathLst>
              <a:path w="3513563" h="3513563">
                <a:moveTo>
                  <a:pt x="3513563" y="0"/>
                </a:moveTo>
                <a:lnTo>
                  <a:pt x="0" y="0"/>
                </a:lnTo>
                <a:lnTo>
                  <a:pt x="0" y="3513564"/>
                </a:lnTo>
                <a:lnTo>
                  <a:pt x="3513563" y="3513564"/>
                </a:lnTo>
                <a:lnTo>
                  <a:pt x="351356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TextBox 31"/>
          <p:cNvSpPr txBox="1"/>
          <p:nvPr/>
        </p:nvSpPr>
        <p:spPr>
          <a:xfrm>
            <a:off x="7283351" y="3265940"/>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01.</a:t>
            </a:r>
          </a:p>
        </p:txBody>
      </p:sp>
      <p:sp>
        <p:nvSpPr>
          <p:cNvPr id="33" name="TextBox 33"/>
          <p:cNvSpPr txBox="1"/>
          <p:nvPr/>
        </p:nvSpPr>
        <p:spPr>
          <a:xfrm>
            <a:off x="1735759" y="2808053"/>
            <a:ext cx="4228053" cy="2752725"/>
          </a:xfrm>
          <a:prstGeom prst="rect">
            <a:avLst/>
          </a:prstGeom>
        </p:spPr>
        <p:txBody>
          <a:bodyPr lIns="0" tIns="0" rIns="0" bIns="0" rtlCol="0" anchor="t">
            <a:spAutoFit/>
          </a:bodyPr>
          <a:lstStyle/>
          <a:p>
            <a:pPr>
              <a:lnSpc>
                <a:spcPts val="7200"/>
              </a:lnSpc>
            </a:pPr>
            <a:r>
              <a:rPr lang="en-US" sz="6000">
                <a:solidFill>
                  <a:srgbClr val="000000"/>
                </a:solidFill>
                <a:latin typeface="Heebo Bold"/>
              </a:rPr>
              <a:t>Komponen</a:t>
            </a:r>
          </a:p>
          <a:p>
            <a:pPr>
              <a:lnSpc>
                <a:spcPts val="7200"/>
              </a:lnSpc>
            </a:pPr>
            <a:r>
              <a:rPr lang="en-US" sz="6000">
                <a:solidFill>
                  <a:srgbClr val="000000"/>
                </a:solidFill>
                <a:latin typeface="Heebo Bold"/>
              </a:rPr>
              <a:t>Strategi Pemasaran</a:t>
            </a:r>
          </a:p>
        </p:txBody>
      </p:sp>
      <p:sp>
        <p:nvSpPr>
          <p:cNvPr id="34" name="TextBox 34"/>
          <p:cNvSpPr txBox="1"/>
          <p:nvPr/>
        </p:nvSpPr>
        <p:spPr>
          <a:xfrm>
            <a:off x="8562610" y="3073853"/>
            <a:ext cx="3099998" cy="1057275"/>
          </a:xfrm>
          <a:prstGeom prst="rect">
            <a:avLst/>
          </a:prstGeom>
        </p:spPr>
        <p:txBody>
          <a:bodyPr lIns="0" tIns="0" rIns="0" bIns="0" rtlCol="0" anchor="t">
            <a:spAutoFit/>
          </a:bodyPr>
          <a:lstStyle/>
          <a:p>
            <a:pPr>
              <a:lnSpc>
                <a:spcPts val="4200"/>
              </a:lnSpc>
            </a:pPr>
            <a:r>
              <a:rPr lang="en-US" sz="3000">
                <a:solidFill>
                  <a:srgbClr val="000000"/>
                </a:solidFill>
                <a:latin typeface="Heebo Medium"/>
              </a:rPr>
              <a:t>Segmentasi Pasar</a:t>
            </a:r>
          </a:p>
        </p:txBody>
      </p:sp>
      <p:sp>
        <p:nvSpPr>
          <p:cNvPr id="36" name="TextBox 36"/>
          <p:cNvSpPr txBox="1"/>
          <p:nvPr/>
        </p:nvSpPr>
        <p:spPr>
          <a:xfrm>
            <a:off x="8562610" y="5002175"/>
            <a:ext cx="3064148" cy="1057275"/>
          </a:xfrm>
          <a:prstGeom prst="rect">
            <a:avLst/>
          </a:prstGeom>
        </p:spPr>
        <p:txBody>
          <a:bodyPr lIns="0" tIns="0" rIns="0" bIns="0" rtlCol="0" anchor="t">
            <a:spAutoFit/>
          </a:bodyPr>
          <a:lstStyle/>
          <a:p>
            <a:pPr>
              <a:lnSpc>
                <a:spcPts val="4200"/>
              </a:lnSpc>
            </a:pPr>
            <a:r>
              <a:rPr lang="en-US" sz="3000">
                <a:solidFill>
                  <a:srgbClr val="000000"/>
                </a:solidFill>
                <a:latin typeface="Heebo Medium"/>
              </a:rPr>
              <a:t>Menetapkan Target Pasar</a:t>
            </a:r>
          </a:p>
        </p:txBody>
      </p:sp>
      <p:sp>
        <p:nvSpPr>
          <p:cNvPr id="37" name="TextBox 37"/>
          <p:cNvSpPr txBox="1"/>
          <p:nvPr/>
        </p:nvSpPr>
        <p:spPr>
          <a:xfrm>
            <a:off x="8562610" y="6844908"/>
            <a:ext cx="3064148" cy="523875"/>
          </a:xfrm>
          <a:prstGeom prst="rect">
            <a:avLst/>
          </a:prstGeom>
        </p:spPr>
        <p:txBody>
          <a:bodyPr lIns="0" tIns="0" rIns="0" bIns="0" rtlCol="0" anchor="t">
            <a:spAutoFit/>
          </a:bodyPr>
          <a:lstStyle/>
          <a:p>
            <a:pPr>
              <a:lnSpc>
                <a:spcPts val="4200"/>
              </a:lnSpc>
            </a:pPr>
            <a:r>
              <a:rPr lang="en-US" sz="3000">
                <a:solidFill>
                  <a:srgbClr val="000000"/>
                </a:solidFill>
                <a:latin typeface="Heebo Medium"/>
              </a:rPr>
              <a:t>Positioning</a:t>
            </a:r>
          </a:p>
        </p:txBody>
      </p:sp>
      <p:sp>
        <p:nvSpPr>
          <p:cNvPr id="38" name="TextBox 38"/>
          <p:cNvSpPr txBox="1"/>
          <p:nvPr/>
        </p:nvSpPr>
        <p:spPr>
          <a:xfrm>
            <a:off x="7283351" y="5194262"/>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02.</a:t>
            </a:r>
          </a:p>
        </p:txBody>
      </p:sp>
      <p:sp>
        <p:nvSpPr>
          <p:cNvPr id="39" name="TextBox 39"/>
          <p:cNvSpPr txBox="1"/>
          <p:nvPr/>
        </p:nvSpPr>
        <p:spPr>
          <a:xfrm>
            <a:off x="7283351" y="7110808"/>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03.</a:t>
            </a:r>
          </a:p>
        </p:txBody>
      </p:sp>
      <p:sp>
        <p:nvSpPr>
          <p:cNvPr id="40" name="Freeform 40"/>
          <p:cNvSpPr/>
          <p:nvPr/>
        </p:nvSpPr>
        <p:spPr>
          <a:xfrm>
            <a:off x="14255232" y="1743218"/>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400000">
            <a:off x="741277" y="4323706"/>
            <a:ext cx="5077364" cy="3403356"/>
          </a:xfrm>
          <a:custGeom>
            <a:avLst/>
            <a:gdLst/>
            <a:ahLst/>
            <a:cxnLst/>
            <a:rect l="l" t="t" r="r" b="b"/>
            <a:pathLst>
              <a:path w="5077364" h="3403356">
                <a:moveTo>
                  <a:pt x="0" y="0"/>
                </a:moveTo>
                <a:lnTo>
                  <a:pt x="5077364" y="0"/>
                </a:lnTo>
                <a:lnTo>
                  <a:pt x="5077364" y="3403356"/>
                </a:lnTo>
                <a:lnTo>
                  <a:pt x="0" y="34033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4310247" y="4641430"/>
            <a:ext cx="5712812" cy="3403356"/>
          </a:xfrm>
          <a:custGeom>
            <a:avLst/>
            <a:gdLst/>
            <a:ahLst/>
            <a:cxnLst/>
            <a:rect l="l" t="t" r="r" b="b"/>
            <a:pathLst>
              <a:path w="5077364" h="3403356">
                <a:moveTo>
                  <a:pt x="0" y="0"/>
                </a:moveTo>
                <a:lnTo>
                  <a:pt x="5077364" y="0"/>
                </a:lnTo>
                <a:lnTo>
                  <a:pt x="5077364" y="3403356"/>
                </a:lnTo>
                <a:lnTo>
                  <a:pt x="0" y="34033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400000">
            <a:off x="12401358" y="4323706"/>
            <a:ext cx="5077364" cy="3403356"/>
          </a:xfrm>
          <a:custGeom>
            <a:avLst/>
            <a:gdLst/>
            <a:ahLst/>
            <a:cxnLst/>
            <a:rect l="l" t="t" r="r" b="b"/>
            <a:pathLst>
              <a:path w="5077364" h="3403356">
                <a:moveTo>
                  <a:pt x="0" y="0"/>
                </a:moveTo>
                <a:lnTo>
                  <a:pt x="5077364" y="0"/>
                </a:lnTo>
                <a:lnTo>
                  <a:pt x="5077364" y="3403356"/>
                </a:lnTo>
                <a:lnTo>
                  <a:pt x="0" y="34033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5400000">
            <a:off x="8196940" y="4641430"/>
            <a:ext cx="5712812" cy="3403356"/>
          </a:xfrm>
          <a:custGeom>
            <a:avLst/>
            <a:gdLst/>
            <a:ahLst/>
            <a:cxnLst/>
            <a:rect l="l" t="t" r="r" b="b"/>
            <a:pathLst>
              <a:path w="5077364" h="3403356">
                <a:moveTo>
                  <a:pt x="0" y="0"/>
                </a:moveTo>
                <a:lnTo>
                  <a:pt x="5077365" y="0"/>
                </a:lnTo>
                <a:lnTo>
                  <a:pt x="5077365" y="3403356"/>
                </a:lnTo>
                <a:lnTo>
                  <a:pt x="0" y="34033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0" name="Group 10"/>
          <p:cNvGrpSpPr/>
          <p:nvPr/>
        </p:nvGrpSpPr>
        <p:grpSpPr>
          <a:xfrm>
            <a:off x="2556249" y="3486702"/>
            <a:ext cx="1406213" cy="1267236"/>
            <a:chOff x="0" y="0"/>
            <a:chExt cx="370361" cy="333758"/>
          </a:xfrm>
        </p:grpSpPr>
        <p:sp>
          <p:nvSpPr>
            <p:cNvPr id="11" name="Freeform 11"/>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sp>
        <p:sp>
          <p:nvSpPr>
            <p:cNvPr id="12" name="TextBox 12"/>
            <p:cNvSpPr txBox="1"/>
            <p:nvPr/>
          </p:nvSpPr>
          <p:spPr>
            <a:xfrm>
              <a:off x="0" y="-9525"/>
              <a:ext cx="370361" cy="343283"/>
            </a:xfrm>
            <a:prstGeom prst="rect">
              <a:avLst/>
            </a:prstGeom>
          </p:spPr>
          <p:txBody>
            <a:bodyPr lIns="50800" tIns="50800" rIns="50800" bIns="50800" rtlCol="0" anchor="ctr"/>
            <a:lstStyle/>
            <a:p>
              <a:pPr algn="ctr">
                <a:lnSpc>
                  <a:spcPts val="3100"/>
                </a:lnSpc>
              </a:pPr>
              <a:endParaRPr/>
            </a:p>
          </p:txBody>
        </p:sp>
      </p:grpSp>
      <p:grpSp>
        <p:nvGrpSpPr>
          <p:cNvPr id="13" name="Group 13"/>
          <p:cNvGrpSpPr/>
          <p:nvPr/>
        </p:nvGrpSpPr>
        <p:grpSpPr>
          <a:xfrm>
            <a:off x="6475108" y="3486702"/>
            <a:ext cx="1406213" cy="1267236"/>
            <a:chOff x="0" y="0"/>
            <a:chExt cx="370361" cy="333758"/>
          </a:xfrm>
        </p:grpSpPr>
        <p:sp>
          <p:nvSpPr>
            <p:cNvPr id="14" name="Freeform 14"/>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sp>
        <p:sp>
          <p:nvSpPr>
            <p:cNvPr id="15" name="TextBox 15"/>
            <p:cNvSpPr txBox="1"/>
            <p:nvPr/>
          </p:nvSpPr>
          <p:spPr>
            <a:xfrm>
              <a:off x="0" y="-9525"/>
              <a:ext cx="370361" cy="343283"/>
            </a:xfrm>
            <a:prstGeom prst="rect">
              <a:avLst/>
            </a:prstGeom>
          </p:spPr>
          <p:txBody>
            <a:bodyPr lIns="50800" tIns="50800" rIns="50800" bIns="50800" rtlCol="0" anchor="ctr"/>
            <a:lstStyle/>
            <a:p>
              <a:pPr algn="ctr">
                <a:lnSpc>
                  <a:spcPts val="3100"/>
                </a:lnSpc>
              </a:pPr>
              <a:endParaRPr/>
            </a:p>
          </p:txBody>
        </p:sp>
      </p:grpSp>
      <p:sp>
        <p:nvSpPr>
          <p:cNvPr id="16" name="Freeform 16"/>
          <p:cNvSpPr/>
          <p:nvPr/>
        </p:nvSpPr>
        <p:spPr>
          <a:xfrm>
            <a:off x="6862371" y="3777699"/>
            <a:ext cx="631685" cy="631685"/>
          </a:xfrm>
          <a:custGeom>
            <a:avLst/>
            <a:gdLst/>
            <a:ahLst/>
            <a:cxnLst/>
            <a:rect l="l" t="t" r="r" b="b"/>
            <a:pathLst>
              <a:path w="631685" h="631685">
                <a:moveTo>
                  <a:pt x="0" y="0"/>
                </a:moveTo>
                <a:lnTo>
                  <a:pt x="631686" y="0"/>
                </a:lnTo>
                <a:lnTo>
                  <a:pt x="631686" y="631686"/>
                </a:lnTo>
                <a:lnTo>
                  <a:pt x="0" y="6316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3010763" y="3700651"/>
            <a:ext cx="497186" cy="785782"/>
          </a:xfrm>
          <a:custGeom>
            <a:avLst/>
            <a:gdLst/>
            <a:ahLst/>
            <a:cxnLst/>
            <a:rect l="l" t="t" r="r" b="b"/>
            <a:pathLst>
              <a:path w="497186" h="785782">
                <a:moveTo>
                  <a:pt x="0" y="0"/>
                </a:moveTo>
                <a:lnTo>
                  <a:pt x="497186" y="0"/>
                </a:lnTo>
                <a:lnTo>
                  <a:pt x="497186" y="785782"/>
                </a:lnTo>
                <a:lnTo>
                  <a:pt x="0" y="7857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TextBox 18"/>
          <p:cNvSpPr txBox="1"/>
          <p:nvPr/>
        </p:nvSpPr>
        <p:spPr>
          <a:xfrm>
            <a:off x="1760972" y="4887288"/>
            <a:ext cx="3037974" cy="976630"/>
          </a:xfrm>
          <a:prstGeom prst="rect">
            <a:avLst/>
          </a:prstGeom>
        </p:spPr>
        <p:txBody>
          <a:bodyPr lIns="0" tIns="0" rIns="0" bIns="0" rtlCol="0" anchor="t">
            <a:spAutoFit/>
          </a:bodyPr>
          <a:lstStyle/>
          <a:p>
            <a:pPr algn="ctr">
              <a:lnSpc>
                <a:spcPts val="3920"/>
              </a:lnSpc>
            </a:pPr>
            <a:r>
              <a:rPr lang="en-US" sz="2800" dirty="0" err="1">
                <a:solidFill>
                  <a:srgbClr val="000000"/>
                </a:solidFill>
                <a:latin typeface="Heebo Medium"/>
              </a:rPr>
              <a:t>Segmentasi</a:t>
            </a:r>
            <a:r>
              <a:rPr lang="en-US" sz="2800" dirty="0">
                <a:solidFill>
                  <a:srgbClr val="000000"/>
                </a:solidFill>
                <a:latin typeface="Heebo Medium"/>
              </a:rPr>
              <a:t> </a:t>
            </a:r>
            <a:r>
              <a:rPr lang="en-US" sz="2800" dirty="0" err="1">
                <a:solidFill>
                  <a:srgbClr val="000000"/>
                </a:solidFill>
                <a:latin typeface="Heebo Medium"/>
              </a:rPr>
              <a:t>Geografis</a:t>
            </a:r>
            <a:endParaRPr lang="en-US" sz="2800" dirty="0">
              <a:solidFill>
                <a:srgbClr val="000000"/>
              </a:solidFill>
              <a:latin typeface="Heebo Medium"/>
            </a:endParaRPr>
          </a:p>
        </p:txBody>
      </p:sp>
      <p:sp>
        <p:nvSpPr>
          <p:cNvPr id="19" name="Freeform 19"/>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10">
              <a:extLst>
                <a:ext uri="{96DAC541-7B7A-43D3-8B79-37D633B846F1}">
                  <asvg:svgBlip xmlns:asvg="http://schemas.microsoft.com/office/drawing/2016/SVG/main" r:embed="rId11"/>
                </a:ext>
              </a:extLst>
            </a:blip>
            <a:stretch>
              <a:fillRect l="-196617"/>
            </a:stretch>
          </a:blipFill>
        </p:spPr>
      </p:sp>
      <p:sp>
        <p:nvSpPr>
          <p:cNvPr id="20" name="TextBox 20"/>
          <p:cNvSpPr txBox="1"/>
          <p:nvPr/>
        </p:nvSpPr>
        <p:spPr>
          <a:xfrm>
            <a:off x="2363225" y="1685248"/>
            <a:ext cx="13976888" cy="1471931"/>
          </a:xfrm>
          <a:prstGeom prst="rect">
            <a:avLst/>
          </a:prstGeom>
        </p:spPr>
        <p:txBody>
          <a:bodyPr lIns="0" tIns="0" rIns="0" bIns="0" rtlCol="0" anchor="t">
            <a:spAutoFit/>
          </a:bodyPr>
          <a:lstStyle/>
          <a:p>
            <a:pPr algn="ctr">
              <a:lnSpc>
                <a:spcPts val="3919"/>
              </a:lnSpc>
            </a:pPr>
            <a:r>
              <a:rPr lang="en-US" sz="2799">
                <a:solidFill>
                  <a:srgbClr val="000000"/>
                </a:solidFill>
                <a:latin typeface="Heebo"/>
              </a:rPr>
              <a:t>Segmentasi pasar adalah membagi pasar menjadi kelompok-kelompok kecil dengan kebutuhan, karakteristik, atau perilaku berbeda yang mungkin memerlukan produk atau bauran pemasaran tersendiri</a:t>
            </a:r>
          </a:p>
        </p:txBody>
      </p:sp>
      <p:sp>
        <p:nvSpPr>
          <p:cNvPr id="21" name="TextBox 21"/>
          <p:cNvSpPr txBox="1"/>
          <p:nvPr/>
        </p:nvSpPr>
        <p:spPr>
          <a:xfrm>
            <a:off x="9737040" y="4901908"/>
            <a:ext cx="2731695" cy="895985"/>
          </a:xfrm>
          <a:prstGeom prst="rect">
            <a:avLst/>
          </a:prstGeom>
        </p:spPr>
        <p:txBody>
          <a:bodyPr lIns="0" tIns="0" rIns="0" bIns="0" rtlCol="0" anchor="t">
            <a:spAutoFit/>
          </a:bodyPr>
          <a:lstStyle/>
          <a:p>
            <a:pPr algn="ctr">
              <a:lnSpc>
                <a:spcPts val="3640"/>
              </a:lnSpc>
            </a:pPr>
            <a:r>
              <a:rPr lang="en-US" sz="2600" dirty="0" err="1">
                <a:solidFill>
                  <a:srgbClr val="000000"/>
                </a:solidFill>
                <a:latin typeface="Heebo Medium"/>
              </a:rPr>
              <a:t>Segmentasi</a:t>
            </a:r>
            <a:r>
              <a:rPr lang="en-US" sz="2600" dirty="0">
                <a:solidFill>
                  <a:srgbClr val="000000"/>
                </a:solidFill>
                <a:latin typeface="Heebo Medium"/>
              </a:rPr>
              <a:t> </a:t>
            </a:r>
            <a:r>
              <a:rPr lang="en-US" sz="2600" dirty="0" err="1">
                <a:solidFill>
                  <a:srgbClr val="000000"/>
                </a:solidFill>
                <a:latin typeface="Heebo Medium"/>
              </a:rPr>
              <a:t>Psikografis</a:t>
            </a:r>
            <a:endParaRPr lang="en-US" sz="2600" dirty="0">
              <a:solidFill>
                <a:srgbClr val="000000"/>
              </a:solidFill>
              <a:latin typeface="Heebo Medium"/>
            </a:endParaRPr>
          </a:p>
        </p:txBody>
      </p:sp>
      <p:sp>
        <p:nvSpPr>
          <p:cNvPr id="22" name="TextBox 22"/>
          <p:cNvSpPr txBox="1"/>
          <p:nvPr/>
        </p:nvSpPr>
        <p:spPr>
          <a:xfrm>
            <a:off x="13417524" y="4959179"/>
            <a:ext cx="2970394" cy="895985"/>
          </a:xfrm>
          <a:prstGeom prst="rect">
            <a:avLst/>
          </a:prstGeom>
        </p:spPr>
        <p:txBody>
          <a:bodyPr lIns="0" tIns="0" rIns="0" bIns="0" rtlCol="0" anchor="t">
            <a:spAutoFit/>
          </a:bodyPr>
          <a:lstStyle/>
          <a:p>
            <a:pPr algn="ctr">
              <a:lnSpc>
                <a:spcPts val="3640"/>
              </a:lnSpc>
            </a:pPr>
            <a:r>
              <a:rPr lang="en-US" sz="2600" dirty="0" err="1">
                <a:solidFill>
                  <a:srgbClr val="000000"/>
                </a:solidFill>
                <a:latin typeface="Heebo Medium"/>
              </a:rPr>
              <a:t>Segmentasi</a:t>
            </a:r>
            <a:r>
              <a:rPr lang="en-US" sz="2600" dirty="0">
                <a:solidFill>
                  <a:srgbClr val="000000"/>
                </a:solidFill>
                <a:latin typeface="Heebo Medium"/>
              </a:rPr>
              <a:t> </a:t>
            </a:r>
            <a:r>
              <a:rPr lang="en-US" sz="2600" dirty="0" err="1">
                <a:solidFill>
                  <a:srgbClr val="000000"/>
                </a:solidFill>
                <a:latin typeface="Heebo Medium"/>
              </a:rPr>
              <a:t>Perilaku</a:t>
            </a:r>
            <a:endParaRPr lang="en-US" sz="2600" dirty="0">
              <a:solidFill>
                <a:srgbClr val="000000"/>
              </a:solidFill>
              <a:latin typeface="Heebo Medium"/>
            </a:endParaRPr>
          </a:p>
        </p:txBody>
      </p:sp>
      <p:sp>
        <p:nvSpPr>
          <p:cNvPr id="23" name="TextBox 23"/>
          <p:cNvSpPr txBox="1"/>
          <p:nvPr/>
        </p:nvSpPr>
        <p:spPr>
          <a:xfrm>
            <a:off x="5464975" y="4733015"/>
            <a:ext cx="3539357" cy="895985"/>
          </a:xfrm>
          <a:prstGeom prst="rect">
            <a:avLst/>
          </a:prstGeom>
        </p:spPr>
        <p:txBody>
          <a:bodyPr lIns="0" tIns="0" rIns="0" bIns="0" rtlCol="0" anchor="t">
            <a:spAutoFit/>
          </a:bodyPr>
          <a:lstStyle/>
          <a:p>
            <a:pPr algn="ctr">
              <a:lnSpc>
                <a:spcPts val="3640"/>
              </a:lnSpc>
            </a:pPr>
            <a:r>
              <a:rPr lang="en-US" sz="2600">
                <a:solidFill>
                  <a:srgbClr val="000000"/>
                </a:solidFill>
                <a:latin typeface="Heebo Medium"/>
              </a:rPr>
              <a:t>Segmentasi Demografis</a:t>
            </a:r>
          </a:p>
        </p:txBody>
      </p:sp>
      <p:sp>
        <p:nvSpPr>
          <p:cNvPr id="24" name="TextBox 24"/>
          <p:cNvSpPr txBox="1"/>
          <p:nvPr/>
        </p:nvSpPr>
        <p:spPr>
          <a:xfrm>
            <a:off x="5556320" y="5735648"/>
            <a:ext cx="3220665" cy="3092513"/>
          </a:xfrm>
          <a:prstGeom prst="rect">
            <a:avLst/>
          </a:prstGeom>
        </p:spPr>
        <p:txBody>
          <a:bodyPr lIns="0" tIns="0" rIns="0" bIns="0" rtlCol="0" anchor="t">
            <a:spAutoFit/>
          </a:bodyPr>
          <a:lstStyle/>
          <a:p>
            <a:pPr algn="ctr">
              <a:lnSpc>
                <a:spcPts val="4060"/>
              </a:lnSpc>
            </a:pPr>
            <a:r>
              <a:rPr lang="en-US" dirty="0" err="1">
                <a:solidFill>
                  <a:srgbClr val="000000"/>
                </a:solidFill>
                <a:latin typeface="Mukta Mahee"/>
              </a:rPr>
              <a:t>Membagi</a:t>
            </a:r>
            <a:r>
              <a:rPr lang="en-US" dirty="0">
                <a:solidFill>
                  <a:srgbClr val="000000"/>
                </a:solidFill>
                <a:latin typeface="Mukta Mahee"/>
              </a:rPr>
              <a:t> pasar </a:t>
            </a:r>
            <a:r>
              <a:rPr lang="en-US" dirty="0" err="1">
                <a:solidFill>
                  <a:srgbClr val="000000"/>
                </a:solidFill>
                <a:latin typeface="Mukta Mahee"/>
              </a:rPr>
              <a:t>menjadi</a:t>
            </a:r>
            <a:r>
              <a:rPr lang="en-US" dirty="0">
                <a:solidFill>
                  <a:srgbClr val="000000"/>
                </a:solidFill>
                <a:latin typeface="Mukta Mahee"/>
              </a:rPr>
              <a:t> </a:t>
            </a:r>
            <a:r>
              <a:rPr lang="en-US" dirty="0" err="1">
                <a:solidFill>
                  <a:srgbClr val="000000"/>
                </a:solidFill>
                <a:latin typeface="Mukta Mahee"/>
              </a:rPr>
              <a:t>kelompok</a:t>
            </a:r>
            <a:r>
              <a:rPr lang="en-US" dirty="0">
                <a:solidFill>
                  <a:srgbClr val="000000"/>
                </a:solidFill>
                <a:latin typeface="Mukta Mahee"/>
              </a:rPr>
              <a:t> </a:t>
            </a:r>
            <a:r>
              <a:rPr lang="en-US" dirty="0" err="1">
                <a:solidFill>
                  <a:srgbClr val="000000"/>
                </a:solidFill>
                <a:latin typeface="Mukta Mahee"/>
              </a:rPr>
              <a:t>berdasarkan</a:t>
            </a:r>
            <a:r>
              <a:rPr lang="en-US" dirty="0">
                <a:solidFill>
                  <a:srgbClr val="000000"/>
                </a:solidFill>
                <a:latin typeface="Mukta Mahee"/>
              </a:rPr>
              <a:t> </a:t>
            </a:r>
            <a:r>
              <a:rPr lang="en-US" dirty="0" err="1">
                <a:solidFill>
                  <a:srgbClr val="000000"/>
                </a:solidFill>
                <a:latin typeface="Mukta Mahee"/>
              </a:rPr>
              <a:t>variabel</a:t>
            </a:r>
            <a:r>
              <a:rPr lang="en-US" dirty="0">
                <a:solidFill>
                  <a:srgbClr val="000000"/>
                </a:solidFill>
                <a:latin typeface="Mukta Mahee"/>
              </a:rPr>
              <a:t> </a:t>
            </a:r>
            <a:r>
              <a:rPr lang="en-US" dirty="0" err="1">
                <a:solidFill>
                  <a:srgbClr val="000000"/>
                </a:solidFill>
                <a:latin typeface="Mukta Mahee"/>
              </a:rPr>
              <a:t>usia</a:t>
            </a:r>
            <a:r>
              <a:rPr lang="en-US" dirty="0">
                <a:solidFill>
                  <a:srgbClr val="000000"/>
                </a:solidFill>
                <a:latin typeface="Mukta Mahee"/>
              </a:rPr>
              <a:t>, </a:t>
            </a:r>
            <a:r>
              <a:rPr lang="en-US" dirty="0" err="1">
                <a:solidFill>
                  <a:srgbClr val="000000"/>
                </a:solidFill>
                <a:latin typeface="Mukta Mahee"/>
              </a:rPr>
              <a:t>jenis</a:t>
            </a:r>
            <a:r>
              <a:rPr lang="en-US" dirty="0">
                <a:solidFill>
                  <a:srgbClr val="000000"/>
                </a:solidFill>
                <a:latin typeface="Mukta Mahee"/>
              </a:rPr>
              <a:t> </a:t>
            </a:r>
            <a:r>
              <a:rPr lang="en-US" dirty="0" err="1">
                <a:solidFill>
                  <a:srgbClr val="000000"/>
                </a:solidFill>
                <a:latin typeface="Mukta Mahee"/>
              </a:rPr>
              <a:t>kelamin</a:t>
            </a:r>
            <a:r>
              <a:rPr lang="en-US" dirty="0">
                <a:solidFill>
                  <a:srgbClr val="000000"/>
                </a:solidFill>
                <a:latin typeface="Mukta Mahee"/>
              </a:rPr>
              <a:t>, </a:t>
            </a:r>
            <a:r>
              <a:rPr lang="en-US" dirty="0" err="1">
                <a:solidFill>
                  <a:srgbClr val="000000"/>
                </a:solidFill>
                <a:latin typeface="Mukta Mahee"/>
              </a:rPr>
              <a:t>keluarga</a:t>
            </a:r>
            <a:r>
              <a:rPr lang="en-US" dirty="0">
                <a:solidFill>
                  <a:srgbClr val="000000"/>
                </a:solidFill>
                <a:latin typeface="Mukta Mahee"/>
              </a:rPr>
              <a:t>, </a:t>
            </a:r>
            <a:r>
              <a:rPr lang="en-US" dirty="0" err="1">
                <a:solidFill>
                  <a:srgbClr val="000000"/>
                </a:solidFill>
                <a:latin typeface="Mukta Mahee"/>
              </a:rPr>
              <a:t>pendapatan</a:t>
            </a:r>
            <a:r>
              <a:rPr lang="en-US" dirty="0">
                <a:solidFill>
                  <a:srgbClr val="000000"/>
                </a:solidFill>
                <a:latin typeface="Mukta Mahee"/>
              </a:rPr>
              <a:t>, </a:t>
            </a:r>
            <a:r>
              <a:rPr lang="en-US" dirty="0" err="1">
                <a:solidFill>
                  <a:srgbClr val="000000"/>
                </a:solidFill>
                <a:latin typeface="Mukta Mahee"/>
              </a:rPr>
              <a:t>pekerjaan</a:t>
            </a:r>
            <a:r>
              <a:rPr lang="en-US" dirty="0">
                <a:solidFill>
                  <a:srgbClr val="000000"/>
                </a:solidFill>
                <a:latin typeface="Mukta Mahee"/>
              </a:rPr>
              <a:t>, </a:t>
            </a:r>
            <a:r>
              <a:rPr lang="en-US" dirty="0" err="1">
                <a:solidFill>
                  <a:srgbClr val="000000"/>
                </a:solidFill>
                <a:latin typeface="Mukta Mahee"/>
              </a:rPr>
              <a:t>pendidikan</a:t>
            </a:r>
            <a:r>
              <a:rPr lang="en-US" dirty="0">
                <a:solidFill>
                  <a:srgbClr val="000000"/>
                </a:solidFill>
                <a:latin typeface="Mukta Mahee"/>
              </a:rPr>
              <a:t>, agama, </a:t>
            </a:r>
            <a:r>
              <a:rPr lang="en-US" dirty="0" err="1">
                <a:solidFill>
                  <a:srgbClr val="000000"/>
                </a:solidFill>
                <a:latin typeface="Mukta Mahee"/>
              </a:rPr>
              <a:t>ras</a:t>
            </a:r>
            <a:r>
              <a:rPr lang="en-US" dirty="0">
                <a:solidFill>
                  <a:srgbClr val="000000"/>
                </a:solidFill>
                <a:latin typeface="Mukta Mahee"/>
              </a:rPr>
              <a:t>, </a:t>
            </a:r>
            <a:r>
              <a:rPr lang="en-US" dirty="0" err="1">
                <a:solidFill>
                  <a:srgbClr val="000000"/>
                </a:solidFill>
                <a:latin typeface="Mukta Mahee"/>
              </a:rPr>
              <a:t>generasi</a:t>
            </a:r>
            <a:r>
              <a:rPr lang="en-US" dirty="0">
                <a:solidFill>
                  <a:srgbClr val="000000"/>
                </a:solidFill>
                <a:latin typeface="Mukta Mahee"/>
              </a:rPr>
              <a:t>, dan </a:t>
            </a:r>
            <a:r>
              <a:rPr lang="en-US" dirty="0" err="1">
                <a:solidFill>
                  <a:srgbClr val="000000"/>
                </a:solidFill>
                <a:latin typeface="Mukta Mahee"/>
              </a:rPr>
              <a:t>kebangsaan</a:t>
            </a:r>
            <a:r>
              <a:rPr lang="en-US" dirty="0">
                <a:solidFill>
                  <a:srgbClr val="000000"/>
                </a:solidFill>
                <a:latin typeface="Mukta Mahee"/>
              </a:rPr>
              <a:t>.</a:t>
            </a:r>
          </a:p>
        </p:txBody>
      </p:sp>
      <p:sp>
        <p:nvSpPr>
          <p:cNvPr id="25" name="TextBox 25"/>
          <p:cNvSpPr txBox="1"/>
          <p:nvPr/>
        </p:nvSpPr>
        <p:spPr>
          <a:xfrm>
            <a:off x="1492853" y="635000"/>
            <a:ext cx="3142602"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SEGMENTASI PASAR</a:t>
            </a:r>
          </a:p>
        </p:txBody>
      </p:sp>
      <p:sp>
        <p:nvSpPr>
          <p:cNvPr id="26" name="TextBox 26"/>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dirty="0">
                <a:solidFill>
                  <a:srgbClr val="FFFFFF"/>
                </a:solidFill>
                <a:latin typeface="Heebo Bold"/>
              </a:rPr>
              <a:t>07</a:t>
            </a:r>
          </a:p>
        </p:txBody>
      </p:sp>
      <p:sp>
        <p:nvSpPr>
          <p:cNvPr id="27" name="TextBox 27"/>
          <p:cNvSpPr txBox="1"/>
          <p:nvPr/>
        </p:nvSpPr>
        <p:spPr>
          <a:xfrm>
            <a:off x="9534359" y="5945863"/>
            <a:ext cx="3220665" cy="2040943"/>
          </a:xfrm>
          <a:prstGeom prst="rect">
            <a:avLst/>
          </a:prstGeom>
        </p:spPr>
        <p:txBody>
          <a:bodyPr lIns="0" tIns="0" rIns="0" bIns="0" rtlCol="0" anchor="t">
            <a:spAutoFit/>
          </a:bodyPr>
          <a:lstStyle/>
          <a:p>
            <a:pPr algn="ctr">
              <a:lnSpc>
                <a:spcPts val="4060"/>
              </a:lnSpc>
            </a:pPr>
            <a:r>
              <a:rPr lang="en-US" dirty="0" err="1">
                <a:solidFill>
                  <a:srgbClr val="000000"/>
                </a:solidFill>
                <a:latin typeface="Mukta Mahee"/>
              </a:rPr>
              <a:t>Membagi</a:t>
            </a:r>
            <a:r>
              <a:rPr lang="en-US" dirty="0">
                <a:solidFill>
                  <a:srgbClr val="000000"/>
                </a:solidFill>
                <a:latin typeface="Mukta Mahee"/>
              </a:rPr>
              <a:t> pasar </a:t>
            </a:r>
            <a:r>
              <a:rPr lang="en-US" dirty="0" err="1">
                <a:solidFill>
                  <a:srgbClr val="000000"/>
                </a:solidFill>
                <a:latin typeface="Mukta Mahee"/>
              </a:rPr>
              <a:t>menjadi</a:t>
            </a:r>
            <a:r>
              <a:rPr lang="en-US" dirty="0">
                <a:solidFill>
                  <a:srgbClr val="000000"/>
                </a:solidFill>
                <a:latin typeface="Mukta Mahee"/>
              </a:rPr>
              <a:t> </a:t>
            </a:r>
            <a:r>
              <a:rPr lang="en-US" dirty="0" err="1">
                <a:solidFill>
                  <a:srgbClr val="000000"/>
                </a:solidFill>
                <a:latin typeface="Mukta Mahee"/>
              </a:rPr>
              <a:t>kelompok</a:t>
            </a:r>
            <a:r>
              <a:rPr lang="en-US" dirty="0">
                <a:solidFill>
                  <a:srgbClr val="000000"/>
                </a:solidFill>
                <a:latin typeface="Mukta Mahee"/>
              </a:rPr>
              <a:t> </a:t>
            </a:r>
            <a:r>
              <a:rPr lang="en-US" dirty="0" err="1">
                <a:solidFill>
                  <a:srgbClr val="000000"/>
                </a:solidFill>
                <a:latin typeface="Mukta Mahee"/>
              </a:rPr>
              <a:t>berdasarkan</a:t>
            </a:r>
            <a:r>
              <a:rPr lang="en-US" dirty="0">
                <a:solidFill>
                  <a:srgbClr val="000000"/>
                </a:solidFill>
                <a:latin typeface="Mukta Mahee"/>
              </a:rPr>
              <a:t> </a:t>
            </a:r>
            <a:r>
              <a:rPr lang="en-US" dirty="0" err="1">
                <a:solidFill>
                  <a:srgbClr val="000000"/>
                </a:solidFill>
                <a:latin typeface="Mukta Mahee"/>
              </a:rPr>
              <a:t>kelas</a:t>
            </a:r>
            <a:r>
              <a:rPr lang="en-US" dirty="0">
                <a:solidFill>
                  <a:srgbClr val="000000"/>
                </a:solidFill>
                <a:latin typeface="Mukta Mahee"/>
              </a:rPr>
              <a:t> </a:t>
            </a:r>
            <a:r>
              <a:rPr lang="en-US" dirty="0" err="1">
                <a:solidFill>
                  <a:srgbClr val="000000"/>
                </a:solidFill>
                <a:latin typeface="Mukta Mahee"/>
              </a:rPr>
              <a:t>sosial</a:t>
            </a:r>
            <a:r>
              <a:rPr lang="en-US" dirty="0">
                <a:solidFill>
                  <a:srgbClr val="000000"/>
                </a:solidFill>
                <a:latin typeface="Mukta Mahee"/>
              </a:rPr>
              <a:t>, </a:t>
            </a:r>
            <a:r>
              <a:rPr lang="en-US" dirty="0" err="1">
                <a:solidFill>
                  <a:srgbClr val="000000"/>
                </a:solidFill>
                <a:latin typeface="Mukta Mahee"/>
              </a:rPr>
              <a:t>gaya</a:t>
            </a:r>
            <a:r>
              <a:rPr lang="en-US" dirty="0">
                <a:solidFill>
                  <a:srgbClr val="000000"/>
                </a:solidFill>
                <a:latin typeface="Mukta Mahee"/>
              </a:rPr>
              <a:t> </a:t>
            </a:r>
            <a:r>
              <a:rPr lang="en-US" dirty="0" err="1">
                <a:solidFill>
                  <a:srgbClr val="000000"/>
                </a:solidFill>
                <a:latin typeface="Mukta Mahee"/>
              </a:rPr>
              <a:t>hidup</a:t>
            </a:r>
            <a:r>
              <a:rPr lang="en-US" dirty="0">
                <a:solidFill>
                  <a:srgbClr val="000000"/>
                </a:solidFill>
                <a:latin typeface="Mukta Mahee"/>
              </a:rPr>
              <a:t>, </a:t>
            </a:r>
            <a:r>
              <a:rPr lang="en-US" dirty="0" err="1">
                <a:solidFill>
                  <a:srgbClr val="000000"/>
                </a:solidFill>
                <a:latin typeface="Mukta Mahee"/>
              </a:rPr>
              <a:t>atau</a:t>
            </a:r>
            <a:r>
              <a:rPr lang="en-US" dirty="0">
                <a:solidFill>
                  <a:srgbClr val="000000"/>
                </a:solidFill>
                <a:latin typeface="Mukta Mahee"/>
              </a:rPr>
              <a:t> </a:t>
            </a:r>
            <a:r>
              <a:rPr lang="en-US" dirty="0" err="1">
                <a:solidFill>
                  <a:srgbClr val="000000"/>
                </a:solidFill>
                <a:latin typeface="Mukta Mahee"/>
              </a:rPr>
              <a:t>karakteristik</a:t>
            </a:r>
            <a:r>
              <a:rPr lang="en-US" dirty="0">
                <a:solidFill>
                  <a:srgbClr val="000000"/>
                </a:solidFill>
                <a:latin typeface="Mukta Mahee"/>
              </a:rPr>
              <a:t> </a:t>
            </a:r>
            <a:r>
              <a:rPr lang="en-US" dirty="0" err="1">
                <a:solidFill>
                  <a:srgbClr val="000000"/>
                </a:solidFill>
                <a:latin typeface="Mukta Mahee"/>
              </a:rPr>
              <a:t>kepribadian</a:t>
            </a:r>
            <a:endParaRPr lang="en-US" dirty="0">
              <a:solidFill>
                <a:srgbClr val="000000"/>
              </a:solidFill>
              <a:latin typeface="Mukta Mahee"/>
            </a:endParaRPr>
          </a:p>
        </p:txBody>
      </p:sp>
      <p:sp>
        <p:nvSpPr>
          <p:cNvPr id="28" name="TextBox 28"/>
          <p:cNvSpPr txBox="1"/>
          <p:nvPr/>
        </p:nvSpPr>
        <p:spPr>
          <a:xfrm>
            <a:off x="13389245" y="5945863"/>
            <a:ext cx="3220665" cy="2040943"/>
          </a:xfrm>
          <a:prstGeom prst="rect">
            <a:avLst/>
          </a:prstGeom>
        </p:spPr>
        <p:txBody>
          <a:bodyPr lIns="0" tIns="0" rIns="0" bIns="0" rtlCol="0" anchor="t">
            <a:spAutoFit/>
          </a:bodyPr>
          <a:lstStyle/>
          <a:p>
            <a:pPr algn="ctr">
              <a:lnSpc>
                <a:spcPts val="4060"/>
              </a:lnSpc>
            </a:pPr>
            <a:r>
              <a:rPr lang="en-US" dirty="0" err="1">
                <a:solidFill>
                  <a:srgbClr val="000000"/>
                </a:solidFill>
                <a:latin typeface="Mukta Mahee"/>
              </a:rPr>
              <a:t>Membagi</a:t>
            </a:r>
            <a:r>
              <a:rPr lang="en-US" dirty="0">
                <a:solidFill>
                  <a:srgbClr val="000000"/>
                </a:solidFill>
                <a:latin typeface="Mukta Mahee"/>
              </a:rPr>
              <a:t> pasar </a:t>
            </a:r>
            <a:r>
              <a:rPr lang="en-US" dirty="0" err="1">
                <a:solidFill>
                  <a:srgbClr val="000000"/>
                </a:solidFill>
                <a:latin typeface="Mukta Mahee"/>
              </a:rPr>
              <a:t>berdasarkan</a:t>
            </a:r>
            <a:r>
              <a:rPr lang="en-US" dirty="0">
                <a:solidFill>
                  <a:srgbClr val="000000"/>
                </a:solidFill>
                <a:latin typeface="Mukta Mahee"/>
              </a:rPr>
              <a:t> </a:t>
            </a:r>
            <a:r>
              <a:rPr lang="en-US" dirty="0" err="1">
                <a:solidFill>
                  <a:srgbClr val="000000"/>
                </a:solidFill>
                <a:latin typeface="Mukta Mahee"/>
              </a:rPr>
              <a:t>pengetahuan</a:t>
            </a:r>
            <a:r>
              <a:rPr lang="en-US" dirty="0">
                <a:solidFill>
                  <a:srgbClr val="000000"/>
                </a:solidFill>
                <a:latin typeface="Mukta Mahee"/>
              </a:rPr>
              <a:t>, </a:t>
            </a:r>
            <a:r>
              <a:rPr lang="en-US" dirty="0" err="1">
                <a:solidFill>
                  <a:srgbClr val="000000"/>
                </a:solidFill>
                <a:latin typeface="Mukta Mahee"/>
              </a:rPr>
              <a:t>sikap</a:t>
            </a:r>
            <a:r>
              <a:rPr lang="en-US" dirty="0">
                <a:solidFill>
                  <a:srgbClr val="000000"/>
                </a:solidFill>
                <a:latin typeface="Mukta Mahee"/>
              </a:rPr>
              <a:t> , </a:t>
            </a:r>
            <a:r>
              <a:rPr lang="en-US" dirty="0" err="1">
                <a:solidFill>
                  <a:srgbClr val="000000"/>
                </a:solidFill>
                <a:latin typeface="Mukta Mahee"/>
              </a:rPr>
              <a:t>penggunaan</a:t>
            </a:r>
            <a:r>
              <a:rPr lang="en-US" dirty="0">
                <a:solidFill>
                  <a:srgbClr val="000000"/>
                </a:solidFill>
                <a:latin typeface="Mukta Mahee"/>
              </a:rPr>
              <a:t>, </a:t>
            </a:r>
            <a:r>
              <a:rPr lang="en-US" dirty="0" err="1">
                <a:solidFill>
                  <a:srgbClr val="000000"/>
                </a:solidFill>
                <a:latin typeface="Mukta Mahee"/>
              </a:rPr>
              <a:t>atau</a:t>
            </a:r>
            <a:r>
              <a:rPr lang="en-US" dirty="0">
                <a:solidFill>
                  <a:srgbClr val="000000"/>
                </a:solidFill>
                <a:latin typeface="Mukta Mahee"/>
              </a:rPr>
              <a:t> </a:t>
            </a:r>
            <a:r>
              <a:rPr lang="en-US" dirty="0" err="1">
                <a:solidFill>
                  <a:srgbClr val="000000"/>
                </a:solidFill>
                <a:latin typeface="Mukta Mahee"/>
              </a:rPr>
              <a:t>respons</a:t>
            </a:r>
            <a:r>
              <a:rPr lang="en-US" dirty="0">
                <a:solidFill>
                  <a:srgbClr val="000000"/>
                </a:solidFill>
                <a:latin typeface="Mukta Mahee"/>
              </a:rPr>
              <a:t> </a:t>
            </a:r>
            <a:r>
              <a:rPr lang="en-US" dirty="0" err="1">
                <a:solidFill>
                  <a:srgbClr val="000000"/>
                </a:solidFill>
                <a:latin typeface="Mukta Mahee"/>
              </a:rPr>
              <a:t>terhadap</a:t>
            </a:r>
            <a:r>
              <a:rPr lang="en-US" dirty="0">
                <a:solidFill>
                  <a:srgbClr val="000000"/>
                </a:solidFill>
                <a:latin typeface="Mukta Mahee"/>
              </a:rPr>
              <a:t> </a:t>
            </a:r>
            <a:r>
              <a:rPr lang="en-US" dirty="0" err="1">
                <a:solidFill>
                  <a:srgbClr val="000000"/>
                </a:solidFill>
                <a:latin typeface="Mukta Mahee"/>
              </a:rPr>
              <a:t>sebuah</a:t>
            </a:r>
            <a:r>
              <a:rPr lang="en-US" dirty="0">
                <a:solidFill>
                  <a:srgbClr val="000000"/>
                </a:solidFill>
                <a:latin typeface="Mukta Mahee"/>
              </a:rPr>
              <a:t> </a:t>
            </a:r>
            <a:r>
              <a:rPr lang="en-US" dirty="0" err="1">
                <a:solidFill>
                  <a:srgbClr val="000000"/>
                </a:solidFill>
                <a:latin typeface="Mukta Mahee"/>
              </a:rPr>
              <a:t>produk</a:t>
            </a:r>
            <a:endParaRPr lang="en-US" dirty="0">
              <a:solidFill>
                <a:srgbClr val="000000"/>
              </a:solidFill>
              <a:latin typeface="Mukta Mahee"/>
            </a:endParaRPr>
          </a:p>
        </p:txBody>
      </p:sp>
      <p:sp>
        <p:nvSpPr>
          <p:cNvPr id="29" name="TextBox 29"/>
          <p:cNvSpPr txBox="1"/>
          <p:nvPr/>
        </p:nvSpPr>
        <p:spPr>
          <a:xfrm>
            <a:off x="1737591" y="5984280"/>
            <a:ext cx="3037974" cy="1522853"/>
          </a:xfrm>
          <a:prstGeom prst="rect">
            <a:avLst/>
          </a:prstGeom>
        </p:spPr>
        <p:txBody>
          <a:bodyPr wrap="square" lIns="0" tIns="0" rIns="0" bIns="0" rtlCol="0" anchor="t">
            <a:spAutoFit/>
          </a:bodyPr>
          <a:lstStyle/>
          <a:p>
            <a:pPr algn="ctr">
              <a:lnSpc>
                <a:spcPts val="4060"/>
              </a:lnSpc>
            </a:pPr>
            <a:r>
              <a:rPr lang="en-US" dirty="0" err="1">
                <a:solidFill>
                  <a:srgbClr val="000000"/>
                </a:solidFill>
                <a:latin typeface="Mukta Mahee"/>
              </a:rPr>
              <a:t>Membagi</a:t>
            </a:r>
            <a:r>
              <a:rPr lang="en-US" dirty="0">
                <a:solidFill>
                  <a:srgbClr val="000000"/>
                </a:solidFill>
                <a:latin typeface="Mukta Mahee"/>
              </a:rPr>
              <a:t> pasar </a:t>
            </a:r>
            <a:r>
              <a:rPr lang="en-US" dirty="0" err="1">
                <a:solidFill>
                  <a:srgbClr val="000000"/>
                </a:solidFill>
                <a:latin typeface="Mukta Mahee"/>
              </a:rPr>
              <a:t>berdasarkan</a:t>
            </a:r>
            <a:r>
              <a:rPr lang="en-US" dirty="0">
                <a:solidFill>
                  <a:srgbClr val="000000"/>
                </a:solidFill>
                <a:latin typeface="Mukta Mahee"/>
              </a:rPr>
              <a:t> unit </a:t>
            </a:r>
            <a:r>
              <a:rPr lang="en-US" dirty="0" err="1">
                <a:solidFill>
                  <a:srgbClr val="000000"/>
                </a:solidFill>
                <a:latin typeface="Mukta Mahee"/>
              </a:rPr>
              <a:t>geografis</a:t>
            </a:r>
            <a:r>
              <a:rPr lang="en-US" dirty="0">
                <a:solidFill>
                  <a:srgbClr val="000000"/>
                </a:solidFill>
                <a:latin typeface="Mukta Mahee"/>
              </a:rPr>
              <a:t> </a:t>
            </a:r>
            <a:r>
              <a:rPr lang="en-US" dirty="0" err="1">
                <a:solidFill>
                  <a:srgbClr val="000000"/>
                </a:solidFill>
                <a:latin typeface="Mukta Mahee"/>
              </a:rPr>
              <a:t>seperti</a:t>
            </a:r>
            <a:r>
              <a:rPr lang="en-US" dirty="0">
                <a:solidFill>
                  <a:srgbClr val="000000"/>
                </a:solidFill>
                <a:latin typeface="Mukta Mahee"/>
              </a:rPr>
              <a:t> negara, wilayah, </a:t>
            </a:r>
            <a:r>
              <a:rPr lang="en-US" dirty="0" err="1">
                <a:solidFill>
                  <a:srgbClr val="000000"/>
                </a:solidFill>
                <a:latin typeface="Mukta Mahee"/>
              </a:rPr>
              <a:t>kota</a:t>
            </a:r>
            <a:r>
              <a:rPr lang="en-US" dirty="0">
                <a:solidFill>
                  <a:srgbClr val="000000"/>
                </a:solidFill>
                <a:latin typeface="Mukta Mahee"/>
              </a:rPr>
              <a:t>, </a:t>
            </a:r>
            <a:r>
              <a:rPr lang="en-US" dirty="0" err="1">
                <a:solidFill>
                  <a:srgbClr val="000000"/>
                </a:solidFill>
                <a:latin typeface="Mukta Mahee"/>
              </a:rPr>
              <a:t>atau</a:t>
            </a:r>
            <a:r>
              <a:rPr lang="en-US" dirty="0">
                <a:solidFill>
                  <a:srgbClr val="000000"/>
                </a:solidFill>
                <a:latin typeface="Mukta Mahee"/>
              </a:rPr>
              <a:t> </a:t>
            </a:r>
            <a:r>
              <a:rPr lang="en-US" dirty="0" err="1">
                <a:solidFill>
                  <a:srgbClr val="000000"/>
                </a:solidFill>
                <a:latin typeface="Mukta Mahee"/>
              </a:rPr>
              <a:t>lingkungan</a:t>
            </a:r>
            <a:endParaRPr lang="en-US" dirty="0">
              <a:solidFill>
                <a:srgbClr val="000000"/>
              </a:solidFill>
              <a:latin typeface="Mukta Mahee"/>
            </a:endParaRPr>
          </a:p>
        </p:txBody>
      </p:sp>
      <p:grpSp>
        <p:nvGrpSpPr>
          <p:cNvPr id="30" name="Group 30"/>
          <p:cNvGrpSpPr/>
          <p:nvPr/>
        </p:nvGrpSpPr>
        <p:grpSpPr>
          <a:xfrm>
            <a:off x="10367902" y="3486702"/>
            <a:ext cx="1406213" cy="1267236"/>
            <a:chOff x="0" y="0"/>
            <a:chExt cx="370361" cy="333758"/>
          </a:xfrm>
        </p:grpSpPr>
        <p:sp>
          <p:nvSpPr>
            <p:cNvPr id="31" name="Freeform 31"/>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sp>
        <p:sp>
          <p:nvSpPr>
            <p:cNvPr id="32" name="TextBox 32"/>
            <p:cNvSpPr txBox="1"/>
            <p:nvPr/>
          </p:nvSpPr>
          <p:spPr>
            <a:xfrm>
              <a:off x="0" y="-9525"/>
              <a:ext cx="370361" cy="343283"/>
            </a:xfrm>
            <a:prstGeom prst="rect">
              <a:avLst/>
            </a:prstGeom>
          </p:spPr>
          <p:txBody>
            <a:bodyPr lIns="50800" tIns="50800" rIns="50800" bIns="50800" rtlCol="0" anchor="ctr"/>
            <a:lstStyle/>
            <a:p>
              <a:pPr algn="ctr">
                <a:lnSpc>
                  <a:spcPts val="3100"/>
                </a:lnSpc>
              </a:pPr>
              <a:endParaRPr/>
            </a:p>
          </p:txBody>
        </p:sp>
      </p:grpSp>
      <p:grpSp>
        <p:nvGrpSpPr>
          <p:cNvPr id="33" name="Group 33"/>
          <p:cNvGrpSpPr/>
          <p:nvPr/>
        </p:nvGrpSpPr>
        <p:grpSpPr>
          <a:xfrm>
            <a:off x="14240302" y="3486702"/>
            <a:ext cx="1406213" cy="1267236"/>
            <a:chOff x="0" y="0"/>
            <a:chExt cx="370361" cy="333758"/>
          </a:xfrm>
        </p:grpSpPr>
        <p:sp>
          <p:nvSpPr>
            <p:cNvPr id="34" name="Freeform 34"/>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sp>
        <p:sp>
          <p:nvSpPr>
            <p:cNvPr id="35" name="TextBox 35"/>
            <p:cNvSpPr txBox="1"/>
            <p:nvPr/>
          </p:nvSpPr>
          <p:spPr>
            <a:xfrm>
              <a:off x="0" y="-9525"/>
              <a:ext cx="370361" cy="343283"/>
            </a:xfrm>
            <a:prstGeom prst="rect">
              <a:avLst/>
            </a:prstGeom>
          </p:spPr>
          <p:txBody>
            <a:bodyPr lIns="50800" tIns="50800" rIns="50800" bIns="50800" rtlCol="0" anchor="ctr"/>
            <a:lstStyle/>
            <a:p>
              <a:pPr algn="ctr">
                <a:lnSpc>
                  <a:spcPts val="3100"/>
                </a:lnSpc>
              </a:pPr>
              <a:endParaRPr/>
            </a:p>
          </p:txBody>
        </p:sp>
      </p:grpSp>
      <p:sp>
        <p:nvSpPr>
          <p:cNvPr id="36" name="Freeform 36"/>
          <p:cNvSpPr/>
          <p:nvPr/>
        </p:nvSpPr>
        <p:spPr>
          <a:xfrm>
            <a:off x="10604053" y="3868164"/>
            <a:ext cx="933911" cy="504312"/>
          </a:xfrm>
          <a:custGeom>
            <a:avLst/>
            <a:gdLst/>
            <a:ahLst/>
            <a:cxnLst/>
            <a:rect l="l" t="t" r="r" b="b"/>
            <a:pathLst>
              <a:path w="933911" h="504312">
                <a:moveTo>
                  <a:pt x="0" y="0"/>
                </a:moveTo>
                <a:lnTo>
                  <a:pt x="933910" y="0"/>
                </a:lnTo>
                <a:lnTo>
                  <a:pt x="933910" y="504312"/>
                </a:lnTo>
                <a:lnTo>
                  <a:pt x="0" y="50431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7" name="Freeform 37"/>
          <p:cNvSpPr/>
          <p:nvPr/>
        </p:nvSpPr>
        <p:spPr>
          <a:xfrm>
            <a:off x="14652751" y="3868164"/>
            <a:ext cx="581315" cy="581315"/>
          </a:xfrm>
          <a:custGeom>
            <a:avLst/>
            <a:gdLst/>
            <a:ahLst/>
            <a:cxnLst/>
            <a:rect l="l" t="t" r="r" b="b"/>
            <a:pathLst>
              <a:path w="581315" h="581315">
                <a:moveTo>
                  <a:pt x="0" y="0"/>
                </a:moveTo>
                <a:lnTo>
                  <a:pt x="581315" y="0"/>
                </a:lnTo>
                <a:lnTo>
                  <a:pt x="581315" y="581315"/>
                </a:lnTo>
                <a:lnTo>
                  <a:pt x="0" y="58131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8" name="Freeform 38"/>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10">
              <a:extLst>
                <a:ext uri="{96DAC541-7B7A-43D3-8B79-37D633B846F1}">
                  <asvg:svgBlip xmlns:asvg="http://schemas.microsoft.com/office/drawing/2016/SVG/main" r:embed="rId11"/>
                </a:ext>
              </a:extLst>
            </a:blip>
            <a:stretch>
              <a:fillRect l="-196617"/>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050418" y="9049203"/>
            <a:ext cx="770523" cy="77052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92853" y="3717927"/>
            <a:ext cx="5057034" cy="5057034"/>
          </a:xfrm>
          <a:custGeom>
            <a:avLst/>
            <a:gdLst/>
            <a:ahLst/>
            <a:cxnLst/>
            <a:rect l="l" t="t" r="r" b="b"/>
            <a:pathLst>
              <a:path w="5057034" h="5057034">
                <a:moveTo>
                  <a:pt x="0" y="0"/>
                </a:moveTo>
                <a:lnTo>
                  <a:pt x="5057034" y="0"/>
                </a:lnTo>
                <a:lnTo>
                  <a:pt x="5057034" y="5057034"/>
                </a:lnTo>
                <a:lnTo>
                  <a:pt x="0" y="50570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492853" y="635000"/>
            <a:ext cx="3142602"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MENETAPKAN TARGET PASAR</a:t>
            </a:r>
          </a:p>
        </p:txBody>
      </p:sp>
      <p:sp>
        <p:nvSpPr>
          <p:cNvPr id="8" name="TextBox 8"/>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10</a:t>
            </a:r>
          </a:p>
        </p:txBody>
      </p:sp>
      <p:grpSp>
        <p:nvGrpSpPr>
          <p:cNvPr id="9" name="Group 9"/>
          <p:cNvGrpSpPr/>
          <p:nvPr/>
        </p:nvGrpSpPr>
        <p:grpSpPr>
          <a:xfrm>
            <a:off x="9061850" y="3717927"/>
            <a:ext cx="5798047" cy="296396"/>
            <a:chOff x="0" y="0"/>
            <a:chExt cx="1758148" cy="89877"/>
          </a:xfrm>
        </p:grpSpPr>
        <p:sp>
          <p:nvSpPr>
            <p:cNvPr id="10" name="Freeform 10"/>
            <p:cNvSpPr/>
            <p:nvPr/>
          </p:nvSpPr>
          <p:spPr>
            <a:xfrm>
              <a:off x="0" y="0"/>
              <a:ext cx="1758148" cy="89877"/>
            </a:xfrm>
            <a:custGeom>
              <a:avLst/>
              <a:gdLst/>
              <a:ahLst/>
              <a:cxnLst/>
              <a:rect l="l" t="t" r="r" b="b"/>
              <a:pathLst>
                <a:path w="1758148" h="89877">
                  <a:moveTo>
                    <a:pt x="0" y="0"/>
                  </a:moveTo>
                  <a:lnTo>
                    <a:pt x="1758148" y="0"/>
                  </a:lnTo>
                  <a:lnTo>
                    <a:pt x="1758148" y="89877"/>
                  </a:lnTo>
                  <a:lnTo>
                    <a:pt x="0" y="89877"/>
                  </a:lnTo>
                  <a:close/>
                </a:path>
              </a:pathLst>
            </a:custGeom>
            <a:solidFill>
              <a:srgbClr val="B7CADB"/>
            </a:solidFill>
          </p:spPr>
        </p:sp>
        <p:sp>
          <p:nvSpPr>
            <p:cNvPr id="11" name="TextBox 11"/>
            <p:cNvSpPr txBox="1"/>
            <p:nvPr/>
          </p:nvSpPr>
          <p:spPr>
            <a:xfrm>
              <a:off x="0" y="-9525"/>
              <a:ext cx="1758148" cy="99402"/>
            </a:xfrm>
            <a:prstGeom prst="rect">
              <a:avLst/>
            </a:prstGeom>
          </p:spPr>
          <p:txBody>
            <a:bodyPr lIns="50800" tIns="50800" rIns="50800" bIns="50800" rtlCol="0" anchor="ctr"/>
            <a:lstStyle/>
            <a:p>
              <a:pPr algn="ctr">
                <a:lnSpc>
                  <a:spcPts val="3100"/>
                </a:lnSpc>
              </a:pPr>
              <a:endParaRPr/>
            </a:p>
          </p:txBody>
        </p:sp>
      </p:grpSp>
      <p:sp>
        <p:nvSpPr>
          <p:cNvPr id="12" name="TextBox 12"/>
          <p:cNvSpPr txBox="1"/>
          <p:nvPr/>
        </p:nvSpPr>
        <p:spPr>
          <a:xfrm>
            <a:off x="9144000" y="2203452"/>
            <a:ext cx="5725730" cy="1257300"/>
          </a:xfrm>
          <a:prstGeom prst="rect">
            <a:avLst/>
          </a:prstGeom>
        </p:spPr>
        <p:txBody>
          <a:bodyPr lIns="0" tIns="0" rIns="0" bIns="0" rtlCol="0" anchor="t">
            <a:spAutoFit/>
          </a:bodyPr>
          <a:lstStyle/>
          <a:p>
            <a:pPr>
              <a:lnSpc>
                <a:spcPts val="3360"/>
              </a:lnSpc>
            </a:pPr>
            <a:r>
              <a:rPr lang="en-US" sz="2800">
                <a:solidFill>
                  <a:srgbClr val="000000"/>
                </a:solidFill>
                <a:latin typeface="Heebo"/>
              </a:rPr>
              <a:t>Targeting  adalah suatu langkah pemilihan satu atau lebih segmen pasar untuk dimasuki</a:t>
            </a:r>
          </a:p>
        </p:txBody>
      </p:sp>
      <p:sp>
        <p:nvSpPr>
          <p:cNvPr id="13" name="TextBox 13"/>
          <p:cNvSpPr txBox="1"/>
          <p:nvPr/>
        </p:nvSpPr>
        <p:spPr>
          <a:xfrm>
            <a:off x="9061850" y="4375168"/>
            <a:ext cx="5953881" cy="2360295"/>
          </a:xfrm>
          <a:prstGeom prst="rect">
            <a:avLst/>
          </a:prstGeom>
        </p:spPr>
        <p:txBody>
          <a:bodyPr lIns="0" tIns="0" rIns="0" bIns="0" rtlCol="0" anchor="t">
            <a:spAutoFit/>
          </a:bodyPr>
          <a:lstStyle/>
          <a:p>
            <a:pPr>
              <a:lnSpc>
                <a:spcPts val="3780"/>
              </a:lnSpc>
            </a:pPr>
            <a:r>
              <a:rPr lang="en-US" sz="2700" dirty="0" err="1">
                <a:solidFill>
                  <a:srgbClr val="000000"/>
                </a:solidFill>
                <a:latin typeface="Mukta Mahee"/>
              </a:rPr>
              <a:t>Penetapan</a:t>
            </a:r>
            <a:r>
              <a:rPr lang="en-US" sz="2700" dirty="0">
                <a:solidFill>
                  <a:srgbClr val="000000"/>
                </a:solidFill>
                <a:latin typeface="Mukta Mahee"/>
              </a:rPr>
              <a:t> Target Pasar </a:t>
            </a:r>
            <a:r>
              <a:rPr lang="en-US" sz="2700" dirty="0" err="1">
                <a:solidFill>
                  <a:srgbClr val="000000"/>
                </a:solidFill>
                <a:latin typeface="Mukta Mahee"/>
              </a:rPr>
              <a:t>dapat</a:t>
            </a:r>
            <a:r>
              <a:rPr lang="en-US" sz="2700" dirty="0">
                <a:solidFill>
                  <a:srgbClr val="000000"/>
                </a:solidFill>
                <a:latin typeface="Mukta Mahee"/>
              </a:rPr>
              <a:t> </a:t>
            </a:r>
            <a:r>
              <a:rPr lang="en-US" sz="2700" dirty="0" err="1">
                <a:solidFill>
                  <a:srgbClr val="000000"/>
                </a:solidFill>
                <a:latin typeface="Mukta Mahee"/>
              </a:rPr>
              <a:t>dilakukan</a:t>
            </a:r>
            <a:r>
              <a:rPr lang="en-US" sz="2700" dirty="0">
                <a:solidFill>
                  <a:srgbClr val="000000"/>
                </a:solidFill>
                <a:latin typeface="Mukta Mahee"/>
              </a:rPr>
              <a:t> </a:t>
            </a:r>
            <a:r>
              <a:rPr lang="en-US" sz="2700" dirty="0" err="1">
                <a:solidFill>
                  <a:srgbClr val="000000"/>
                </a:solidFill>
                <a:latin typeface="Mukta Mahee"/>
              </a:rPr>
              <a:t>dengan</a:t>
            </a:r>
            <a:r>
              <a:rPr lang="en-US" sz="2700" dirty="0">
                <a:solidFill>
                  <a:srgbClr val="000000"/>
                </a:solidFill>
                <a:latin typeface="Mukta Mahee"/>
              </a:rPr>
              <a:t> :</a:t>
            </a:r>
          </a:p>
          <a:p>
            <a:pPr>
              <a:lnSpc>
                <a:spcPts val="3780"/>
              </a:lnSpc>
            </a:pPr>
            <a:r>
              <a:rPr lang="en-US" sz="2700" dirty="0">
                <a:solidFill>
                  <a:srgbClr val="000000"/>
                </a:solidFill>
                <a:latin typeface="Mukta Mahee"/>
              </a:rPr>
              <a:t>-</a:t>
            </a:r>
            <a:r>
              <a:rPr lang="en-US" sz="2700" dirty="0" err="1">
                <a:solidFill>
                  <a:srgbClr val="000000"/>
                </a:solidFill>
                <a:latin typeface="Mukta Mahee"/>
              </a:rPr>
              <a:t>mengevaluasi</a:t>
            </a:r>
            <a:r>
              <a:rPr lang="en-US" sz="2700" dirty="0">
                <a:solidFill>
                  <a:srgbClr val="000000"/>
                </a:solidFill>
                <a:latin typeface="Mukta Mahee"/>
              </a:rPr>
              <a:t> </a:t>
            </a:r>
            <a:r>
              <a:rPr lang="en-US" sz="2700" dirty="0" err="1">
                <a:solidFill>
                  <a:srgbClr val="000000"/>
                </a:solidFill>
                <a:latin typeface="Mukta Mahee"/>
              </a:rPr>
              <a:t>segmen</a:t>
            </a:r>
            <a:r>
              <a:rPr lang="en-US" sz="2700" dirty="0">
                <a:solidFill>
                  <a:srgbClr val="000000"/>
                </a:solidFill>
                <a:latin typeface="Mukta Mahee"/>
              </a:rPr>
              <a:t> pasar</a:t>
            </a:r>
          </a:p>
          <a:p>
            <a:pPr>
              <a:lnSpc>
                <a:spcPts val="3780"/>
              </a:lnSpc>
            </a:pPr>
            <a:r>
              <a:rPr lang="en-US" sz="2700" dirty="0">
                <a:solidFill>
                  <a:srgbClr val="000000"/>
                </a:solidFill>
                <a:latin typeface="Mukta Mahee"/>
              </a:rPr>
              <a:t>--</a:t>
            </a:r>
            <a:r>
              <a:rPr lang="en-US" sz="2700" dirty="0" err="1">
                <a:solidFill>
                  <a:srgbClr val="000000"/>
                </a:solidFill>
                <a:latin typeface="Mukta Mahee"/>
              </a:rPr>
              <a:t>memilih</a:t>
            </a:r>
            <a:r>
              <a:rPr lang="en-US" sz="2700" dirty="0">
                <a:solidFill>
                  <a:srgbClr val="000000"/>
                </a:solidFill>
                <a:latin typeface="Mukta Mahee"/>
              </a:rPr>
              <a:t> </a:t>
            </a:r>
            <a:r>
              <a:rPr lang="en-US" sz="2700" dirty="0" err="1">
                <a:solidFill>
                  <a:srgbClr val="000000"/>
                </a:solidFill>
                <a:latin typeface="Mukta Mahee"/>
              </a:rPr>
              <a:t>segmen</a:t>
            </a:r>
            <a:r>
              <a:rPr lang="en-US" sz="2700" dirty="0">
                <a:solidFill>
                  <a:srgbClr val="000000"/>
                </a:solidFill>
                <a:latin typeface="Mukta Mahee"/>
              </a:rPr>
              <a:t> pasar </a:t>
            </a:r>
            <a:r>
              <a:rPr lang="en-US" sz="2700" dirty="0" err="1">
                <a:solidFill>
                  <a:srgbClr val="000000"/>
                </a:solidFill>
                <a:latin typeface="Mukta Mahee"/>
              </a:rPr>
              <a:t>sasaran</a:t>
            </a:r>
            <a:endParaRPr lang="en-US" sz="2700" dirty="0">
              <a:solidFill>
                <a:srgbClr val="000000"/>
              </a:solidFill>
              <a:latin typeface="Mukta Mahee"/>
            </a:endParaRPr>
          </a:p>
          <a:p>
            <a:pPr>
              <a:lnSpc>
                <a:spcPts val="3780"/>
              </a:lnSpc>
            </a:pPr>
            <a:r>
              <a:rPr lang="en-US" sz="2700" dirty="0">
                <a:solidFill>
                  <a:srgbClr val="000000"/>
                </a:solidFill>
                <a:latin typeface="Mukta Mahee"/>
              </a:rPr>
              <a:t>-</a:t>
            </a:r>
            <a:r>
              <a:rPr lang="en-US" sz="2700" dirty="0" err="1">
                <a:solidFill>
                  <a:srgbClr val="000000"/>
                </a:solidFill>
                <a:latin typeface="Mukta Mahee"/>
              </a:rPr>
              <a:t>memilih</a:t>
            </a:r>
            <a:r>
              <a:rPr lang="en-US" sz="2700" dirty="0">
                <a:solidFill>
                  <a:srgbClr val="000000"/>
                </a:solidFill>
                <a:latin typeface="Mukta Mahee"/>
              </a:rPr>
              <a:t> strategi </a:t>
            </a:r>
            <a:r>
              <a:rPr lang="en-US" sz="2700" dirty="0" err="1">
                <a:solidFill>
                  <a:srgbClr val="000000"/>
                </a:solidFill>
                <a:latin typeface="Mukta Mahee"/>
              </a:rPr>
              <a:t>penetapan</a:t>
            </a:r>
            <a:r>
              <a:rPr lang="en-US" sz="2700" dirty="0">
                <a:solidFill>
                  <a:srgbClr val="000000"/>
                </a:solidFill>
                <a:latin typeface="Mukta Mahee"/>
              </a:rPr>
              <a:t> </a:t>
            </a:r>
            <a:r>
              <a:rPr lang="en-US" sz="2700" dirty="0" err="1">
                <a:solidFill>
                  <a:srgbClr val="000000"/>
                </a:solidFill>
                <a:latin typeface="Mukta Mahee"/>
              </a:rPr>
              <a:t>sasaran</a:t>
            </a:r>
            <a:endParaRPr lang="en-US" sz="2700" dirty="0">
              <a:solidFill>
                <a:srgbClr val="000000"/>
              </a:solidFill>
              <a:latin typeface="Mukta Mahee"/>
            </a:endParaRPr>
          </a:p>
        </p:txBody>
      </p:sp>
      <p:sp>
        <p:nvSpPr>
          <p:cNvPr id="14" name="Freeform 14"/>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5" name="Freeform 15"/>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14" name="Freeform 14"/>
          <p:cNvSpPr/>
          <p:nvPr/>
        </p:nvSpPr>
        <p:spPr>
          <a:xfrm>
            <a:off x="14413139" y="199107"/>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 name="Group 2"/>
          <p:cNvGrpSpPr/>
          <p:nvPr/>
        </p:nvGrpSpPr>
        <p:grpSpPr>
          <a:xfrm>
            <a:off x="5594171" y="981271"/>
            <a:ext cx="7212100" cy="341250"/>
            <a:chOff x="0" y="0"/>
            <a:chExt cx="1899483" cy="89877"/>
          </a:xfrm>
        </p:grpSpPr>
        <p:sp>
          <p:nvSpPr>
            <p:cNvPr id="3" name="Freeform 3"/>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4" name="TextBox 4"/>
            <p:cNvSpPr txBox="1"/>
            <p:nvPr/>
          </p:nvSpPr>
          <p:spPr>
            <a:xfrm>
              <a:off x="0" y="-9525"/>
              <a:ext cx="1899483"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2681580" y="1470033"/>
            <a:ext cx="3784288" cy="2463773"/>
          </a:xfrm>
          <a:custGeom>
            <a:avLst/>
            <a:gdLst/>
            <a:ahLst/>
            <a:cxnLst/>
            <a:rect l="l" t="t" r="r" b="b"/>
            <a:pathLst>
              <a:path w="3212625" h="2254679">
                <a:moveTo>
                  <a:pt x="0" y="0"/>
                </a:moveTo>
                <a:lnTo>
                  <a:pt x="3212625" y="0"/>
                </a:lnTo>
                <a:lnTo>
                  <a:pt x="3212625" y="2254679"/>
                </a:lnTo>
                <a:lnTo>
                  <a:pt x="0" y="225467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5430412" y="469931"/>
            <a:ext cx="7539618" cy="778509"/>
          </a:xfrm>
          <a:prstGeom prst="rect">
            <a:avLst/>
          </a:prstGeom>
        </p:spPr>
        <p:txBody>
          <a:bodyPr lIns="0" tIns="0" rIns="0" bIns="0" rtlCol="0" anchor="t">
            <a:spAutoFit/>
          </a:bodyPr>
          <a:lstStyle/>
          <a:p>
            <a:pPr algn="ctr">
              <a:lnSpc>
                <a:spcPts val="6440"/>
              </a:lnSpc>
            </a:pPr>
            <a:r>
              <a:rPr lang="en-US" sz="4600" dirty="0" err="1">
                <a:solidFill>
                  <a:srgbClr val="000000"/>
                </a:solidFill>
                <a:latin typeface="Heebo Bold"/>
              </a:rPr>
              <a:t>Mengevalusi</a:t>
            </a:r>
            <a:r>
              <a:rPr lang="en-US" sz="4600" dirty="0">
                <a:solidFill>
                  <a:srgbClr val="000000"/>
                </a:solidFill>
                <a:latin typeface="Heebo Bold"/>
              </a:rPr>
              <a:t> </a:t>
            </a:r>
            <a:r>
              <a:rPr lang="en-US" sz="4600" dirty="0" err="1">
                <a:solidFill>
                  <a:srgbClr val="000000"/>
                </a:solidFill>
                <a:latin typeface="Heebo Bold"/>
              </a:rPr>
              <a:t>Segmen</a:t>
            </a:r>
            <a:r>
              <a:rPr lang="en-US" sz="4600" dirty="0">
                <a:solidFill>
                  <a:srgbClr val="000000"/>
                </a:solidFill>
                <a:latin typeface="Heebo Bold"/>
              </a:rPr>
              <a:t> Pasar</a:t>
            </a:r>
          </a:p>
        </p:txBody>
      </p:sp>
      <p:sp>
        <p:nvSpPr>
          <p:cNvPr id="11" name="TextBox 11"/>
          <p:cNvSpPr txBox="1"/>
          <p:nvPr/>
        </p:nvSpPr>
        <p:spPr>
          <a:xfrm>
            <a:off x="1492853" y="635000"/>
            <a:ext cx="3142602"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MENETAPKAN TARGET PASAR</a:t>
            </a:r>
          </a:p>
        </p:txBody>
      </p:sp>
      <p:sp>
        <p:nvSpPr>
          <p:cNvPr id="15" name="TextBox 15"/>
          <p:cNvSpPr txBox="1"/>
          <p:nvPr/>
        </p:nvSpPr>
        <p:spPr>
          <a:xfrm>
            <a:off x="216375" y="1678956"/>
            <a:ext cx="14642625" cy="9337621"/>
          </a:xfrm>
          <a:prstGeom prst="rect">
            <a:avLst/>
          </a:prstGeom>
        </p:spPr>
        <p:txBody>
          <a:bodyPr wrap="square" lIns="0" tIns="0" rIns="0" bIns="0" rtlCol="0" anchor="t">
            <a:spAutoFit/>
          </a:bodyPr>
          <a:lstStyle/>
          <a:p>
            <a:pPr>
              <a:lnSpc>
                <a:spcPts val="4845"/>
              </a:lnSpc>
            </a:pPr>
            <a:r>
              <a:rPr lang="en-US" sz="3461" b="1" dirty="0" err="1">
                <a:solidFill>
                  <a:srgbClr val="000000"/>
                </a:solidFill>
                <a:latin typeface="Mukta Mahee"/>
              </a:rPr>
              <a:t>Mengetahui</a:t>
            </a:r>
            <a:r>
              <a:rPr lang="en-US" sz="3461" b="1" dirty="0">
                <a:solidFill>
                  <a:srgbClr val="000000"/>
                </a:solidFill>
                <a:latin typeface="Mukta Mahee"/>
              </a:rPr>
              <a:t> </a:t>
            </a:r>
            <a:r>
              <a:rPr lang="en-US" sz="3461" b="1" dirty="0" err="1">
                <a:solidFill>
                  <a:srgbClr val="000000"/>
                </a:solidFill>
                <a:latin typeface="Mukta Mahee"/>
              </a:rPr>
              <a:t>ukuran</a:t>
            </a:r>
            <a:r>
              <a:rPr lang="en-US" sz="3461" b="1" dirty="0">
                <a:solidFill>
                  <a:srgbClr val="000000"/>
                </a:solidFill>
                <a:latin typeface="Mukta Mahee"/>
              </a:rPr>
              <a:t> dan </a:t>
            </a:r>
            <a:r>
              <a:rPr lang="en-US" sz="3461" b="1" dirty="0" err="1">
                <a:solidFill>
                  <a:srgbClr val="000000"/>
                </a:solidFill>
                <a:latin typeface="Mukta Mahee"/>
              </a:rPr>
              <a:t>Pertumbuhan</a:t>
            </a:r>
            <a:r>
              <a:rPr lang="en-US" sz="3461" b="1" dirty="0">
                <a:solidFill>
                  <a:srgbClr val="000000"/>
                </a:solidFill>
                <a:latin typeface="Mukta Mahee"/>
              </a:rPr>
              <a:t> </a:t>
            </a:r>
            <a:r>
              <a:rPr lang="en-US" sz="3461" b="1" dirty="0" err="1">
                <a:solidFill>
                  <a:srgbClr val="000000"/>
                </a:solidFill>
                <a:latin typeface="Mukta Mahee"/>
              </a:rPr>
              <a:t>segemen</a:t>
            </a:r>
            <a:r>
              <a:rPr lang="en-US" sz="3461" b="1" dirty="0">
                <a:solidFill>
                  <a:srgbClr val="000000"/>
                </a:solidFill>
                <a:latin typeface="Mukta Mahee"/>
              </a:rPr>
              <a:t> :</a:t>
            </a:r>
          </a:p>
          <a:p>
            <a:pPr>
              <a:lnSpc>
                <a:spcPts val="4845"/>
              </a:lnSpc>
            </a:pPr>
            <a:r>
              <a:rPr lang="en-US" sz="2400" dirty="0" err="1">
                <a:solidFill>
                  <a:srgbClr val="000000"/>
                </a:solidFill>
                <a:latin typeface="Mukta Mahee"/>
              </a:rPr>
              <a:t>Dapat</a:t>
            </a:r>
            <a:r>
              <a:rPr lang="en-US" sz="2400" dirty="0">
                <a:solidFill>
                  <a:srgbClr val="000000"/>
                </a:solidFill>
                <a:latin typeface="Mukta Mahee"/>
              </a:rPr>
              <a:t> </a:t>
            </a:r>
            <a:r>
              <a:rPr lang="en-US" sz="2400" dirty="0" err="1">
                <a:solidFill>
                  <a:srgbClr val="000000"/>
                </a:solidFill>
                <a:latin typeface="Mukta Mahee"/>
              </a:rPr>
              <a:t>dilakukan</a:t>
            </a:r>
            <a:r>
              <a:rPr lang="en-US" sz="2400" dirty="0">
                <a:solidFill>
                  <a:srgbClr val="000000"/>
                </a:solidFill>
                <a:latin typeface="Mukta Mahee"/>
              </a:rPr>
              <a:t> </a:t>
            </a:r>
            <a:r>
              <a:rPr lang="en-US" sz="2400" dirty="0" err="1">
                <a:solidFill>
                  <a:srgbClr val="000000"/>
                </a:solidFill>
                <a:latin typeface="Mukta Mahee"/>
              </a:rPr>
              <a:t>dengan</a:t>
            </a:r>
            <a:r>
              <a:rPr lang="en-US" sz="2400" dirty="0">
                <a:solidFill>
                  <a:srgbClr val="000000"/>
                </a:solidFill>
                <a:latin typeface="Mukta Mahee"/>
              </a:rPr>
              <a:t> </a:t>
            </a:r>
            <a:r>
              <a:rPr lang="en-US" sz="2400" dirty="0" err="1">
                <a:solidFill>
                  <a:srgbClr val="000000"/>
                </a:solidFill>
                <a:latin typeface="Mukta Mahee"/>
              </a:rPr>
              <a:t>cara</a:t>
            </a:r>
            <a:r>
              <a:rPr lang="en-US" sz="2400" dirty="0">
                <a:solidFill>
                  <a:srgbClr val="000000"/>
                </a:solidFill>
                <a:latin typeface="Mukta Mahee"/>
              </a:rPr>
              <a:t> </a:t>
            </a:r>
            <a:r>
              <a:rPr lang="en-US" sz="2400" dirty="0" err="1">
                <a:solidFill>
                  <a:srgbClr val="000000"/>
                </a:solidFill>
                <a:latin typeface="Mukta Mahee"/>
              </a:rPr>
              <a:t>menganalisis</a:t>
            </a:r>
            <a:r>
              <a:rPr lang="en-US" sz="2400" dirty="0">
                <a:solidFill>
                  <a:srgbClr val="000000"/>
                </a:solidFill>
                <a:latin typeface="Mukta Mahee"/>
              </a:rPr>
              <a:t> data </a:t>
            </a:r>
            <a:r>
              <a:rPr lang="en-US" sz="2400" dirty="0" err="1">
                <a:solidFill>
                  <a:srgbClr val="000000"/>
                </a:solidFill>
                <a:latin typeface="Mukta Mahee"/>
              </a:rPr>
              <a:t>tentang</a:t>
            </a:r>
            <a:r>
              <a:rPr lang="en-US" sz="2400" dirty="0">
                <a:solidFill>
                  <a:srgbClr val="000000"/>
                </a:solidFill>
                <a:latin typeface="Mukta Mahee"/>
              </a:rPr>
              <a:t> </a:t>
            </a:r>
            <a:r>
              <a:rPr lang="en-US" sz="2400" dirty="0" err="1">
                <a:solidFill>
                  <a:srgbClr val="000000"/>
                </a:solidFill>
                <a:latin typeface="Mukta Mahee"/>
              </a:rPr>
              <a:t>penjualan</a:t>
            </a:r>
            <a:r>
              <a:rPr lang="en-US" sz="2400" dirty="0">
                <a:solidFill>
                  <a:srgbClr val="000000"/>
                </a:solidFill>
                <a:latin typeface="Mukta Mahee"/>
              </a:rPr>
              <a:t> </a:t>
            </a:r>
            <a:r>
              <a:rPr lang="en-US" sz="2400" dirty="0" err="1">
                <a:solidFill>
                  <a:srgbClr val="000000"/>
                </a:solidFill>
                <a:latin typeface="Mukta Mahee"/>
              </a:rPr>
              <a:t>trbaru</a:t>
            </a:r>
            <a:r>
              <a:rPr lang="en-US" sz="2400" dirty="0">
                <a:solidFill>
                  <a:srgbClr val="000000"/>
                </a:solidFill>
                <a:latin typeface="Mukta Mahee"/>
              </a:rPr>
              <a:t> </a:t>
            </a:r>
            <a:r>
              <a:rPr lang="en-US" sz="2400" dirty="0" err="1">
                <a:solidFill>
                  <a:srgbClr val="000000"/>
                </a:solidFill>
                <a:latin typeface="Mukta Mahee"/>
              </a:rPr>
              <a:t>segmen</a:t>
            </a:r>
            <a:r>
              <a:rPr lang="en-US" sz="2400" dirty="0">
                <a:solidFill>
                  <a:srgbClr val="000000"/>
                </a:solidFill>
                <a:latin typeface="Mukta Mahee"/>
              </a:rPr>
              <a:t>, </a:t>
            </a:r>
          </a:p>
          <a:p>
            <a:pPr>
              <a:lnSpc>
                <a:spcPts val="4845"/>
              </a:lnSpc>
            </a:pPr>
            <a:r>
              <a:rPr lang="en-US" sz="2400" dirty="0" err="1">
                <a:solidFill>
                  <a:srgbClr val="000000"/>
                </a:solidFill>
                <a:latin typeface="Mukta Mahee"/>
              </a:rPr>
              <a:t>tingkat</a:t>
            </a:r>
            <a:r>
              <a:rPr lang="en-US" sz="2400" dirty="0">
                <a:solidFill>
                  <a:srgbClr val="000000"/>
                </a:solidFill>
                <a:latin typeface="Mukta Mahee"/>
              </a:rPr>
              <a:t> </a:t>
            </a:r>
            <a:r>
              <a:rPr lang="en-US" sz="2400" dirty="0" err="1">
                <a:solidFill>
                  <a:srgbClr val="000000"/>
                </a:solidFill>
                <a:latin typeface="Mukta Mahee"/>
              </a:rPr>
              <a:t>pertumbuhan</a:t>
            </a:r>
            <a:r>
              <a:rPr lang="en-US" sz="2400" dirty="0">
                <a:solidFill>
                  <a:srgbClr val="000000"/>
                </a:solidFill>
                <a:latin typeface="Mukta Mahee"/>
              </a:rPr>
              <a:t> dan </a:t>
            </a:r>
            <a:r>
              <a:rPr lang="en-US" sz="2400" dirty="0" err="1">
                <a:solidFill>
                  <a:srgbClr val="000000"/>
                </a:solidFill>
                <a:latin typeface="Mukta Mahee"/>
              </a:rPr>
              <a:t>profitabilitas</a:t>
            </a:r>
            <a:r>
              <a:rPr lang="en-US" sz="2400" dirty="0">
                <a:solidFill>
                  <a:srgbClr val="000000"/>
                </a:solidFill>
                <a:latin typeface="Mukta Mahee"/>
              </a:rPr>
              <a:t> </a:t>
            </a:r>
            <a:r>
              <a:rPr lang="en-US" sz="2400" dirty="0" err="1">
                <a:solidFill>
                  <a:srgbClr val="000000"/>
                </a:solidFill>
                <a:latin typeface="Mukta Mahee"/>
              </a:rPr>
              <a:t>berbagai</a:t>
            </a:r>
            <a:r>
              <a:rPr lang="en-US" sz="2400" dirty="0">
                <a:solidFill>
                  <a:srgbClr val="000000"/>
                </a:solidFill>
                <a:latin typeface="Mukta Mahee"/>
              </a:rPr>
              <a:t> </a:t>
            </a:r>
            <a:r>
              <a:rPr lang="en-US" sz="2400" dirty="0" err="1">
                <a:solidFill>
                  <a:srgbClr val="000000"/>
                </a:solidFill>
                <a:latin typeface="Mukta Mahee"/>
              </a:rPr>
              <a:t>segmen</a:t>
            </a:r>
            <a:r>
              <a:rPr lang="en-US" sz="2400" dirty="0">
                <a:solidFill>
                  <a:srgbClr val="000000"/>
                </a:solidFill>
                <a:latin typeface="Mukta Mahee"/>
              </a:rPr>
              <a:t> yang </a:t>
            </a:r>
            <a:r>
              <a:rPr lang="en-US" sz="2400" dirty="0" err="1">
                <a:solidFill>
                  <a:srgbClr val="000000"/>
                </a:solidFill>
                <a:latin typeface="Mukta Mahee"/>
              </a:rPr>
              <a:t>diharapkan</a:t>
            </a:r>
            <a:r>
              <a:rPr lang="en-US" sz="2400" dirty="0">
                <a:solidFill>
                  <a:srgbClr val="000000"/>
                </a:solidFill>
                <a:latin typeface="Mukta Mahee"/>
              </a:rPr>
              <a:t>.</a:t>
            </a:r>
          </a:p>
          <a:p>
            <a:pPr>
              <a:lnSpc>
                <a:spcPts val="4845"/>
              </a:lnSpc>
            </a:pPr>
            <a:endParaRPr lang="en-US" sz="2800" dirty="0">
              <a:solidFill>
                <a:srgbClr val="000000"/>
              </a:solidFill>
              <a:latin typeface="Mukta Mahee"/>
            </a:endParaRPr>
          </a:p>
          <a:p>
            <a:pPr>
              <a:lnSpc>
                <a:spcPts val="4845"/>
              </a:lnSpc>
            </a:pPr>
            <a:r>
              <a:rPr lang="en-US" sz="3461" b="1" dirty="0" err="1">
                <a:solidFill>
                  <a:srgbClr val="000000"/>
                </a:solidFill>
                <a:latin typeface="Mukta Mahee"/>
              </a:rPr>
              <a:t>Daya</a:t>
            </a:r>
            <a:r>
              <a:rPr lang="en-US" sz="3461" b="1" dirty="0">
                <a:solidFill>
                  <a:srgbClr val="000000"/>
                </a:solidFill>
                <a:latin typeface="Mukta Mahee"/>
              </a:rPr>
              <a:t> </a:t>
            </a:r>
            <a:r>
              <a:rPr lang="en-US" sz="3461" b="1" dirty="0" err="1">
                <a:solidFill>
                  <a:srgbClr val="000000"/>
                </a:solidFill>
                <a:latin typeface="Mukta Mahee"/>
              </a:rPr>
              <a:t>tarik</a:t>
            </a:r>
            <a:r>
              <a:rPr lang="en-US" sz="3461" b="1" dirty="0">
                <a:solidFill>
                  <a:srgbClr val="000000"/>
                </a:solidFill>
                <a:latin typeface="Mukta Mahee"/>
              </a:rPr>
              <a:t> </a:t>
            </a:r>
            <a:r>
              <a:rPr lang="en-US" sz="3461" b="1" dirty="0" err="1">
                <a:solidFill>
                  <a:srgbClr val="000000"/>
                </a:solidFill>
                <a:latin typeface="Mukta Mahee"/>
              </a:rPr>
              <a:t>struktural</a:t>
            </a:r>
            <a:r>
              <a:rPr lang="en-US" sz="3461" b="1" dirty="0">
                <a:solidFill>
                  <a:srgbClr val="000000"/>
                </a:solidFill>
                <a:latin typeface="Mukta Mahee"/>
              </a:rPr>
              <a:t> </a:t>
            </a:r>
            <a:r>
              <a:rPr lang="en-US" sz="3461" b="1" dirty="0" err="1">
                <a:solidFill>
                  <a:srgbClr val="000000"/>
                </a:solidFill>
                <a:latin typeface="Mukta Mahee"/>
              </a:rPr>
              <a:t>segmen</a:t>
            </a:r>
            <a:r>
              <a:rPr lang="en-US" sz="3461" b="1" dirty="0">
                <a:solidFill>
                  <a:srgbClr val="000000"/>
                </a:solidFill>
                <a:latin typeface="Mukta Mahee"/>
              </a:rPr>
              <a:t> :</a:t>
            </a:r>
          </a:p>
          <a:p>
            <a:pPr>
              <a:lnSpc>
                <a:spcPts val="4845"/>
              </a:lnSpc>
            </a:pPr>
            <a:r>
              <a:rPr lang="en-US" sz="2400" dirty="0" err="1">
                <a:solidFill>
                  <a:srgbClr val="000000"/>
                </a:solidFill>
                <a:latin typeface="Mukta Mahee"/>
              </a:rPr>
              <a:t>Suatu</a:t>
            </a:r>
            <a:r>
              <a:rPr lang="en-US" sz="2400" dirty="0">
                <a:solidFill>
                  <a:srgbClr val="000000"/>
                </a:solidFill>
                <a:latin typeface="Mukta Mahee"/>
              </a:rPr>
              <a:t> </a:t>
            </a:r>
            <a:r>
              <a:rPr lang="en-US" sz="2400" dirty="0" err="1">
                <a:solidFill>
                  <a:srgbClr val="000000"/>
                </a:solidFill>
                <a:latin typeface="Mukta Mahee"/>
              </a:rPr>
              <a:t>segmen</a:t>
            </a:r>
            <a:r>
              <a:rPr lang="en-US" sz="2400" dirty="0">
                <a:solidFill>
                  <a:srgbClr val="000000"/>
                </a:solidFill>
                <a:latin typeface="Mukta Mahee"/>
              </a:rPr>
              <a:t> </a:t>
            </a:r>
            <a:r>
              <a:rPr lang="en-US" sz="2400" dirty="0" err="1">
                <a:solidFill>
                  <a:srgbClr val="000000"/>
                </a:solidFill>
                <a:latin typeface="Mukta Mahee"/>
              </a:rPr>
              <a:t>akan</a:t>
            </a:r>
            <a:r>
              <a:rPr lang="en-US" sz="2400" dirty="0">
                <a:solidFill>
                  <a:srgbClr val="000000"/>
                </a:solidFill>
                <a:latin typeface="Mukta Mahee"/>
              </a:rPr>
              <a:t> </a:t>
            </a:r>
            <a:r>
              <a:rPr lang="en-US" sz="2400" dirty="0" err="1">
                <a:solidFill>
                  <a:srgbClr val="000000"/>
                </a:solidFill>
                <a:latin typeface="Mukta Mahee"/>
              </a:rPr>
              <a:t>menjadi</a:t>
            </a:r>
            <a:r>
              <a:rPr lang="en-US" sz="2400" dirty="0">
                <a:solidFill>
                  <a:srgbClr val="000000"/>
                </a:solidFill>
                <a:latin typeface="Mukta Mahee"/>
              </a:rPr>
              <a:t> </a:t>
            </a:r>
            <a:r>
              <a:rPr lang="en-US" sz="2400" dirty="0" err="1">
                <a:solidFill>
                  <a:srgbClr val="000000"/>
                </a:solidFill>
                <a:latin typeface="Mukta Mahee"/>
              </a:rPr>
              <a:t>kurang</a:t>
            </a:r>
            <a:r>
              <a:rPr lang="en-US" sz="2400" dirty="0">
                <a:solidFill>
                  <a:srgbClr val="000000"/>
                </a:solidFill>
                <a:latin typeface="Mukta Mahee"/>
              </a:rPr>
              <a:t> </a:t>
            </a:r>
            <a:r>
              <a:rPr lang="en-US" sz="2400" dirty="0" err="1">
                <a:solidFill>
                  <a:srgbClr val="000000"/>
                </a:solidFill>
                <a:latin typeface="Mukta Mahee"/>
              </a:rPr>
              <a:t>menarik</a:t>
            </a:r>
            <a:r>
              <a:rPr lang="en-US" sz="2400" dirty="0">
                <a:solidFill>
                  <a:srgbClr val="000000"/>
                </a:solidFill>
                <a:latin typeface="Mukta Mahee"/>
              </a:rPr>
              <a:t> </a:t>
            </a:r>
            <a:r>
              <a:rPr lang="en-US" sz="2400" dirty="0" err="1">
                <a:solidFill>
                  <a:srgbClr val="000000"/>
                </a:solidFill>
                <a:latin typeface="Mukta Mahee"/>
              </a:rPr>
              <a:t>apabila</a:t>
            </a:r>
            <a:r>
              <a:rPr lang="en-US" sz="2400" dirty="0">
                <a:solidFill>
                  <a:srgbClr val="000000"/>
                </a:solidFill>
                <a:latin typeface="Mukta Mahee"/>
              </a:rPr>
              <a:t> </a:t>
            </a:r>
            <a:r>
              <a:rPr lang="en-US" sz="2400" dirty="0" err="1">
                <a:solidFill>
                  <a:srgbClr val="000000"/>
                </a:solidFill>
                <a:latin typeface="Mukta Mahee"/>
              </a:rPr>
              <a:t>sudah</a:t>
            </a:r>
            <a:r>
              <a:rPr lang="en-US" sz="2400" dirty="0">
                <a:solidFill>
                  <a:srgbClr val="000000"/>
                </a:solidFill>
                <a:latin typeface="Mukta Mahee"/>
              </a:rPr>
              <a:t> </a:t>
            </a:r>
            <a:r>
              <a:rPr lang="en-US" sz="2400" dirty="0" err="1">
                <a:solidFill>
                  <a:srgbClr val="000000"/>
                </a:solidFill>
                <a:latin typeface="Mukta Mahee"/>
              </a:rPr>
              <a:t>terdapat</a:t>
            </a:r>
            <a:r>
              <a:rPr lang="en-US" sz="2400" dirty="0">
                <a:solidFill>
                  <a:srgbClr val="000000"/>
                </a:solidFill>
                <a:latin typeface="Mukta Mahee"/>
              </a:rPr>
              <a:t> </a:t>
            </a:r>
            <a:r>
              <a:rPr lang="en-US" sz="2400" dirty="0" err="1">
                <a:solidFill>
                  <a:srgbClr val="000000"/>
                </a:solidFill>
                <a:latin typeface="Mukta Mahee"/>
              </a:rPr>
              <a:t>banyak</a:t>
            </a:r>
            <a:r>
              <a:rPr lang="en-US" sz="2400" dirty="0">
                <a:solidFill>
                  <a:srgbClr val="000000"/>
                </a:solidFill>
                <a:latin typeface="Mukta Mahee"/>
              </a:rPr>
              <a:t> </a:t>
            </a:r>
            <a:r>
              <a:rPr lang="en-US" sz="2400" dirty="0" err="1">
                <a:solidFill>
                  <a:srgbClr val="000000"/>
                </a:solidFill>
                <a:latin typeface="Mukta Mahee"/>
              </a:rPr>
              <a:t>pesaing</a:t>
            </a:r>
            <a:r>
              <a:rPr lang="en-US" sz="2400" dirty="0">
                <a:solidFill>
                  <a:srgbClr val="000000"/>
                </a:solidFill>
                <a:latin typeface="Mukta Mahee"/>
              </a:rPr>
              <a:t> </a:t>
            </a:r>
            <a:r>
              <a:rPr lang="en-US" sz="2400" dirty="0" err="1">
                <a:solidFill>
                  <a:srgbClr val="000000"/>
                </a:solidFill>
                <a:latin typeface="Mukta Mahee"/>
              </a:rPr>
              <a:t>kuat</a:t>
            </a:r>
            <a:r>
              <a:rPr lang="en-US" sz="2400" dirty="0">
                <a:solidFill>
                  <a:srgbClr val="000000"/>
                </a:solidFill>
                <a:latin typeface="Mukta Mahee"/>
              </a:rPr>
              <a:t> dan </a:t>
            </a:r>
            <a:r>
              <a:rPr lang="en-US" sz="2400" dirty="0" err="1">
                <a:solidFill>
                  <a:srgbClr val="000000"/>
                </a:solidFill>
                <a:latin typeface="Mukta Mahee"/>
              </a:rPr>
              <a:t>agresif</a:t>
            </a:r>
            <a:r>
              <a:rPr lang="en-US" sz="2400" dirty="0">
                <a:solidFill>
                  <a:srgbClr val="000000"/>
                </a:solidFill>
                <a:latin typeface="Mukta Mahee"/>
              </a:rPr>
              <a:t>. </a:t>
            </a:r>
          </a:p>
          <a:p>
            <a:pPr>
              <a:lnSpc>
                <a:spcPts val="4845"/>
              </a:lnSpc>
            </a:pPr>
            <a:r>
              <a:rPr lang="en-US" sz="2400" dirty="0" err="1">
                <a:solidFill>
                  <a:srgbClr val="000000"/>
                </a:solidFill>
                <a:latin typeface="Mukta Mahee"/>
              </a:rPr>
              <a:t>mencermati</a:t>
            </a:r>
            <a:r>
              <a:rPr lang="en-US" sz="2400" dirty="0">
                <a:solidFill>
                  <a:srgbClr val="000000"/>
                </a:solidFill>
                <a:latin typeface="Mukta Mahee"/>
              </a:rPr>
              <a:t> </a:t>
            </a:r>
            <a:r>
              <a:rPr lang="en-US" sz="2400" dirty="0" err="1">
                <a:solidFill>
                  <a:srgbClr val="000000"/>
                </a:solidFill>
                <a:latin typeface="Mukta Mahee"/>
              </a:rPr>
              <a:t>intensitas</a:t>
            </a:r>
            <a:r>
              <a:rPr lang="en-US" sz="2400" dirty="0">
                <a:solidFill>
                  <a:srgbClr val="000000"/>
                </a:solidFill>
                <a:latin typeface="Mukta Mahee"/>
              </a:rPr>
              <a:t> dan </a:t>
            </a:r>
            <a:r>
              <a:rPr lang="en-US" sz="2400" dirty="0" err="1">
                <a:solidFill>
                  <a:srgbClr val="000000"/>
                </a:solidFill>
                <a:latin typeface="Mukta Mahee"/>
              </a:rPr>
              <a:t>dinamika</a:t>
            </a:r>
            <a:r>
              <a:rPr lang="en-US" sz="2400" dirty="0">
                <a:solidFill>
                  <a:srgbClr val="000000"/>
                </a:solidFill>
                <a:latin typeface="Mukta Mahee"/>
              </a:rPr>
              <a:t> </a:t>
            </a:r>
            <a:r>
              <a:rPr lang="en-US" sz="2400" dirty="0" err="1">
                <a:solidFill>
                  <a:srgbClr val="000000"/>
                </a:solidFill>
                <a:latin typeface="Mukta Mahee"/>
              </a:rPr>
              <a:t>persaingan</a:t>
            </a:r>
            <a:r>
              <a:rPr lang="en-US" sz="2400" dirty="0">
                <a:solidFill>
                  <a:srgbClr val="000000"/>
                </a:solidFill>
                <a:latin typeface="Mukta Mahee"/>
              </a:rPr>
              <a:t> yang </a:t>
            </a:r>
            <a:r>
              <a:rPr lang="en-US" sz="2400" dirty="0" err="1">
                <a:solidFill>
                  <a:srgbClr val="000000"/>
                </a:solidFill>
                <a:latin typeface="Mukta Mahee"/>
              </a:rPr>
              <a:t>berkaitan</a:t>
            </a:r>
            <a:r>
              <a:rPr lang="en-US" sz="2400" dirty="0">
                <a:solidFill>
                  <a:srgbClr val="000000"/>
                </a:solidFill>
                <a:latin typeface="Mukta Mahee"/>
              </a:rPr>
              <a:t> </a:t>
            </a:r>
            <a:r>
              <a:rPr lang="en-US" sz="2400" dirty="0" err="1">
                <a:solidFill>
                  <a:srgbClr val="000000"/>
                </a:solidFill>
                <a:latin typeface="Mukta Mahee"/>
              </a:rPr>
              <a:t>dengan</a:t>
            </a:r>
            <a:r>
              <a:rPr lang="en-US" sz="2400" dirty="0">
                <a:solidFill>
                  <a:srgbClr val="000000"/>
                </a:solidFill>
                <a:latin typeface="Mukta Mahee"/>
              </a:rPr>
              <a:t> </a:t>
            </a:r>
            <a:r>
              <a:rPr lang="en-US" sz="2400" dirty="0" err="1">
                <a:solidFill>
                  <a:srgbClr val="000000"/>
                </a:solidFill>
                <a:latin typeface="Mukta Mahee"/>
              </a:rPr>
              <a:t>hambatan</a:t>
            </a:r>
            <a:r>
              <a:rPr lang="en-US" sz="2400" dirty="0">
                <a:solidFill>
                  <a:srgbClr val="000000"/>
                </a:solidFill>
                <a:latin typeface="Mukta Mahee"/>
              </a:rPr>
              <a:t> </a:t>
            </a:r>
            <a:r>
              <a:rPr lang="en-US" sz="2400" dirty="0" err="1">
                <a:solidFill>
                  <a:srgbClr val="000000"/>
                </a:solidFill>
                <a:latin typeface="Mukta Mahee"/>
              </a:rPr>
              <a:t>masuk</a:t>
            </a:r>
            <a:r>
              <a:rPr lang="en-US" sz="2400" dirty="0">
                <a:solidFill>
                  <a:srgbClr val="000000"/>
                </a:solidFill>
                <a:latin typeface="Mukta Mahee"/>
              </a:rPr>
              <a:t>, </a:t>
            </a:r>
            <a:r>
              <a:rPr lang="en-US" sz="2400" dirty="0" err="1">
                <a:solidFill>
                  <a:srgbClr val="000000"/>
                </a:solidFill>
                <a:latin typeface="Mukta Mahee"/>
              </a:rPr>
              <a:t>hambatan</a:t>
            </a:r>
            <a:r>
              <a:rPr lang="en-US" sz="2400" dirty="0">
                <a:solidFill>
                  <a:srgbClr val="000000"/>
                </a:solidFill>
                <a:latin typeface="Mukta Mahee"/>
              </a:rPr>
              <a:t> </a:t>
            </a:r>
            <a:r>
              <a:rPr lang="en-US" sz="2400" dirty="0" err="1">
                <a:solidFill>
                  <a:srgbClr val="000000"/>
                </a:solidFill>
                <a:latin typeface="Mukta Mahee"/>
              </a:rPr>
              <a:t>keluar</a:t>
            </a:r>
            <a:r>
              <a:rPr lang="en-US" sz="2400" dirty="0">
                <a:solidFill>
                  <a:srgbClr val="000000"/>
                </a:solidFill>
                <a:latin typeface="Mukta Mahee"/>
              </a:rPr>
              <a:t>, </a:t>
            </a:r>
            <a:r>
              <a:rPr lang="en-US" sz="2400" dirty="0" err="1">
                <a:solidFill>
                  <a:srgbClr val="000000"/>
                </a:solidFill>
                <a:latin typeface="Mukta Mahee"/>
              </a:rPr>
              <a:t>ancaman</a:t>
            </a:r>
            <a:r>
              <a:rPr lang="en-US" sz="2400" dirty="0">
                <a:solidFill>
                  <a:srgbClr val="000000"/>
                </a:solidFill>
                <a:latin typeface="Mukta Mahee"/>
              </a:rPr>
              <a:t> </a:t>
            </a:r>
            <a:r>
              <a:rPr lang="en-US" sz="2400" dirty="0" err="1">
                <a:solidFill>
                  <a:srgbClr val="000000"/>
                </a:solidFill>
                <a:latin typeface="Mukta Mahee"/>
              </a:rPr>
              <a:t>pendatang</a:t>
            </a:r>
            <a:r>
              <a:rPr lang="en-US" sz="2400" dirty="0">
                <a:solidFill>
                  <a:srgbClr val="000000"/>
                </a:solidFill>
                <a:latin typeface="Mukta Mahee"/>
              </a:rPr>
              <a:t> </a:t>
            </a:r>
            <a:r>
              <a:rPr lang="en-US" sz="2400" dirty="0" err="1">
                <a:solidFill>
                  <a:srgbClr val="000000"/>
                </a:solidFill>
                <a:latin typeface="Mukta Mahee"/>
              </a:rPr>
              <a:t>baru</a:t>
            </a:r>
            <a:r>
              <a:rPr lang="en-US" sz="2400" dirty="0">
                <a:solidFill>
                  <a:srgbClr val="000000"/>
                </a:solidFill>
                <a:latin typeface="Mukta Mahee"/>
              </a:rPr>
              <a:t>, </a:t>
            </a:r>
            <a:r>
              <a:rPr lang="en-US" sz="2400" dirty="0" err="1">
                <a:solidFill>
                  <a:srgbClr val="000000"/>
                </a:solidFill>
                <a:latin typeface="Mukta Mahee"/>
              </a:rPr>
              <a:t>tekanan</a:t>
            </a:r>
            <a:r>
              <a:rPr lang="en-US" sz="2400" dirty="0">
                <a:solidFill>
                  <a:srgbClr val="000000"/>
                </a:solidFill>
                <a:latin typeface="Mukta Mahee"/>
              </a:rPr>
              <a:t> </a:t>
            </a:r>
            <a:r>
              <a:rPr lang="en-US" sz="2400" dirty="0" err="1">
                <a:solidFill>
                  <a:srgbClr val="000000"/>
                </a:solidFill>
                <a:latin typeface="Mukta Mahee"/>
              </a:rPr>
              <a:t>dari</a:t>
            </a:r>
            <a:r>
              <a:rPr lang="en-US" sz="2400" dirty="0">
                <a:solidFill>
                  <a:srgbClr val="000000"/>
                </a:solidFill>
                <a:latin typeface="Mukta Mahee"/>
              </a:rPr>
              <a:t> </a:t>
            </a:r>
            <a:r>
              <a:rPr lang="en-US" sz="2400" dirty="0" err="1">
                <a:solidFill>
                  <a:srgbClr val="000000"/>
                </a:solidFill>
                <a:latin typeface="Mukta Mahee"/>
              </a:rPr>
              <a:t>produk</a:t>
            </a:r>
            <a:r>
              <a:rPr lang="en-US" sz="2400" dirty="0">
                <a:solidFill>
                  <a:srgbClr val="000000"/>
                </a:solidFill>
                <a:latin typeface="Mukta Mahee"/>
              </a:rPr>
              <a:t>/</a:t>
            </a:r>
            <a:r>
              <a:rPr lang="en-US" sz="2400" dirty="0" err="1">
                <a:solidFill>
                  <a:srgbClr val="000000"/>
                </a:solidFill>
                <a:latin typeface="Mukta Mahee"/>
              </a:rPr>
              <a:t>jasa</a:t>
            </a:r>
            <a:r>
              <a:rPr lang="en-US" sz="2400" dirty="0">
                <a:solidFill>
                  <a:srgbClr val="000000"/>
                </a:solidFill>
                <a:latin typeface="Mukta Mahee"/>
              </a:rPr>
              <a:t> </a:t>
            </a:r>
            <a:r>
              <a:rPr lang="en-US" sz="2400" dirty="0" err="1">
                <a:solidFill>
                  <a:srgbClr val="000000"/>
                </a:solidFill>
                <a:latin typeface="Mukta Mahee"/>
              </a:rPr>
              <a:t>substitusi</a:t>
            </a:r>
            <a:r>
              <a:rPr lang="en-US" sz="2400" dirty="0">
                <a:solidFill>
                  <a:srgbClr val="000000"/>
                </a:solidFill>
                <a:latin typeface="Mukta Mahee"/>
              </a:rPr>
              <a:t>, </a:t>
            </a:r>
            <a:r>
              <a:rPr lang="en-US" sz="2400" dirty="0" err="1">
                <a:solidFill>
                  <a:srgbClr val="000000"/>
                </a:solidFill>
                <a:latin typeface="Mukta Mahee"/>
              </a:rPr>
              <a:t>kekuatan</a:t>
            </a:r>
            <a:r>
              <a:rPr lang="en-US" sz="2400" dirty="0">
                <a:solidFill>
                  <a:srgbClr val="000000"/>
                </a:solidFill>
                <a:latin typeface="Mukta Mahee"/>
              </a:rPr>
              <a:t> </a:t>
            </a:r>
            <a:r>
              <a:rPr lang="en-US" sz="2400" dirty="0" err="1">
                <a:solidFill>
                  <a:srgbClr val="000000"/>
                </a:solidFill>
                <a:latin typeface="Mukta Mahee"/>
              </a:rPr>
              <a:t>tawar</a:t>
            </a:r>
            <a:r>
              <a:rPr lang="en-US" sz="2400" dirty="0">
                <a:solidFill>
                  <a:srgbClr val="000000"/>
                </a:solidFill>
                <a:latin typeface="Mukta Mahee"/>
              </a:rPr>
              <a:t> </a:t>
            </a:r>
            <a:r>
              <a:rPr lang="en-US" sz="2400" dirty="0" err="1">
                <a:solidFill>
                  <a:srgbClr val="000000"/>
                </a:solidFill>
                <a:latin typeface="Mukta Mahee"/>
              </a:rPr>
              <a:t>menawar</a:t>
            </a:r>
            <a:r>
              <a:rPr lang="en-US" sz="2400" dirty="0">
                <a:solidFill>
                  <a:srgbClr val="000000"/>
                </a:solidFill>
                <a:latin typeface="Mukta Mahee"/>
              </a:rPr>
              <a:t> </a:t>
            </a:r>
            <a:r>
              <a:rPr lang="en-US" sz="2400" dirty="0" err="1">
                <a:solidFill>
                  <a:srgbClr val="000000"/>
                </a:solidFill>
                <a:latin typeface="Mukta Mahee"/>
              </a:rPr>
              <a:t>pemasok</a:t>
            </a:r>
            <a:r>
              <a:rPr lang="en-US" sz="2400" dirty="0">
                <a:solidFill>
                  <a:srgbClr val="000000"/>
                </a:solidFill>
                <a:latin typeface="Mukta Mahee"/>
              </a:rPr>
              <a:t>/</a:t>
            </a:r>
            <a:r>
              <a:rPr lang="en-US" sz="2400" dirty="0" err="1">
                <a:solidFill>
                  <a:srgbClr val="000000"/>
                </a:solidFill>
                <a:latin typeface="Mukta Mahee"/>
              </a:rPr>
              <a:t>konsumen</a:t>
            </a:r>
            <a:r>
              <a:rPr lang="en-US" sz="2400" dirty="0">
                <a:solidFill>
                  <a:srgbClr val="000000"/>
                </a:solidFill>
                <a:latin typeface="Mukta Mahee"/>
              </a:rPr>
              <a:t>.</a:t>
            </a:r>
          </a:p>
          <a:p>
            <a:pPr>
              <a:lnSpc>
                <a:spcPts val="4845"/>
              </a:lnSpc>
            </a:pPr>
            <a:endParaRPr lang="en-US" sz="2400" dirty="0">
              <a:solidFill>
                <a:srgbClr val="000000"/>
              </a:solidFill>
              <a:latin typeface="Mukta Mahee"/>
            </a:endParaRPr>
          </a:p>
          <a:p>
            <a:pPr>
              <a:lnSpc>
                <a:spcPts val="4845"/>
              </a:lnSpc>
            </a:pPr>
            <a:r>
              <a:rPr lang="en-US" sz="3461" b="1" dirty="0" err="1">
                <a:solidFill>
                  <a:srgbClr val="000000"/>
                </a:solidFill>
                <a:latin typeface="Mukta Mahee"/>
              </a:rPr>
              <a:t>Tujuan</a:t>
            </a:r>
            <a:r>
              <a:rPr lang="en-US" sz="3461" b="1" dirty="0">
                <a:solidFill>
                  <a:srgbClr val="000000"/>
                </a:solidFill>
                <a:latin typeface="Mukta Mahee"/>
              </a:rPr>
              <a:t> dan </a:t>
            </a:r>
            <a:r>
              <a:rPr lang="en-US" sz="3461" b="1" dirty="0" err="1">
                <a:solidFill>
                  <a:srgbClr val="000000"/>
                </a:solidFill>
                <a:latin typeface="Mukta Mahee"/>
              </a:rPr>
              <a:t>sumber</a:t>
            </a:r>
            <a:r>
              <a:rPr lang="en-US" sz="3461" b="1" dirty="0">
                <a:solidFill>
                  <a:srgbClr val="000000"/>
                </a:solidFill>
                <a:latin typeface="Mukta Mahee"/>
              </a:rPr>
              <a:t> </a:t>
            </a:r>
            <a:r>
              <a:rPr lang="en-US" sz="3461" b="1" dirty="0" err="1">
                <a:solidFill>
                  <a:srgbClr val="000000"/>
                </a:solidFill>
                <a:latin typeface="Mukta Mahee"/>
              </a:rPr>
              <a:t>daya</a:t>
            </a:r>
            <a:r>
              <a:rPr lang="en-US" sz="3461" b="1" dirty="0">
                <a:solidFill>
                  <a:srgbClr val="000000"/>
                </a:solidFill>
                <a:latin typeface="Mukta Mahee"/>
              </a:rPr>
              <a:t> </a:t>
            </a:r>
            <a:r>
              <a:rPr lang="en-US" sz="3461" b="1" dirty="0" err="1">
                <a:solidFill>
                  <a:srgbClr val="000000"/>
                </a:solidFill>
                <a:latin typeface="Mukta Mahee"/>
              </a:rPr>
              <a:t>perusahaan</a:t>
            </a:r>
            <a:r>
              <a:rPr lang="en-US" sz="3461" b="1" dirty="0">
                <a:solidFill>
                  <a:srgbClr val="000000"/>
                </a:solidFill>
                <a:latin typeface="Mukta Mahee"/>
              </a:rPr>
              <a:t> :</a:t>
            </a:r>
          </a:p>
          <a:p>
            <a:pPr>
              <a:lnSpc>
                <a:spcPts val="4845"/>
              </a:lnSpc>
            </a:pPr>
            <a:r>
              <a:rPr lang="en-US" sz="2400" dirty="0">
                <a:solidFill>
                  <a:srgbClr val="000000"/>
                </a:solidFill>
                <a:latin typeface="Mukta Mahee"/>
              </a:rPr>
              <a:t>Perusahaan </a:t>
            </a:r>
            <a:r>
              <a:rPr lang="en-US" sz="2400" dirty="0" err="1">
                <a:solidFill>
                  <a:srgbClr val="000000"/>
                </a:solidFill>
                <a:latin typeface="Mukta Mahee"/>
              </a:rPr>
              <a:t>harus</a:t>
            </a:r>
            <a:r>
              <a:rPr lang="en-US" sz="2400" dirty="0">
                <a:solidFill>
                  <a:srgbClr val="000000"/>
                </a:solidFill>
                <a:latin typeface="Mukta Mahee"/>
              </a:rPr>
              <a:t> </a:t>
            </a:r>
            <a:r>
              <a:rPr lang="en-US" sz="2400" dirty="0" err="1">
                <a:solidFill>
                  <a:srgbClr val="000000"/>
                </a:solidFill>
                <a:latin typeface="Mukta Mahee"/>
              </a:rPr>
              <a:t>memilih</a:t>
            </a:r>
            <a:r>
              <a:rPr lang="en-US" sz="2400" dirty="0">
                <a:solidFill>
                  <a:srgbClr val="000000"/>
                </a:solidFill>
                <a:latin typeface="Mukta Mahee"/>
              </a:rPr>
              <a:t> </a:t>
            </a:r>
            <a:r>
              <a:rPr lang="en-US" sz="2400" dirty="0" err="1">
                <a:solidFill>
                  <a:srgbClr val="000000"/>
                </a:solidFill>
                <a:latin typeface="Mukta Mahee"/>
              </a:rPr>
              <a:t>segmen</a:t>
            </a:r>
            <a:r>
              <a:rPr lang="en-US" sz="2400" dirty="0">
                <a:solidFill>
                  <a:srgbClr val="000000"/>
                </a:solidFill>
                <a:latin typeface="Mukta Mahee"/>
              </a:rPr>
              <a:t> yang </a:t>
            </a:r>
            <a:r>
              <a:rPr lang="en-US" sz="2400" dirty="0" err="1">
                <a:solidFill>
                  <a:srgbClr val="000000"/>
                </a:solidFill>
                <a:latin typeface="Mukta Mahee"/>
              </a:rPr>
              <a:t>yang</a:t>
            </a:r>
            <a:r>
              <a:rPr lang="en-US" sz="2400" dirty="0">
                <a:solidFill>
                  <a:srgbClr val="000000"/>
                </a:solidFill>
                <a:latin typeface="Mukta Mahee"/>
              </a:rPr>
              <a:t> paling </a:t>
            </a:r>
            <a:r>
              <a:rPr lang="en-US" sz="2400" dirty="0" err="1">
                <a:solidFill>
                  <a:srgbClr val="000000"/>
                </a:solidFill>
                <a:latin typeface="Mukta Mahee"/>
              </a:rPr>
              <a:t>sesuai</a:t>
            </a:r>
            <a:r>
              <a:rPr lang="en-US" sz="2400" dirty="0">
                <a:solidFill>
                  <a:srgbClr val="000000"/>
                </a:solidFill>
                <a:latin typeface="Mukta Mahee"/>
              </a:rPr>
              <a:t> </a:t>
            </a:r>
            <a:r>
              <a:rPr lang="en-US" sz="2400" dirty="0" err="1">
                <a:solidFill>
                  <a:srgbClr val="000000"/>
                </a:solidFill>
                <a:latin typeface="Mukta Mahee"/>
              </a:rPr>
              <a:t>dengan</a:t>
            </a:r>
            <a:r>
              <a:rPr lang="en-US" sz="2400" dirty="0">
                <a:solidFill>
                  <a:srgbClr val="000000"/>
                </a:solidFill>
                <a:latin typeface="Mukta Mahee"/>
              </a:rPr>
              <a:t> </a:t>
            </a:r>
            <a:r>
              <a:rPr lang="en-US" sz="2400" dirty="0" err="1">
                <a:solidFill>
                  <a:srgbClr val="000000"/>
                </a:solidFill>
                <a:latin typeface="Mukta Mahee"/>
              </a:rPr>
              <a:t>tujuan</a:t>
            </a:r>
            <a:r>
              <a:rPr lang="en-US" sz="2400" dirty="0">
                <a:solidFill>
                  <a:srgbClr val="000000"/>
                </a:solidFill>
                <a:latin typeface="Mukta Mahee"/>
              </a:rPr>
              <a:t> </a:t>
            </a:r>
            <a:r>
              <a:rPr lang="en-US" sz="2400" dirty="0" err="1">
                <a:solidFill>
                  <a:srgbClr val="000000"/>
                </a:solidFill>
                <a:latin typeface="Mukta Mahee"/>
              </a:rPr>
              <a:t>jangka</a:t>
            </a:r>
            <a:r>
              <a:rPr lang="en-US" sz="2400" dirty="0">
                <a:solidFill>
                  <a:srgbClr val="000000"/>
                </a:solidFill>
                <a:latin typeface="Mukta Mahee"/>
              </a:rPr>
              <a:t> </a:t>
            </a:r>
            <a:r>
              <a:rPr lang="en-US" sz="2400" dirty="0" err="1">
                <a:solidFill>
                  <a:srgbClr val="000000"/>
                </a:solidFill>
                <a:latin typeface="Mukta Mahee"/>
              </a:rPr>
              <a:t>panjangnya</a:t>
            </a:r>
            <a:r>
              <a:rPr lang="en-US" sz="2400" dirty="0">
                <a:solidFill>
                  <a:srgbClr val="000000"/>
                </a:solidFill>
                <a:latin typeface="Mukta Mahee"/>
              </a:rPr>
              <a:t>, </a:t>
            </a:r>
            <a:r>
              <a:rPr lang="en-US" sz="2400" dirty="0" err="1">
                <a:solidFill>
                  <a:srgbClr val="000000"/>
                </a:solidFill>
                <a:latin typeface="Mukta Mahee"/>
              </a:rPr>
              <a:t>serta</a:t>
            </a:r>
            <a:r>
              <a:rPr lang="en-US" sz="2400" dirty="0">
                <a:solidFill>
                  <a:srgbClr val="000000"/>
                </a:solidFill>
                <a:latin typeface="Mukta Mahee"/>
              </a:rPr>
              <a:t> </a:t>
            </a:r>
            <a:r>
              <a:rPr lang="en-US" sz="2400" dirty="0" err="1">
                <a:solidFill>
                  <a:srgbClr val="000000"/>
                </a:solidFill>
                <a:latin typeface="Mukta Mahee"/>
              </a:rPr>
              <a:t>kemampuan</a:t>
            </a:r>
            <a:r>
              <a:rPr lang="en-US" sz="2400" dirty="0">
                <a:solidFill>
                  <a:srgbClr val="000000"/>
                </a:solidFill>
                <a:latin typeface="Mukta Mahee"/>
              </a:rPr>
              <a:t> </a:t>
            </a:r>
            <a:r>
              <a:rPr lang="en-US" sz="2400" dirty="0" err="1">
                <a:solidFill>
                  <a:srgbClr val="000000"/>
                </a:solidFill>
                <a:latin typeface="Mukta Mahee"/>
              </a:rPr>
              <a:t>dari</a:t>
            </a:r>
            <a:r>
              <a:rPr lang="en-US" sz="2400" dirty="0">
                <a:solidFill>
                  <a:srgbClr val="000000"/>
                </a:solidFill>
                <a:latin typeface="Mukta Mahee"/>
              </a:rPr>
              <a:t> </a:t>
            </a:r>
            <a:r>
              <a:rPr lang="en-US" sz="2400" dirty="0" err="1">
                <a:solidFill>
                  <a:srgbClr val="000000"/>
                </a:solidFill>
                <a:latin typeface="Mukta Mahee"/>
              </a:rPr>
              <a:t>sumber</a:t>
            </a:r>
            <a:r>
              <a:rPr lang="en-US" sz="2400" dirty="0">
                <a:solidFill>
                  <a:srgbClr val="000000"/>
                </a:solidFill>
                <a:latin typeface="Mukta Mahee"/>
              </a:rPr>
              <a:t> </a:t>
            </a:r>
            <a:r>
              <a:rPr lang="en-US" sz="2400" dirty="0" err="1">
                <a:solidFill>
                  <a:srgbClr val="000000"/>
                </a:solidFill>
                <a:latin typeface="Mukta Mahee"/>
              </a:rPr>
              <a:t>daya</a:t>
            </a:r>
            <a:r>
              <a:rPr lang="en-US" sz="2400" dirty="0">
                <a:solidFill>
                  <a:srgbClr val="000000"/>
                </a:solidFill>
                <a:latin typeface="Mukta Mahee"/>
              </a:rPr>
              <a:t> yang </a:t>
            </a:r>
            <a:r>
              <a:rPr lang="en-US" sz="2400" dirty="0" err="1">
                <a:solidFill>
                  <a:srgbClr val="000000"/>
                </a:solidFill>
                <a:latin typeface="Mukta Mahee"/>
              </a:rPr>
              <a:t>dimiliki</a:t>
            </a:r>
            <a:r>
              <a:rPr lang="en-US" sz="2400" dirty="0">
                <a:solidFill>
                  <a:srgbClr val="000000"/>
                </a:solidFill>
                <a:latin typeface="Mukta Mahee"/>
              </a:rPr>
              <a:t>. </a:t>
            </a:r>
            <a:r>
              <a:rPr lang="en-US" sz="2400" dirty="0" err="1">
                <a:solidFill>
                  <a:srgbClr val="000000"/>
                </a:solidFill>
                <a:latin typeface="Mukta Mahee"/>
              </a:rPr>
              <a:t>Sehingga</a:t>
            </a:r>
            <a:r>
              <a:rPr lang="en-US" sz="2400" dirty="0">
                <a:solidFill>
                  <a:srgbClr val="000000"/>
                </a:solidFill>
                <a:latin typeface="Mukta Mahee"/>
              </a:rPr>
              <a:t> </a:t>
            </a:r>
            <a:r>
              <a:rPr lang="en-US" sz="2400" dirty="0" err="1">
                <a:solidFill>
                  <a:srgbClr val="000000"/>
                </a:solidFill>
                <a:latin typeface="Mukta Mahee"/>
              </a:rPr>
              <a:t>perusahaan</a:t>
            </a:r>
            <a:r>
              <a:rPr lang="en-US" sz="2400" dirty="0">
                <a:solidFill>
                  <a:srgbClr val="000000"/>
                </a:solidFill>
                <a:latin typeface="Mukta Mahee"/>
              </a:rPr>
              <a:t> </a:t>
            </a:r>
            <a:r>
              <a:rPr lang="en-US" sz="2400" dirty="0" err="1">
                <a:solidFill>
                  <a:srgbClr val="000000"/>
                </a:solidFill>
                <a:latin typeface="Mukta Mahee"/>
              </a:rPr>
              <a:t>dapat</a:t>
            </a:r>
            <a:r>
              <a:rPr lang="en-US" sz="2400" dirty="0">
                <a:solidFill>
                  <a:srgbClr val="000000"/>
                </a:solidFill>
                <a:latin typeface="Mukta Mahee"/>
              </a:rPr>
              <a:t> </a:t>
            </a:r>
            <a:r>
              <a:rPr lang="en-US" sz="2400" dirty="0" err="1">
                <a:solidFill>
                  <a:srgbClr val="000000"/>
                </a:solidFill>
                <a:latin typeface="Mukta Mahee"/>
              </a:rPr>
              <a:t>memaksimalkan</a:t>
            </a:r>
            <a:r>
              <a:rPr lang="en-US" sz="2400" dirty="0">
                <a:solidFill>
                  <a:srgbClr val="000000"/>
                </a:solidFill>
                <a:latin typeface="Mukta Mahee"/>
              </a:rPr>
              <a:t> </a:t>
            </a:r>
            <a:r>
              <a:rPr lang="en-US" sz="2400" dirty="0" err="1">
                <a:solidFill>
                  <a:srgbClr val="000000"/>
                </a:solidFill>
                <a:latin typeface="Mukta Mahee"/>
              </a:rPr>
              <a:t>kinerja</a:t>
            </a:r>
            <a:r>
              <a:rPr lang="en-US" sz="2400" dirty="0">
                <a:solidFill>
                  <a:srgbClr val="000000"/>
                </a:solidFill>
                <a:latin typeface="Mukta Mahee"/>
              </a:rPr>
              <a:t> </a:t>
            </a:r>
            <a:r>
              <a:rPr lang="en-US" sz="2400" dirty="0" err="1">
                <a:solidFill>
                  <a:srgbClr val="000000"/>
                </a:solidFill>
                <a:latin typeface="Mukta Mahee"/>
              </a:rPr>
              <a:t>dalam</a:t>
            </a:r>
            <a:r>
              <a:rPr lang="en-US" sz="2400" dirty="0">
                <a:solidFill>
                  <a:srgbClr val="000000"/>
                </a:solidFill>
                <a:latin typeface="Mukta Mahee"/>
              </a:rPr>
              <a:t> </a:t>
            </a:r>
            <a:r>
              <a:rPr lang="en-US" sz="2400" dirty="0" err="1">
                <a:solidFill>
                  <a:srgbClr val="000000"/>
                </a:solidFill>
                <a:latin typeface="Mukta Mahee"/>
              </a:rPr>
              <a:t>segmen</a:t>
            </a:r>
            <a:r>
              <a:rPr lang="en-US" sz="2400" dirty="0">
                <a:solidFill>
                  <a:srgbClr val="000000"/>
                </a:solidFill>
                <a:latin typeface="Mukta Mahee"/>
              </a:rPr>
              <a:t> </a:t>
            </a:r>
            <a:r>
              <a:rPr lang="en-US" sz="2400" dirty="0" err="1">
                <a:solidFill>
                  <a:srgbClr val="000000"/>
                </a:solidFill>
                <a:latin typeface="Mukta Mahee"/>
              </a:rPr>
              <a:t>tersebut</a:t>
            </a:r>
            <a:r>
              <a:rPr lang="en-US" sz="2400" dirty="0">
                <a:solidFill>
                  <a:srgbClr val="000000"/>
                </a:solidFill>
                <a:latin typeface="Mukta Mahee"/>
              </a:rPr>
              <a:t> </a:t>
            </a:r>
            <a:r>
              <a:rPr lang="en-US" sz="2400" dirty="0" err="1">
                <a:solidFill>
                  <a:srgbClr val="000000"/>
                </a:solidFill>
                <a:latin typeface="Mukta Mahee"/>
              </a:rPr>
              <a:t>sehingga</a:t>
            </a:r>
            <a:r>
              <a:rPr lang="en-US" sz="2400" dirty="0">
                <a:solidFill>
                  <a:srgbClr val="000000"/>
                </a:solidFill>
                <a:latin typeface="Mukta Mahee"/>
              </a:rPr>
              <a:t> </a:t>
            </a:r>
            <a:r>
              <a:rPr lang="en-US" sz="2400" dirty="0" err="1">
                <a:solidFill>
                  <a:srgbClr val="000000"/>
                </a:solidFill>
                <a:latin typeface="Mukta Mahee"/>
              </a:rPr>
              <a:t>dapat</a:t>
            </a:r>
            <a:r>
              <a:rPr lang="en-US" sz="2400" dirty="0">
                <a:solidFill>
                  <a:srgbClr val="000000"/>
                </a:solidFill>
                <a:latin typeface="Mukta Mahee"/>
              </a:rPr>
              <a:t> </a:t>
            </a:r>
            <a:r>
              <a:rPr lang="en-US" sz="2400" dirty="0" err="1">
                <a:solidFill>
                  <a:srgbClr val="000000"/>
                </a:solidFill>
                <a:latin typeface="Mukta Mahee"/>
              </a:rPr>
              <a:t>menawarkan</a:t>
            </a:r>
            <a:r>
              <a:rPr lang="en-US" sz="2400" dirty="0">
                <a:solidFill>
                  <a:srgbClr val="000000"/>
                </a:solidFill>
                <a:latin typeface="Mukta Mahee"/>
              </a:rPr>
              <a:t> </a:t>
            </a:r>
            <a:r>
              <a:rPr lang="en-US" sz="2400" dirty="0" err="1">
                <a:solidFill>
                  <a:srgbClr val="000000"/>
                </a:solidFill>
                <a:latin typeface="Mukta Mahee"/>
              </a:rPr>
              <a:t>nilai</a:t>
            </a:r>
            <a:r>
              <a:rPr lang="en-US" sz="2400" dirty="0">
                <a:solidFill>
                  <a:srgbClr val="000000"/>
                </a:solidFill>
                <a:latin typeface="Mukta Mahee"/>
              </a:rPr>
              <a:t> yang </a:t>
            </a:r>
            <a:r>
              <a:rPr lang="en-US" sz="2400" dirty="0" err="1">
                <a:solidFill>
                  <a:srgbClr val="000000"/>
                </a:solidFill>
                <a:latin typeface="Mukta Mahee"/>
              </a:rPr>
              <a:t>unggul</a:t>
            </a:r>
            <a:r>
              <a:rPr lang="en-US" sz="2400" dirty="0">
                <a:solidFill>
                  <a:srgbClr val="000000"/>
                </a:solidFill>
                <a:latin typeface="Mukta Mahee"/>
              </a:rPr>
              <a:t> dan </a:t>
            </a:r>
            <a:r>
              <a:rPr lang="en-US" sz="2400" dirty="0" err="1">
                <a:solidFill>
                  <a:srgbClr val="000000"/>
                </a:solidFill>
                <a:latin typeface="Mukta Mahee"/>
              </a:rPr>
              <a:t>meraih</a:t>
            </a:r>
            <a:r>
              <a:rPr lang="en-US" sz="2400" dirty="0">
                <a:solidFill>
                  <a:srgbClr val="000000"/>
                </a:solidFill>
                <a:latin typeface="Mukta Mahee"/>
              </a:rPr>
              <a:t> </a:t>
            </a:r>
            <a:r>
              <a:rPr lang="en-US" sz="2400" dirty="0" err="1">
                <a:solidFill>
                  <a:srgbClr val="000000"/>
                </a:solidFill>
                <a:latin typeface="Mukta Mahee"/>
              </a:rPr>
              <a:t>keuntungan</a:t>
            </a:r>
            <a:r>
              <a:rPr lang="en-US" sz="2400" dirty="0">
                <a:solidFill>
                  <a:srgbClr val="000000"/>
                </a:solidFill>
                <a:latin typeface="Mukta Mahee"/>
              </a:rPr>
              <a:t> </a:t>
            </a:r>
            <a:r>
              <a:rPr lang="en-US" sz="2400" dirty="0" err="1">
                <a:solidFill>
                  <a:srgbClr val="000000"/>
                </a:solidFill>
                <a:latin typeface="Mukta Mahee"/>
              </a:rPr>
              <a:t>lebih</a:t>
            </a:r>
            <a:r>
              <a:rPr lang="en-US" sz="2400" dirty="0">
                <a:solidFill>
                  <a:srgbClr val="000000"/>
                </a:solidFill>
                <a:latin typeface="Mukta Mahee"/>
              </a:rPr>
              <a:t> </a:t>
            </a:r>
            <a:r>
              <a:rPr lang="en-US" sz="2400" dirty="0" err="1">
                <a:solidFill>
                  <a:srgbClr val="000000"/>
                </a:solidFill>
                <a:latin typeface="Mukta Mahee"/>
              </a:rPr>
              <a:t>banyak</a:t>
            </a:r>
            <a:r>
              <a:rPr lang="en-US" sz="2400" dirty="0">
                <a:solidFill>
                  <a:srgbClr val="000000"/>
                </a:solidFill>
                <a:latin typeface="Mukta Mahee"/>
              </a:rPr>
              <a:t> </a:t>
            </a:r>
            <a:r>
              <a:rPr lang="en-US" sz="2400" dirty="0" err="1">
                <a:solidFill>
                  <a:srgbClr val="000000"/>
                </a:solidFill>
                <a:latin typeface="Mukta Mahee"/>
              </a:rPr>
              <a:t>dari</a:t>
            </a:r>
            <a:r>
              <a:rPr lang="en-US" sz="2400" dirty="0">
                <a:solidFill>
                  <a:srgbClr val="000000"/>
                </a:solidFill>
                <a:latin typeface="Mukta Mahee"/>
              </a:rPr>
              <a:t> </a:t>
            </a:r>
            <a:r>
              <a:rPr lang="en-US" sz="2400" dirty="0" err="1">
                <a:solidFill>
                  <a:srgbClr val="000000"/>
                </a:solidFill>
                <a:latin typeface="Mukta Mahee"/>
              </a:rPr>
              <a:t>pesaing</a:t>
            </a:r>
            <a:endParaRPr lang="en-US" sz="2400" dirty="0">
              <a:solidFill>
                <a:srgbClr val="000000"/>
              </a:solidFill>
              <a:latin typeface="Mukta Mahee"/>
            </a:endParaRPr>
          </a:p>
          <a:p>
            <a:pPr>
              <a:lnSpc>
                <a:spcPts val="4845"/>
              </a:lnSpc>
            </a:pPr>
            <a:endParaRPr lang="en-US" sz="3461" dirty="0">
              <a:solidFill>
                <a:srgbClr val="000000"/>
              </a:solidFill>
              <a:latin typeface="Mukta Mahee"/>
            </a:endParaRPr>
          </a:p>
          <a:p>
            <a:pPr>
              <a:lnSpc>
                <a:spcPts val="6105"/>
              </a:lnSpc>
            </a:pPr>
            <a:endParaRPr lang="en-US" sz="3461" dirty="0">
              <a:solidFill>
                <a:srgbClr val="000000"/>
              </a:solidFill>
              <a:latin typeface="Mukta Mahe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658854" y="345190"/>
            <a:ext cx="7212100" cy="341250"/>
            <a:chOff x="0" y="0"/>
            <a:chExt cx="1899483" cy="89877"/>
          </a:xfrm>
        </p:grpSpPr>
        <p:sp>
          <p:nvSpPr>
            <p:cNvPr id="3" name="Freeform 3"/>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4" name="TextBox 4"/>
            <p:cNvSpPr txBox="1"/>
            <p:nvPr/>
          </p:nvSpPr>
          <p:spPr>
            <a:xfrm>
              <a:off x="0" y="-9525"/>
              <a:ext cx="1899483"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4681139" y="2451129"/>
            <a:ext cx="4311831" cy="2405217"/>
            <a:chOff x="0" y="0"/>
            <a:chExt cx="812800" cy="453394"/>
          </a:xfrm>
        </p:grpSpPr>
        <p:sp>
          <p:nvSpPr>
            <p:cNvPr id="10" name="Freeform 10"/>
            <p:cNvSpPr/>
            <p:nvPr/>
          </p:nvSpPr>
          <p:spPr>
            <a:xfrm>
              <a:off x="0" y="0"/>
              <a:ext cx="812800" cy="453394"/>
            </a:xfrm>
            <a:custGeom>
              <a:avLst/>
              <a:gdLst/>
              <a:ahLst/>
              <a:cxnLst/>
              <a:rect l="l" t="t" r="r" b="b"/>
              <a:pathLst>
                <a:path w="812800" h="453394">
                  <a:moveTo>
                    <a:pt x="0" y="0"/>
                  </a:moveTo>
                  <a:lnTo>
                    <a:pt x="609600" y="0"/>
                  </a:lnTo>
                  <a:lnTo>
                    <a:pt x="812800" y="226697"/>
                  </a:lnTo>
                  <a:lnTo>
                    <a:pt x="609600" y="453394"/>
                  </a:lnTo>
                  <a:lnTo>
                    <a:pt x="0" y="453394"/>
                  </a:lnTo>
                  <a:lnTo>
                    <a:pt x="203200" y="226697"/>
                  </a:lnTo>
                  <a:lnTo>
                    <a:pt x="0" y="0"/>
                  </a:lnTo>
                  <a:close/>
                </a:path>
              </a:pathLst>
            </a:custGeom>
            <a:solidFill>
              <a:srgbClr val="87A3C4"/>
            </a:solidFill>
          </p:spPr>
        </p:sp>
        <p:sp>
          <p:nvSpPr>
            <p:cNvPr id="11" name="TextBox 11"/>
            <p:cNvSpPr txBox="1"/>
            <p:nvPr/>
          </p:nvSpPr>
          <p:spPr>
            <a:xfrm>
              <a:off x="177800" y="-9525"/>
              <a:ext cx="558800" cy="462919"/>
            </a:xfrm>
            <a:prstGeom prst="rect">
              <a:avLst/>
            </a:prstGeom>
          </p:spPr>
          <p:txBody>
            <a:bodyPr lIns="50800" tIns="50800" rIns="50800" bIns="50800" rtlCol="0" anchor="ctr"/>
            <a:lstStyle/>
            <a:p>
              <a:pPr algn="ctr">
                <a:lnSpc>
                  <a:spcPts val="2480"/>
                </a:lnSpc>
              </a:pPr>
              <a:r>
                <a:rPr lang="en-US" sz="2000" dirty="0" err="1">
                  <a:solidFill>
                    <a:schemeClr val="tx1">
                      <a:lumMod val="85000"/>
                      <a:lumOff val="15000"/>
                    </a:schemeClr>
                  </a:solidFill>
                  <a:latin typeface="Heebo Bold"/>
                </a:rPr>
                <a:t>Pemasaran</a:t>
              </a:r>
              <a:r>
                <a:rPr lang="en-US" sz="2000" dirty="0">
                  <a:solidFill>
                    <a:schemeClr val="tx1">
                      <a:lumMod val="85000"/>
                      <a:lumOff val="15000"/>
                    </a:schemeClr>
                  </a:solidFill>
                  <a:latin typeface="Heebo Bold"/>
                </a:rPr>
                <a:t> </a:t>
              </a:r>
              <a:r>
                <a:rPr lang="en-US" sz="2000" dirty="0" err="1">
                  <a:solidFill>
                    <a:schemeClr val="tx1">
                      <a:lumMod val="85000"/>
                      <a:lumOff val="15000"/>
                    </a:schemeClr>
                  </a:solidFill>
                  <a:latin typeface="Heebo Bold"/>
                </a:rPr>
                <a:t>Terdiferensiasi</a:t>
              </a:r>
              <a:r>
                <a:rPr lang="en-US" sz="2000" dirty="0">
                  <a:solidFill>
                    <a:schemeClr val="tx1">
                      <a:lumMod val="85000"/>
                      <a:lumOff val="15000"/>
                    </a:schemeClr>
                  </a:solidFill>
                  <a:latin typeface="Heebo Bold"/>
                </a:rPr>
                <a:t> (</a:t>
              </a:r>
              <a:r>
                <a:rPr lang="en-US" sz="2000" dirty="0" err="1">
                  <a:solidFill>
                    <a:schemeClr val="tx1">
                      <a:lumMod val="85000"/>
                      <a:lumOff val="15000"/>
                    </a:schemeClr>
                  </a:solidFill>
                  <a:latin typeface="Heebo Bold"/>
                </a:rPr>
                <a:t>tersegmentasi</a:t>
              </a:r>
              <a:r>
                <a:rPr lang="en-US" sz="2000" dirty="0">
                  <a:solidFill>
                    <a:schemeClr val="tx1">
                      <a:lumMod val="85000"/>
                      <a:lumOff val="15000"/>
                    </a:schemeClr>
                  </a:solidFill>
                  <a:latin typeface="Heebo Bold"/>
                </a:rPr>
                <a:t>)</a:t>
              </a:r>
            </a:p>
          </p:txBody>
        </p:sp>
      </p:grpSp>
      <p:sp>
        <p:nvSpPr>
          <p:cNvPr id="12" name="TextBox 12"/>
          <p:cNvSpPr txBox="1"/>
          <p:nvPr/>
        </p:nvSpPr>
        <p:spPr>
          <a:xfrm>
            <a:off x="3652660" y="487008"/>
            <a:ext cx="11670488" cy="903605"/>
          </a:xfrm>
          <a:prstGeom prst="rect">
            <a:avLst/>
          </a:prstGeom>
        </p:spPr>
        <p:txBody>
          <a:bodyPr lIns="0" tIns="0" rIns="0" bIns="0" rtlCol="0" anchor="t">
            <a:spAutoFit/>
          </a:bodyPr>
          <a:lstStyle/>
          <a:p>
            <a:pPr algn="ctr">
              <a:lnSpc>
                <a:spcPts val="7420"/>
              </a:lnSpc>
            </a:pPr>
            <a:r>
              <a:rPr lang="en-US" sz="4400" dirty="0" err="1">
                <a:solidFill>
                  <a:srgbClr val="000000"/>
                </a:solidFill>
                <a:latin typeface="Heebo Bold"/>
              </a:rPr>
              <a:t>Memilih</a:t>
            </a:r>
            <a:r>
              <a:rPr lang="en-US" sz="4400" dirty="0">
                <a:solidFill>
                  <a:srgbClr val="000000"/>
                </a:solidFill>
                <a:latin typeface="Heebo Bold"/>
              </a:rPr>
              <a:t> Strategi </a:t>
            </a:r>
            <a:r>
              <a:rPr lang="en-US" sz="4400" dirty="0" err="1">
                <a:solidFill>
                  <a:srgbClr val="000000"/>
                </a:solidFill>
                <a:latin typeface="Heebo Bold"/>
              </a:rPr>
              <a:t>Penetapan</a:t>
            </a:r>
            <a:r>
              <a:rPr lang="en-US" sz="4400" dirty="0">
                <a:solidFill>
                  <a:srgbClr val="000000"/>
                </a:solidFill>
                <a:latin typeface="Heebo Bold"/>
              </a:rPr>
              <a:t> </a:t>
            </a:r>
            <a:r>
              <a:rPr lang="en-US" sz="4400" dirty="0" err="1">
                <a:solidFill>
                  <a:srgbClr val="000000"/>
                </a:solidFill>
                <a:latin typeface="Heebo Bold"/>
              </a:rPr>
              <a:t>Sasaran</a:t>
            </a:r>
            <a:endParaRPr lang="en-US" sz="4400" dirty="0">
              <a:solidFill>
                <a:srgbClr val="000000"/>
              </a:solidFill>
              <a:latin typeface="Heebo Bold"/>
            </a:endParaRPr>
          </a:p>
        </p:txBody>
      </p:sp>
      <p:sp>
        <p:nvSpPr>
          <p:cNvPr id="13" name="TextBox 13"/>
          <p:cNvSpPr txBox="1"/>
          <p:nvPr/>
        </p:nvSpPr>
        <p:spPr>
          <a:xfrm>
            <a:off x="1029753" y="5172081"/>
            <a:ext cx="3421167" cy="3381695"/>
          </a:xfrm>
          <a:prstGeom prst="rect">
            <a:avLst/>
          </a:prstGeom>
        </p:spPr>
        <p:txBody>
          <a:bodyPr wrap="square" lIns="0" tIns="0" rIns="0" bIns="0" rtlCol="0" anchor="t">
            <a:spAutoFit/>
          </a:bodyPr>
          <a:lstStyle/>
          <a:p>
            <a:pPr>
              <a:lnSpc>
                <a:spcPts val="3780"/>
              </a:lnSpc>
            </a:pPr>
            <a:r>
              <a:rPr lang="en-US" sz="2400" dirty="0" err="1">
                <a:solidFill>
                  <a:srgbClr val="000000"/>
                </a:solidFill>
                <a:latin typeface="Mukta Mahee"/>
              </a:rPr>
              <a:t>Cakupan</a:t>
            </a:r>
            <a:r>
              <a:rPr lang="en-US" sz="2400" dirty="0">
                <a:solidFill>
                  <a:srgbClr val="000000"/>
                </a:solidFill>
                <a:latin typeface="Mukta Mahee"/>
              </a:rPr>
              <a:t> pasar di mana </a:t>
            </a:r>
            <a:r>
              <a:rPr lang="en-US" sz="2400" dirty="0" err="1">
                <a:solidFill>
                  <a:srgbClr val="000000"/>
                </a:solidFill>
                <a:latin typeface="Mukta Mahee"/>
              </a:rPr>
              <a:t>perusahaan</a:t>
            </a:r>
            <a:r>
              <a:rPr lang="en-US" sz="2400" dirty="0">
                <a:solidFill>
                  <a:srgbClr val="000000"/>
                </a:solidFill>
                <a:latin typeface="Mukta Mahee"/>
              </a:rPr>
              <a:t> </a:t>
            </a:r>
            <a:r>
              <a:rPr lang="en-US" sz="2400" dirty="0" err="1">
                <a:solidFill>
                  <a:srgbClr val="000000"/>
                </a:solidFill>
                <a:latin typeface="Mukta Mahee"/>
              </a:rPr>
              <a:t>memutuskan</a:t>
            </a:r>
            <a:r>
              <a:rPr lang="en-US" sz="2400" dirty="0">
                <a:solidFill>
                  <a:srgbClr val="000000"/>
                </a:solidFill>
                <a:latin typeface="Mukta Mahee"/>
              </a:rPr>
              <a:t> </a:t>
            </a:r>
            <a:r>
              <a:rPr lang="en-US" sz="2400" dirty="0" err="1">
                <a:solidFill>
                  <a:srgbClr val="000000"/>
                </a:solidFill>
                <a:latin typeface="Mukta Mahee"/>
              </a:rPr>
              <a:t>untuk</a:t>
            </a:r>
            <a:r>
              <a:rPr lang="en-US" sz="2400" dirty="0">
                <a:solidFill>
                  <a:srgbClr val="000000"/>
                </a:solidFill>
                <a:latin typeface="Mukta Mahee"/>
              </a:rPr>
              <a:t> </a:t>
            </a:r>
            <a:r>
              <a:rPr lang="en-US" sz="2400" dirty="0" err="1">
                <a:solidFill>
                  <a:srgbClr val="000000"/>
                </a:solidFill>
                <a:latin typeface="Mukta Mahee"/>
              </a:rPr>
              <a:t>mengabaikan</a:t>
            </a:r>
            <a:r>
              <a:rPr lang="en-US" sz="2400" dirty="0">
                <a:solidFill>
                  <a:srgbClr val="000000"/>
                </a:solidFill>
                <a:latin typeface="Mukta Mahee"/>
              </a:rPr>
              <a:t> </a:t>
            </a:r>
            <a:r>
              <a:rPr lang="en-US" sz="2400" dirty="0" err="1">
                <a:solidFill>
                  <a:srgbClr val="000000"/>
                </a:solidFill>
                <a:latin typeface="Mukta Mahee"/>
              </a:rPr>
              <a:t>perbedaan</a:t>
            </a:r>
            <a:r>
              <a:rPr lang="en-US" sz="2400" dirty="0">
                <a:solidFill>
                  <a:srgbClr val="000000"/>
                </a:solidFill>
                <a:latin typeface="Mukta Mahee"/>
              </a:rPr>
              <a:t> </a:t>
            </a:r>
            <a:r>
              <a:rPr lang="en-US" sz="2400" dirty="0" err="1">
                <a:solidFill>
                  <a:srgbClr val="000000"/>
                </a:solidFill>
                <a:latin typeface="Mukta Mahee"/>
              </a:rPr>
              <a:t>segmen</a:t>
            </a:r>
            <a:r>
              <a:rPr lang="en-US" sz="2400" dirty="0">
                <a:solidFill>
                  <a:srgbClr val="000000"/>
                </a:solidFill>
                <a:latin typeface="Mukta Mahee"/>
              </a:rPr>
              <a:t> pasar dan </a:t>
            </a:r>
            <a:r>
              <a:rPr lang="en-US" sz="2400" dirty="0" err="1">
                <a:solidFill>
                  <a:srgbClr val="000000"/>
                </a:solidFill>
                <a:latin typeface="Mukta Mahee"/>
              </a:rPr>
              <a:t>mengejar</a:t>
            </a:r>
            <a:r>
              <a:rPr lang="en-US" sz="2400" dirty="0">
                <a:solidFill>
                  <a:srgbClr val="000000"/>
                </a:solidFill>
                <a:latin typeface="Mukta Mahee"/>
              </a:rPr>
              <a:t> </a:t>
            </a:r>
            <a:r>
              <a:rPr lang="en-US" sz="2400" dirty="0" err="1">
                <a:solidFill>
                  <a:srgbClr val="000000"/>
                </a:solidFill>
                <a:latin typeface="Mukta Mahee"/>
              </a:rPr>
              <a:t>keseluruhan</a:t>
            </a:r>
            <a:r>
              <a:rPr lang="en-US" sz="2400" dirty="0">
                <a:solidFill>
                  <a:srgbClr val="000000"/>
                </a:solidFill>
                <a:latin typeface="Mukta Mahee"/>
              </a:rPr>
              <a:t> pasar </a:t>
            </a:r>
            <a:r>
              <a:rPr lang="en-US" sz="2400" dirty="0" err="1">
                <a:solidFill>
                  <a:srgbClr val="000000"/>
                </a:solidFill>
                <a:latin typeface="Mukta Mahee"/>
              </a:rPr>
              <a:t>dengan</a:t>
            </a:r>
            <a:r>
              <a:rPr lang="en-US" sz="2400" dirty="0">
                <a:solidFill>
                  <a:srgbClr val="000000"/>
                </a:solidFill>
                <a:latin typeface="Mukta Mahee"/>
              </a:rPr>
              <a:t> </a:t>
            </a:r>
            <a:r>
              <a:rPr lang="en-US" sz="2400" dirty="0" err="1">
                <a:solidFill>
                  <a:srgbClr val="000000"/>
                </a:solidFill>
                <a:latin typeface="Mukta Mahee"/>
              </a:rPr>
              <a:t>satu</a:t>
            </a:r>
            <a:r>
              <a:rPr lang="en-US" sz="2400" dirty="0">
                <a:solidFill>
                  <a:srgbClr val="000000"/>
                </a:solidFill>
                <a:latin typeface="Mukta Mahee"/>
              </a:rPr>
              <a:t> </a:t>
            </a:r>
            <a:r>
              <a:rPr lang="en-US" sz="2400" dirty="0" err="1">
                <a:solidFill>
                  <a:srgbClr val="000000"/>
                </a:solidFill>
                <a:latin typeface="Mukta Mahee"/>
              </a:rPr>
              <a:t>tawaran</a:t>
            </a:r>
            <a:endParaRPr lang="en-US" sz="2400" dirty="0">
              <a:solidFill>
                <a:srgbClr val="000000"/>
              </a:solidFill>
              <a:latin typeface="Mukta Mahee"/>
            </a:endParaRPr>
          </a:p>
        </p:txBody>
      </p:sp>
      <p:sp>
        <p:nvSpPr>
          <p:cNvPr id="14" name="TextBox 14"/>
          <p:cNvSpPr txBox="1"/>
          <p:nvPr/>
        </p:nvSpPr>
        <p:spPr>
          <a:xfrm>
            <a:off x="1492853" y="635000"/>
            <a:ext cx="3142602"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MENETAPKAN TARGET PASAR</a:t>
            </a:r>
          </a:p>
        </p:txBody>
      </p:sp>
      <p:sp>
        <p:nvSpPr>
          <p:cNvPr id="15" name="TextBox 15"/>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08</a:t>
            </a:r>
          </a:p>
        </p:txBody>
      </p:sp>
      <p:grpSp>
        <p:nvGrpSpPr>
          <p:cNvPr id="16" name="Group 16"/>
          <p:cNvGrpSpPr/>
          <p:nvPr/>
        </p:nvGrpSpPr>
        <p:grpSpPr>
          <a:xfrm>
            <a:off x="8631685" y="2451131"/>
            <a:ext cx="4311831" cy="3374499"/>
            <a:chOff x="-31746" y="-182714"/>
            <a:chExt cx="812800" cy="636108"/>
          </a:xfrm>
        </p:grpSpPr>
        <p:sp>
          <p:nvSpPr>
            <p:cNvPr id="17" name="Freeform 17"/>
            <p:cNvSpPr/>
            <p:nvPr/>
          </p:nvSpPr>
          <p:spPr>
            <a:xfrm>
              <a:off x="-31746" y="-182714"/>
              <a:ext cx="812800" cy="453394"/>
            </a:xfrm>
            <a:custGeom>
              <a:avLst/>
              <a:gdLst/>
              <a:ahLst/>
              <a:cxnLst/>
              <a:rect l="l" t="t" r="r" b="b"/>
              <a:pathLst>
                <a:path w="812800" h="453394">
                  <a:moveTo>
                    <a:pt x="0" y="0"/>
                  </a:moveTo>
                  <a:lnTo>
                    <a:pt x="609600" y="0"/>
                  </a:lnTo>
                  <a:lnTo>
                    <a:pt x="812800" y="226697"/>
                  </a:lnTo>
                  <a:lnTo>
                    <a:pt x="609600" y="453394"/>
                  </a:lnTo>
                  <a:lnTo>
                    <a:pt x="0" y="453394"/>
                  </a:lnTo>
                  <a:lnTo>
                    <a:pt x="203200" y="226697"/>
                  </a:lnTo>
                  <a:lnTo>
                    <a:pt x="0" y="0"/>
                  </a:lnTo>
                  <a:close/>
                </a:path>
              </a:pathLst>
            </a:custGeom>
            <a:solidFill>
              <a:srgbClr val="B7CADB"/>
            </a:solidFill>
          </p:spPr>
        </p:sp>
        <p:sp>
          <p:nvSpPr>
            <p:cNvPr id="18" name="TextBox 18"/>
            <p:cNvSpPr txBox="1"/>
            <p:nvPr/>
          </p:nvSpPr>
          <p:spPr>
            <a:xfrm>
              <a:off x="177800" y="-9525"/>
              <a:ext cx="558800" cy="462919"/>
            </a:xfrm>
            <a:prstGeom prst="rect">
              <a:avLst/>
            </a:prstGeom>
          </p:spPr>
          <p:txBody>
            <a:bodyPr lIns="50800" tIns="50800" rIns="50800" bIns="50800" rtlCol="0" anchor="ctr"/>
            <a:lstStyle/>
            <a:p>
              <a:pPr algn="ctr">
                <a:lnSpc>
                  <a:spcPts val="3100"/>
                </a:lnSpc>
              </a:pPr>
              <a:endParaRPr dirty="0"/>
            </a:p>
          </p:txBody>
        </p:sp>
      </p:grpSp>
      <p:grpSp>
        <p:nvGrpSpPr>
          <p:cNvPr id="19" name="Group 19"/>
          <p:cNvGrpSpPr/>
          <p:nvPr/>
        </p:nvGrpSpPr>
        <p:grpSpPr>
          <a:xfrm>
            <a:off x="12810824" y="2313187"/>
            <a:ext cx="4311831" cy="2405217"/>
            <a:chOff x="0" y="0"/>
            <a:chExt cx="812800" cy="453394"/>
          </a:xfrm>
        </p:grpSpPr>
        <p:sp>
          <p:nvSpPr>
            <p:cNvPr id="20" name="Freeform 20"/>
            <p:cNvSpPr/>
            <p:nvPr/>
          </p:nvSpPr>
          <p:spPr>
            <a:xfrm>
              <a:off x="0" y="0"/>
              <a:ext cx="812800" cy="453394"/>
            </a:xfrm>
            <a:custGeom>
              <a:avLst/>
              <a:gdLst/>
              <a:ahLst/>
              <a:cxnLst/>
              <a:rect l="l" t="t" r="r" b="b"/>
              <a:pathLst>
                <a:path w="812800" h="453394">
                  <a:moveTo>
                    <a:pt x="0" y="0"/>
                  </a:moveTo>
                  <a:lnTo>
                    <a:pt x="609600" y="0"/>
                  </a:lnTo>
                  <a:lnTo>
                    <a:pt x="812800" y="226697"/>
                  </a:lnTo>
                  <a:lnTo>
                    <a:pt x="609600" y="453394"/>
                  </a:lnTo>
                  <a:lnTo>
                    <a:pt x="0" y="453394"/>
                  </a:lnTo>
                  <a:lnTo>
                    <a:pt x="203200" y="226697"/>
                  </a:lnTo>
                  <a:lnTo>
                    <a:pt x="0" y="0"/>
                  </a:lnTo>
                  <a:close/>
                </a:path>
              </a:pathLst>
            </a:custGeom>
            <a:solidFill>
              <a:srgbClr val="D8E2EB"/>
            </a:solidFill>
          </p:spPr>
        </p:sp>
        <p:sp>
          <p:nvSpPr>
            <p:cNvPr id="21" name="TextBox 21"/>
            <p:cNvSpPr txBox="1"/>
            <p:nvPr/>
          </p:nvSpPr>
          <p:spPr>
            <a:xfrm>
              <a:off x="177800" y="-9525"/>
              <a:ext cx="558800" cy="462919"/>
            </a:xfrm>
            <a:prstGeom prst="rect">
              <a:avLst/>
            </a:prstGeom>
          </p:spPr>
          <p:txBody>
            <a:bodyPr lIns="50800" tIns="50800" rIns="50800" bIns="50800" rtlCol="0" anchor="ctr"/>
            <a:lstStyle/>
            <a:p>
              <a:pPr algn="ctr">
                <a:lnSpc>
                  <a:spcPts val="3100"/>
                </a:lnSpc>
              </a:pPr>
              <a:endParaRPr/>
            </a:p>
          </p:txBody>
        </p:sp>
      </p:grpSp>
      <p:grpSp>
        <p:nvGrpSpPr>
          <p:cNvPr id="22" name="Group 22"/>
          <p:cNvGrpSpPr/>
          <p:nvPr/>
        </p:nvGrpSpPr>
        <p:grpSpPr>
          <a:xfrm>
            <a:off x="823715" y="2409535"/>
            <a:ext cx="4311831" cy="2405217"/>
            <a:chOff x="0" y="0"/>
            <a:chExt cx="812800" cy="453394"/>
          </a:xfrm>
        </p:grpSpPr>
        <p:sp>
          <p:nvSpPr>
            <p:cNvPr id="23" name="Freeform 23"/>
            <p:cNvSpPr/>
            <p:nvPr/>
          </p:nvSpPr>
          <p:spPr>
            <a:xfrm>
              <a:off x="0" y="0"/>
              <a:ext cx="812800" cy="453394"/>
            </a:xfrm>
            <a:custGeom>
              <a:avLst/>
              <a:gdLst/>
              <a:ahLst/>
              <a:cxnLst/>
              <a:rect l="l" t="t" r="r" b="b"/>
              <a:pathLst>
                <a:path w="812800" h="453394">
                  <a:moveTo>
                    <a:pt x="0" y="0"/>
                  </a:moveTo>
                  <a:lnTo>
                    <a:pt x="609600" y="0"/>
                  </a:lnTo>
                  <a:lnTo>
                    <a:pt x="812800" y="226697"/>
                  </a:lnTo>
                  <a:lnTo>
                    <a:pt x="609600" y="453394"/>
                  </a:lnTo>
                  <a:lnTo>
                    <a:pt x="0" y="453394"/>
                  </a:lnTo>
                  <a:lnTo>
                    <a:pt x="203200" y="226697"/>
                  </a:lnTo>
                  <a:lnTo>
                    <a:pt x="0" y="0"/>
                  </a:lnTo>
                  <a:close/>
                </a:path>
              </a:pathLst>
            </a:custGeom>
            <a:solidFill>
              <a:srgbClr val="6182A8"/>
            </a:solidFill>
          </p:spPr>
        </p:sp>
        <p:sp>
          <p:nvSpPr>
            <p:cNvPr id="24" name="TextBox 24"/>
            <p:cNvSpPr txBox="1"/>
            <p:nvPr/>
          </p:nvSpPr>
          <p:spPr>
            <a:xfrm>
              <a:off x="177800" y="-9525"/>
              <a:ext cx="558800" cy="462919"/>
            </a:xfrm>
            <a:prstGeom prst="rect">
              <a:avLst/>
            </a:prstGeom>
          </p:spPr>
          <p:txBody>
            <a:bodyPr lIns="50800" tIns="50800" rIns="50800" bIns="50800" rtlCol="0" anchor="ctr"/>
            <a:lstStyle/>
            <a:p>
              <a:pPr algn="ctr">
                <a:lnSpc>
                  <a:spcPts val="3100"/>
                </a:lnSpc>
              </a:pPr>
              <a:endParaRPr/>
            </a:p>
          </p:txBody>
        </p:sp>
      </p:grpSp>
      <p:sp>
        <p:nvSpPr>
          <p:cNvPr id="25" name="TextBox 25"/>
          <p:cNvSpPr txBox="1"/>
          <p:nvPr/>
        </p:nvSpPr>
        <p:spPr>
          <a:xfrm>
            <a:off x="5066153" y="5307373"/>
            <a:ext cx="3322718" cy="3381695"/>
          </a:xfrm>
          <a:prstGeom prst="rect">
            <a:avLst/>
          </a:prstGeom>
        </p:spPr>
        <p:txBody>
          <a:bodyPr wrap="square" lIns="0" tIns="0" rIns="0" bIns="0" rtlCol="0" anchor="t">
            <a:spAutoFit/>
          </a:bodyPr>
          <a:lstStyle/>
          <a:p>
            <a:pPr>
              <a:lnSpc>
                <a:spcPts val="3780"/>
              </a:lnSpc>
            </a:pPr>
            <a:r>
              <a:rPr lang="en-US" sz="2400" dirty="0" err="1">
                <a:solidFill>
                  <a:srgbClr val="000000"/>
                </a:solidFill>
                <a:latin typeface="Mukta Mahee"/>
              </a:rPr>
              <a:t>Cakupan</a:t>
            </a:r>
            <a:r>
              <a:rPr lang="en-US" sz="2400" dirty="0">
                <a:solidFill>
                  <a:srgbClr val="000000"/>
                </a:solidFill>
                <a:latin typeface="Mukta Mahee"/>
              </a:rPr>
              <a:t> pasar di mana </a:t>
            </a:r>
            <a:r>
              <a:rPr lang="en-US" sz="2400" dirty="0" err="1">
                <a:solidFill>
                  <a:srgbClr val="000000"/>
                </a:solidFill>
                <a:latin typeface="Mukta Mahee"/>
              </a:rPr>
              <a:t>perusahaan</a:t>
            </a:r>
            <a:r>
              <a:rPr lang="en-US" sz="2400" dirty="0">
                <a:solidFill>
                  <a:srgbClr val="000000"/>
                </a:solidFill>
                <a:latin typeface="Mukta Mahee"/>
              </a:rPr>
              <a:t> </a:t>
            </a:r>
            <a:r>
              <a:rPr lang="en-US" sz="2400" dirty="0" err="1">
                <a:solidFill>
                  <a:srgbClr val="000000"/>
                </a:solidFill>
                <a:latin typeface="Mukta Mahee"/>
              </a:rPr>
              <a:t>memutuskan</a:t>
            </a:r>
            <a:r>
              <a:rPr lang="en-US" sz="2400" dirty="0">
                <a:solidFill>
                  <a:srgbClr val="000000"/>
                </a:solidFill>
                <a:latin typeface="Mukta Mahee"/>
              </a:rPr>
              <a:t> </a:t>
            </a:r>
            <a:r>
              <a:rPr lang="en-US" sz="2400" dirty="0" err="1">
                <a:solidFill>
                  <a:srgbClr val="000000"/>
                </a:solidFill>
                <a:latin typeface="Mukta Mahee"/>
              </a:rPr>
              <a:t>untuk</a:t>
            </a:r>
            <a:r>
              <a:rPr lang="en-US" sz="2400" dirty="0">
                <a:solidFill>
                  <a:srgbClr val="000000"/>
                </a:solidFill>
                <a:latin typeface="Mukta Mahee"/>
              </a:rPr>
              <a:t> </a:t>
            </a:r>
            <a:r>
              <a:rPr lang="en-US" sz="2400" dirty="0" err="1">
                <a:solidFill>
                  <a:srgbClr val="000000"/>
                </a:solidFill>
                <a:latin typeface="Mukta Mahee"/>
              </a:rPr>
              <a:t>menargetkan</a:t>
            </a:r>
            <a:r>
              <a:rPr lang="en-US" sz="2400" dirty="0">
                <a:solidFill>
                  <a:srgbClr val="000000"/>
                </a:solidFill>
                <a:latin typeface="Mukta Mahee"/>
              </a:rPr>
              <a:t> </a:t>
            </a:r>
            <a:r>
              <a:rPr lang="en-US" sz="2400" dirty="0" err="1">
                <a:solidFill>
                  <a:srgbClr val="000000"/>
                </a:solidFill>
                <a:latin typeface="Mukta Mahee"/>
              </a:rPr>
              <a:t>beberapa</a:t>
            </a:r>
            <a:r>
              <a:rPr lang="en-US" sz="2400" dirty="0">
                <a:solidFill>
                  <a:srgbClr val="000000"/>
                </a:solidFill>
                <a:latin typeface="Mukta Mahee"/>
              </a:rPr>
              <a:t> </a:t>
            </a:r>
            <a:r>
              <a:rPr lang="en-US" sz="2400" dirty="0" err="1">
                <a:solidFill>
                  <a:srgbClr val="000000"/>
                </a:solidFill>
                <a:latin typeface="Mukta Mahee"/>
              </a:rPr>
              <a:t>segmen</a:t>
            </a:r>
            <a:r>
              <a:rPr lang="en-US" sz="2400" dirty="0">
                <a:solidFill>
                  <a:srgbClr val="000000"/>
                </a:solidFill>
                <a:latin typeface="Mukta Mahee"/>
              </a:rPr>
              <a:t> pasar dan </a:t>
            </a:r>
            <a:r>
              <a:rPr lang="en-US" sz="2400" dirty="0" err="1">
                <a:solidFill>
                  <a:srgbClr val="000000"/>
                </a:solidFill>
                <a:latin typeface="Mukta Mahee"/>
              </a:rPr>
              <a:t>merancang</a:t>
            </a:r>
            <a:r>
              <a:rPr lang="en-US" sz="2400" dirty="0">
                <a:solidFill>
                  <a:srgbClr val="000000"/>
                </a:solidFill>
                <a:latin typeface="Mukta Mahee"/>
              </a:rPr>
              <a:t> </a:t>
            </a:r>
            <a:r>
              <a:rPr lang="en-US" sz="2400" dirty="0" err="1">
                <a:solidFill>
                  <a:srgbClr val="000000"/>
                </a:solidFill>
                <a:latin typeface="Mukta Mahee"/>
              </a:rPr>
              <a:t>penawaran</a:t>
            </a:r>
            <a:r>
              <a:rPr lang="en-US" sz="2400" dirty="0">
                <a:solidFill>
                  <a:srgbClr val="000000"/>
                </a:solidFill>
                <a:latin typeface="Mukta Mahee"/>
              </a:rPr>
              <a:t> </a:t>
            </a:r>
            <a:r>
              <a:rPr lang="en-US" sz="2400" dirty="0" err="1">
                <a:solidFill>
                  <a:srgbClr val="000000"/>
                </a:solidFill>
                <a:latin typeface="Mukta Mahee"/>
              </a:rPr>
              <a:t>terpisah</a:t>
            </a:r>
            <a:r>
              <a:rPr lang="en-US" sz="2400" dirty="0">
                <a:solidFill>
                  <a:srgbClr val="000000"/>
                </a:solidFill>
                <a:latin typeface="Mukta Mahee"/>
              </a:rPr>
              <a:t> </a:t>
            </a:r>
            <a:r>
              <a:rPr lang="en-US" sz="2400" dirty="0" err="1">
                <a:solidFill>
                  <a:srgbClr val="000000"/>
                </a:solidFill>
                <a:latin typeface="Mukta Mahee"/>
              </a:rPr>
              <a:t>bagi</a:t>
            </a:r>
            <a:r>
              <a:rPr lang="en-US" sz="2400" dirty="0">
                <a:solidFill>
                  <a:srgbClr val="000000"/>
                </a:solidFill>
                <a:latin typeface="Mukta Mahee"/>
              </a:rPr>
              <a:t> masing-masing </a:t>
            </a:r>
            <a:r>
              <a:rPr lang="en-US" sz="2400" dirty="0" err="1">
                <a:solidFill>
                  <a:srgbClr val="000000"/>
                </a:solidFill>
                <a:latin typeface="Mukta Mahee"/>
              </a:rPr>
              <a:t>segmen</a:t>
            </a:r>
            <a:endParaRPr lang="en-US" sz="2400" dirty="0">
              <a:solidFill>
                <a:srgbClr val="000000"/>
              </a:solidFill>
              <a:latin typeface="Mukta Mahee"/>
            </a:endParaRPr>
          </a:p>
        </p:txBody>
      </p:sp>
      <p:sp>
        <p:nvSpPr>
          <p:cNvPr id="26" name="TextBox 26"/>
          <p:cNvSpPr txBox="1"/>
          <p:nvPr/>
        </p:nvSpPr>
        <p:spPr>
          <a:xfrm>
            <a:off x="9264904" y="5154397"/>
            <a:ext cx="3275791" cy="3381695"/>
          </a:xfrm>
          <a:prstGeom prst="rect">
            <a:avLst/>
          </a:prstGeom>
        </p:spPr>
        <p:txBody>
          <a:bodyPr wrap="square" lIns="0" tIns="0" rIns="0" bIns="0" rtlCol="0" anchor="t">
            <a:spAutoFit/>
          </a:bodyPr>
          <a:lstStyle/>
          <a:p>
            <a:pPr>
              <a:lnSpc>
                <a:spcPts val="3780"/>
              </a:lnSpc>
            </a:pPr>
            <a:r>
              <a:rPr lang="en-US" sz="2400" dirty="0" err="1">
                <a:solidFill>
                  <a:srgbClr val="000000"/>
                </a:solidFill>
                <a:latin typeface="Mukta Mahee"/>
              </a:rPr>
              <a:t>Cakupan</a:t>
            </a:r>
            <a:r>
              <a:rPr lang="en-US" sz="2400" dirty="0">
                <a:solidFill>
                  <a:srgbClr val="000000"/>
                </a:solidFill>
                <a:latin typeface="Mukta Mahee"/>
              </a:rPr>
              <a:t> pasar di mana </a:t>
            </a:r>
            <a:r>
              <a:rPr lang="en-US" sz="2400" dirty="0" err="1">
                <a:solidFill>
                  <a:srgbClr val="000000"/>
                </a:solidFill>
                <a:latin typeface="Mukta Mahee"/>
              </a:rPr>
              <a:t>perusahaan</a:t>
            </a:r>
            <a:r>
              <a:rPr lang="en-US" sz="2400" dirty="0">
                <a:solidFill>
                  <a:srgbClr val="000000"/>
                </a:solidFill>
                <a:latin typeface="Mukta Mahee"/>
              </a:rPr>
              <a:t> </a:t>
            </a:r>
            <a:r>
              <a:rPr lang="en-US" sz="2400" dirty="0" err="1">
                <a:solidFill>
                  <a:srgbClr val="000000"/>
                </a:solidFill>
                <a:latin typeface="Mukta Mahee"/>
              </a:rPr>
              <a:t>mengejar</a:t>
            </a:r>
            <a:r>
              <a:rPr lang="en-US" sz="2400" dirty="0">
                <a:solidFill>
                  <a:srgbClr val="000000"/>
                </a:solidFill>
                <a:latin typeface="Mukta Mahee"/>
              </a:rPr>
              <a:t> </a:t>
            </a:r>
            <a:r>
              <a:rPr lang="en-US" sz="2400" dirty="0" err="1">
                <a:solidFill>
                  <a:srgbClr val="000000"/>
                </a:solidFill>
                <a:latin typeface="Mukta Mahee"/>
              </a:rPr>
              <a:t>pansa</a:t>
            </a:r>
            <a:r>
              <a:rPr lang="en-US" sz="2400" dirty="0">
                <a:solidFill>
                  <a:srgbClr val="000000"/>
                </a:solidFill>
                <a:latin typeface="Mukta Mahee"/>
              </a:rPr>
              <a:t> </a:t>
            </a:r>
            <a:r>
              <a:rPr lang="en-US" sz="2400" dirty="0" err="1">
                <a:solidFill>
                  <a:srgbClr val="000000"/>
                </a:solidFill>
                <a:latin typeface="Mukta Mahee"/>
              </a:rPr>
              <a:t>besar</a:t>
            </a:r>
            <a:r>
              <a:rPr lang="en-US" sz="2400" dirty="0">
                <a:solidFill>
                  <a:srgbClr val="000000"/>
                </a:solidFill>
                <a:latin typeface="Mukta Mahee"/>
              </a:rPr>
              <a:t> salah </a:t>
            </a:r>
            <a:r>
              <a:rPr lang="en-US" sz="2400" dirty="0" err="1">
                <a:solidFill>
                  <a:srgbClr val="000000"/>
                </a:solidFill>
                <a:latin typeface="Mukta Mahee"/>
              </a:rPr>
              <a:t>satu</a:t>
            </a:r>
            <a:r>
              <a:rPr lang="en-US" sz="2400" dirty="0">
                <a:solidFill>
                  <a:srgbClr val="000000"/>
                </a:solidFill>
                <a:latin typeface="Mukta Mahee"/>
              </a:rPr>
              <a:t> </a:t>
            </a:r>
            <a:r>
              <a:rPr lang="en-US" sz="2400" dirty="0" err="1">
                <a:solidFill>
                  <a:srgbClr val="000000"/>
                </a:solidFill>
                <a:latin typeface="Mukta Mahee"/>
              </a:rPr>
              <a:t>atau</a:t>
            </a:r>
            <a:r>
              <a:rPr lang="en-US" sz="2400" dirty="0">
                <a:solidFill>
                  <a:srgbClr val="000000"/>
                </a:solidFill>
                <a:latin typeface="Mukta Mahee"/>
              </a:rPr>
              <a:t> </a:t>
            </a:r>
            <a:r>
              <a:rPr lang="en-US" sz="2400" dirty="0" err="1">
                <a:solidFill>
                  <a:srgbClr val="000000"/>
                </a:solidFill>
                <a:latin typeface="Mukta Mahee"/>
              </a:rPr>
              <a:t>beberapa</a:t>
            </a:r>
            <a:r>
              <a:rPr lang="en-US" sz="2400" dirty="0">
                <a:solidFill>
                  <a:srgbClr val="000000"/>
                </a:solidFill>
                <a:latin typeface="Mukta Mahee"/>
              </a:rPr>
              <a:t> </a:t>
            </a:r>
            <a:r>
              <a:rPr lang="en-US" sz="2400" dirty="0" err="1">
                <a:solidFill>
                  <a:srgbClr val="000000"/>
                </a:solidFill>
                <a:latin typeface="Mukta Mahee"/>
              </a:rPr>
              <a:t>segmen</a:t>
            </a:r>
            <a:r>
              <a:rPr lang="en-US" sz="2400" dirty="0">
                <a:solidFill>
                  <a:srgbClr val="000000"/>
                </a:solidFill>
                <a:latin typeface="Mukta Mahee"/>
              </a:rPr>
              <a:t> </a:t>
            </a:r>
            <a:r>
              <a:rPr lang="en-US" sz="2400" dirty="0" err="1">
                <a:solidFill>
                  <a:srgbClr val="000000"/>
                </a:solidFill>
                <a:latin typeface="Mukta Mahee"/>
              </a:rPr>
              <a:t>atau</a:t>
            </a:r>
            <a:r>
              <a:rPr lang="en-US" sz="2400" dirty="0">
                <a:solidFill>
                  <a:srgbClr val="000000"/>
                </a:solidFill>
                <a:latin typeface="Mukta Mahee"/>
              </a:rPr>
              <a:t> </a:t>
            </a:r>
            <a:r>
              <a:rPr lang="en-US" sz="2400" dirty="0" err="1">
                <a:solidFill>
                  <a:srgbClr val="000000"/>
                </a:solidFill>
                <a:latin typeface="Mukta Mahee"/>
              </a:rPr>
              <a:t>ceruk</a:t>
            </a:r>
            <a:r>
              <a:rPr lang="en-US" sz="2400" dirty="0">
                <a:solidFill>
                  <a:srgbClr val="000000"/>
                </a:solidFill>
                <a:latin typeface="Mukta Mahee"/>
              </a:rPr>
              <a:t>. </a:t>
            </a:r>
            <a:r>
              <a:rPr lang="en-US" sz="2400" dirty="0" err="1">
                <a:solidFill>
                  <a:srgbClr val="000000"/>
                </a:solidFill>
                <a:latin typeface="Mukta Mahee"/>
              </a:rPr>
              <a:t>Ceruk</a:t>
            </a:r>
            <a:r>
              <a:rPr lang="en-US" sz="2400" dirty="0">
                <a:solidFill>
                  <a:srgbClr val="000000"/>
                </a:solidFill>
                <a:latin typeface="Mukta Mahee"/>
              </a:rPr>
              <a:t> </a:t>
            </a:r>
            <a:r>
              <a:rPr lang="en-US" sz="2400" dirty="0" err="1">
                <a:solidFill>
                  <a:srgbClr val="000000"/>
                </a:solidFill>
                <a:latin typeface="Mukta Mahee"/>
              </a:rPr>
              <a:t>dipahami</a:t>
            </a:r>
            <a:r>
              <a:rPr lang="en-US" sz="2400" dirty="0">
                <a:solidFill>
                  <a:srgbClr val="000000"/>
                </a:solidFill>
                <a:latin typeface="Mukta Mahee"/>
              </a:rPr>
              <a:t> </a:t>
            </a:r>
            <a:r>
              <a:rPr lang="en-US" sz="2400" dirty="0" err="1">
                <a:solidFill>
                  <a:srgbClr val="000000"/>
                </a:solidFill>
                <a:latin typeface="Mukta Mahee"/>
              </a:rPr>
              <a:t>sebagai</a:t>
            </a:r>
            <a:r>
              <a:rPr lang="en-US" sz="2400" dirty="0">
                <a:solidFill>
                  <a:srgbClr val="000000"/>
                </a:solidFill>
                <a:latin typeface="Mukta Mahee"/>
              </a:rPr>
              <a:t> pasar yang </a:t>
            </a:r>
            <a:r>
              <a:rPr lang="en-US" sz="2400" dirty="0" err="1">
                <a:solidFill>
                  <a:srgbClr val="000000"/>
                </a:solidFill>
                <a:latin typeface="Mukta Mahee"/>
              </a:rPr>
              <a:t>lebih</a:t>
            </a:r>
            <a:r>
              <a:rPr lang="en-US" sz="2400" dirty="0">
                <a:solidFill>
                  <a:srgbClr val="000000"/>
                </a:solidFill>
                <a:latin typeface="Mukta Mahee"/>
              </a:rPr>
              <a:t> </a:t>
            </a:r>
            <a:r>
              <a:rPr lang="en-US" sz="2400" dirty="0" err="1">
                <a:solidFill>
                  <a:srgbClr val="000000"/>
                </a:solidFill>
                <a:latin typeface="Mukta Mahee"/>
              </a:rPr>
              <a:t>spesifik</a:t>
            </a:r>
            <a:endParaRPr lang="en-US" sz="2400" dirty="0">
              <a:solidFill>
                <a:srgbClr val="000000"/>
              </a:solidFill>
              <a:latin typeface="Mukta Mahee"/>
            </a:endParaRPr>
          </a:p>
        </p:txBody>
      </p:sp>
      <p:sp>
        <p:nvSpPr>
          <p:cNvPr id="27" name="TextBox 27"/>
          <p:cNvSpPr txBox="1"/>
          <p:nvPr/>
        </p:nvSpPr>
        <p:spPr>
          <a:xfrm>
            <a:off x="13416728" y="5005320"/>
            <a:ext cx="3275790" cy="4356321"/>
          </a:xfrm>
          <a:prstGeom prst="rect">
            <a:avLst/>
          </a:prstGeom>
        </p:spPr>
        <p:txBody>
          <a:bodyPr wrap="square" lIns="0" tIns="0" rIns="0" bIns="0" rtlCol="0" anchor="t">
            <a:spAutoFit/>
          </a:bodyPr>
          <a:lstStyle/>
          <a:p>
            <a:pPr>
              <a:lnSpc>
                <a:spcPts val="3780"/>
              </a:lnSpc>
            </a:pPr>
            <a:r>
              <a:rPr lang="en-US" sz="2400" dirty="0" err="1">
                <a:solidFill>
                  <a:srgbClr val="000000"/>
                </a:solidFill>
                <a:latin typeface="Mukta Mahee"/>
              </a:rPr>
              <a:t>Praktek</a:t>
            </a:r>
            <a:r>
              <a:rPr lang="en-US" sz="2400" dirty="0">
                <a:solidFill>
                  <a:srgbClr val="000000"/>
                </a:solidFill>
                <a:latin typeface="Mukta Mahee"/>
              </a:rPr>
              <a:t> </a:t>
            </a:r>
            <a:r>
              <a:rPr lang="en-US" sz="2400" dirty="0" err="1">
                <a:solidFill>
                  <a:srgbClr val="000000"/>
                </a:solidFill>
                <a:latin typeface="Mukta Mahee"/>
              </a:rPr>
              <a:t>penghantaran</a:t>
            </a:r>
            <a:r>
              <a:rPr lang="en-US" sz="2400" dirty="0">
                <a:solidFill>
                  <a:srgbClr val="000000"/>
                </a:solidFill>
                <a:latin typeface="Mukta Mahee"/>
              </a:rPr>
              <a:t> </a:t>
            </a:r>
            <a:r>
              <a:rPr lang="en-US" sz="2400" dirty="0" err="1">
                <a:solidFill>
                  <a:srgbClr val="000000"/>
                </a:solidFill>
                <a:latin typeface="Mukta Mahee"/>
              </a:rPr>
              <a:t>produk</a:t>
            </a:r>
            <a:r>
              <a:rPr lang="en-US" sz="2400" dirty="0">
                <a:solidFill>
                  <a:srgbClr val="000000"/>
                </a:solidFill>
                <a:latin typeface="Mukta Mahee"/>
              </a:rPr>
              <a:t> dan program </a:t>
            </a:r>
            <a:r>
              <a:rPr lang="en-US" sz="2400" dirty="0" err="1">
                <a:solidFill>
                  <a:srgbClr val="000000"/>
                </a:solidFill>
                <a:latin typeface="Mukta Mahee"/>
              </a:rPr>
              <a:t>pemasaran</a:t>
            </a:r>
            <a:r>
              <a:rPr lang="en-US" sz="2400" dirty="0">
                <a:solidFill>
                  <a:srgbClr val="000000"/>
                </a:solidFill>
                <a:latin typeface="Mukta Mahee"/>
              </a:rPr>
              <a:t> </a:t>
            </a:r>
            <a:r>
              <a:rPr lang="en-US" sz="2400" dirty="0" err="1">
                <a:solidFill>
                  <a:srgbClr val="000000"/>
                </a:solidFill>
                <a:latin typeface="Mukta Mahee"/>
              </a:rPr>
              <a:t>khusus</a:t>
            </a:r>
            <a:r>
              <a:rPr lang="en-US" sz="2400" dirty="0">
                <a:solidFill>
                  <a:srgbClr val="000000"/>
                </a:solidFill>
                <a:latin typeface="Mukta Mahee"/>
              </a:rPr>
              <a:t> </a:t>
            </a:r>
            <a:r>
              <a:rPr lang="en-US" sz="2400" dirty="0" err="1">
                <a:solidFill>
                  <a:srgbClr val="000000"/>
                </a:solidFill>
                <a:latin typeface="Mukta Mahee"/>
              </a:rPr>
              <a:t>untuk</a:t>
            </a:r>
            <a:r>
              <a:rPr lang="en-US" sz="2400" dirty="0">
                <a:solidFill>
                  <a:srgbClr val="000000"/>
                </a:solidFill>
                <a:latin typeface="Mukta Mahee"/>
              </a:rPr>
              <a:t> </a:t>
            </a:r>
            <a:r>
              <a:rPr lang="en-US" sz="2400" dirty="0" err="1">
                <a:solidFill>
                  <a:srgbClr val="000000"/>
                </a:solidFill>
                <a:latin typeface="Mukta Mahee"/>
              </a:rPr>
              <a:t>kebutuhan</a:t>
            </a:r>
            <a:r>
              <a:rPr lang="en-US" sz="2400" dirty="0">
                <a:solidFill>
                  <a:srgbClr val="000000"/>
                </a:solidFill>
                <a:latin typeface="Mukta Mahee"/>
              </a:rPr>
              <a:t> dan </a:t>
            </a:r>
            <a:r>
              <a:rPr lang="en-US" sz="2400" dirty="0" err="1">
                <a:solidFill>
                  <a:srgbClr val="000000"/>
                </a:solidFill>
                <a:latin typeface="Mukta Mahee"/>
              </a:rPr>
              <a:t>keinginan</a:t>
            </a:r>
            <a:r>
              <a:rPr lang="en-US" sz="2400" dirty="0">
                <a:solidFill>
                  <a:srgbClr val="000000"/>
                </a:solidFill>
                <a:latin typeface="Mukta Mahee"/>
              </a:rPr>
              <a:t> individual </a:t>
            </a:r>
            <a:r>
              <a:rPr lang="en-US" sz="2400" dirty="0" err="1">
                <a:solidFill>
                  <a:srgbClr val="000000"/>
                </a:solidFill>
                <a:latin typeface="Mukta Mahee"/>
              </a:rPr>
              <a:t>tertentu</a:t>
            </a:r>
            <a:r>
              <a:rPr lang="en-US" sz="2400" dirty="0">
                <a:solidFill>
                  <a:srgbClr val="000000"/>
                </a:solidFill>
                <a:latin typeface="Mukta Mahee"/>
              </a:rPr>
              <a:t> dan </a:t>
            </a:r>
            <a:r>
              <a:rPr lang="en-US" sz="2400" dirty="0" err="1">
                <a:solidFill>
                  <a:srgbClr val="000000"/>
                </a:solidFill>
                <a:latin typeface="Mukta Mahee"/>
              </a:rPr>
              <a:t>kelompok</a:t>
            </a:r>
            <a:r>
              <a:rPr lang="en-US" sz="2400" dirty="0">
                <a:solidFill>
                  <a:srgbClr val="000000"/>
                </a:solidFill>
                <a:latin typeface="Mukta Mahee"/>
              </a:rPr>
              <a:t> </a:t>
            </a:r>
            <a:r>
              <a:rPr lang="en-US" sz="2400" dirty="0" err="1">
                <a:solidFill>
                  <a:srgbClr val="000000"/>
                </a:solidFill>
                <a:latin typeface="Mukta Mahee"/>
              </a:rPr>
              <a:t>pelanggan</a:t>
            </a:r>
            <a:r>
              <a:rPr lang="en-US" sz="2400" dirty="0">
                <a:solidFill>
                  <a:srgbClr val="000000"/>
                </a:solidFill>
                <a:latin typeface="Mukta Mahee"/>
              </a:rPr>
              <a:t> </a:t>
            </a:r>
            <a:r>
              <a:rPr lang="en-US" sz="2400" dirty="0" err="1">
                <a:solidFill>
                  <a:srgbClr val="000000"/>
                </a:solidFill>
                <a:latin typeface="Mukta Mahee"/>
              </a:rPr>
              <a:t>setempat</a:t>
            </a:r>
            <a:r>
              <a:rPr lang="en-US" sz="2400" dirty="0">
                <a:solidFill>
                  <a:srgbClr val="000000"/>
                </a:solidFill>
                <a:latin typeface="Mukta Mahee"/>
              </a:rPr>
              <a:t> - </a:t>
            </a:r>
            <a:r>
              <a:rPr lang="en-US" sz="2400" dirty="0" err="1">
                <a:solidFill>
                  <a:srgbClr val="000000"/>
                </a:solidFill>
                <a:latin typeface="Mukta Mahee"/>
              </a:rPr>
              <a:t>termasuk</a:t>
            </a:r>
            <a:r>
              <a:rPr lang="en-US" sz="2400" dirty="0">
                <a:solidFill>
                  <a:srgbClr val="000000"/>
                </a:solidFill>
                <a:latin typeface="Mukta Mahee"/>
              </a:rPr>
              <a:t> </a:t>
            </a:r>
            <a:r>
              <a:rPr lang="en-US" sz="2400" dirty="0" err="1">
                <a:solidFill>
                  <a:srgbClr val="000000"/>
                </a:solidFill>
                <a:latin typeface="Mukta Mahee"/>
              </a:rPr>
              <a:t>pemasaran</a:t>
            </a:r>
            <a:r>
              <a:rPr lang="en-US" sz="2400" dirty="0">
                <a:solidFill>
                  <a:srgbClr val="000000"/>
                </a:solidFill>
                <a:latin typeface="Mukta Mahee"/>
              </a:rPr>
              <a:t> </a:t>
            </a:r>
            <a:r>
              <a:rPr lang="en-US" sz="2400" dirty="0" err="1">
                <a:solidFill>
                  <a:srgbClr val="000000"/>
                </a:solidFill>
                <a:latin typeface="Mukta Mahee"/>
              </a:rPr>
              <a:t>lokal</a:t>
            </a:r>
            <a:r>
              <a:rPr lang="en-US" sz="2400" dirty="0">
                <a:solidFill>
                  <a:srgbClr val="000000"/>
                </a:solidFill>
                <a:latin typeface="Mukta Mahee"/>
              </a:rPr>
              <a:t> dan </a:t>
            </a:r>
            <a:r>
              <a:rPr lang="en-US" sz="2400" dirty="0" err="1">
                <a:solidFill>
                  <a:srgbClr val="000000"/>
                </a:solidFill>
                <a:latin typeface="Mukta Mahee"/>
              </a:rPr>
              <a:t>indvidual</a:t>
            </a:r>
            <a:endParaRPr lang="en-US" sz="2400" dirty="0">
              <a:solidFill>
                <a:srgbClr val="000000"/>
              </a:solidFill>
              <a:latin typeface="Mukta Mahee"/>
            </a:endParaRPr>
          </a:p>
        </p:txBody>
      </p:sp>
      <p:sp>
        <p:nvSpPr>
          <p:cNvPr id="28" name="TextBox 28"/>
          <p:cNvSpPr txBox="1"/>
          <p:nvPr/>
        </p:nvSpPr>
        <p:spPr>
          <a:xfrm>
            <a:off x="1918918" y="3014011"/>
            <a:ext cx="2240381" cy="1054100"/>
          </a:xfrm>
          <a:prstGeom prst="rect">
            <a:avLst/>
          </a:prstGeom>
        </p:spPr>
        <p:txBody>
          <a:bodyPr lIns="0" tIns="0" rIns="0" bIns="0" rtlCol="0" anchor="t">
            <a:spAutoFit/>
          </a:bodyPr>
          <a:lstStyle/>
          <a:p>
            <a:pPr algn="ctr">
              <a:lnSpc>
                <a:spcPts val="2800"/>
              </a:lnSpc>
            </a:pPr>
            <a:r>
              <a:rPr lang="en-US" sz="2000" dirty="0" err="1">
                <a:solidFill>
                  <a:schemeClr val="tx1">
                    <a:lumMod val="85000"/>
                    <a:lumOff val="15000"/>
                  </a:schemeClr>
                </a:solidFill>
                <a:latin typeface="Heebo Bold"/>
              </a:rPr>
              <a:t>Pemasaran</a:t>
            </a:r>
            <a:r>
              <a:rPr lang="en-US" sz="2000" dirty="0">
                <a:solidFill>
                  <a:schemeClr val="tx1">
                    <a:lumMod val="85000"/>
                    <a:lumOff val="15000"/>
                  </a:schemeClr>
                </a:solidFill>
                <a:latin typeface="Heebo Bold"/>
              </a:rPr>
              <a:t> </a:t>
            </a:r>
            <a:r>
              <a:rPr lang="en-US" sz="2000" dirty="0" err="1">
                <a:solidFill>
                  <a:schemeClr val="tx1">
                    <a:lumMod val="85000"/>
                    <a:lumOff val="15000"/>
                  </a:schemeClr>
                </a:solidFill>
                <a:latin typeface="Heebo Bold"/>
              </a:rPr>
              <a:t>tanpa</a:t>
            </a:r>
            <a:r>
              <a:rPr lang="en-US" sz="2000" dirty="0">
                <a:solidFill>
                  <a:schemeClr val="tx1">
                    <a:lumMod val="85000"/>
                    <a:lumOff val="15000"/>
                  </a:schemeClr>
                </a:solidFill>
                <a:latin typeface="Heebo Bold"/>
              </a:rPr>
              <a:t> </a:t>
            </a:r>
            <a:r>
              <a:rPr lang="en-US" sz="2000" dirty="0" err="1">
                <a:solidFill>
                  <a:schemeClr val="tx1">
                    <a:lumMod val="85000"/>
                    <a:lumOff val="15000"/>
                  </a:schemeClr>
                </a:solidFill>
                <a:latin typeface="Heebo Bold"/>
              </a:rPr>
              <a:t>diferensiasi</a:t>
            </a:r>
            <a:r>
              <a:rPr lang="en-US" sz="2000" dirty="0">
                <a:solidFill>
                  <a:schemeClr val="tx1">
                    <a:lumMod val="85000"/>
                    <a:lumOff val="15000"/>
                  </a:schemeClr>
                </a:solidFill>
                <a:latin typeface="Heebo Bold"/>
              </a:rPr>
              <a:t> (</a:t>
            </a:r>
            <a:r>
              <a:rPr lang="en-US" sz="2000" dirty="0" err="1">
                <a:solidFill>
                  <a:schemeClr val="tx1">
                    <a:lumMod val="85000"/>
                    <a:lumOff val="15000"/>
                  </a:schemeClr>
                </a:solidFill>
                <a:latin typeface="Heebo Bold"/>
              </a:rPr>
              <a:t>massal</a:t>
            </a:r>
            <a:r>
              <a:rPr lang="en-US" sz="2000" dirty="0">
                <a:solidFill>
                  <a:schemeClr val="tx1">
                    <a:lumMod val="85000"/>
                    <a:lumOff val="15000"/>
                  </a:schemeClr>
                </a:solidFill>
                <a:latin typeface="Heebo Bold"/>
              </a:rPr>
              <a:t>)</a:t>
            </a:r>
          </a:p>
        </p:txBody>
      </p:sp>
      <p:sp>
        <p:nvSpPr>
          <p:cNvPr id="29" name="TextBox 29"/>
          <p:cNvSpPr txBox="1"/>
          <p:nvPr/>
        </p:nvSpPr>
        <p:spPr>
          <a:xfrm>
            <a:off x="9818748" y="3014011"/>
            <a:ext cx="2240381" cy="1054100"/>
          </a:xfrm>
          <a:prstGeom prst="rect">
            <a:avLst/>
          </a:prstGeom>
        </p:spPr>
        <p:txBody>
          <a:bodyPr lIns="0" tIns="0" rIns="0" bIns="0" rtlCol="0" anchor="t">
            <a:spAutoFit/>
          </a:bodyPr>
          <a:lstStyle/>
          <a:p>
            <a:pPr algn="ctr">
              <a:lnSpc>
                <a:spcPts val="2800"/>
              </a:lnSpc>
            </a:pPr>
            <a:r>
              <a:rPr lang="en-US" sz="2000" dirty="0" err="1">
                <a:solidFill>
                  <a:schemeClr val="tx1">
                    <a:lumMod val="85000"/>
                    <a:lumOff val="15000"/>
                  </a:schemeClr>
                </a:solidFill>
                <a:latin typeface="Heebo Bold"/>
              </a:rPr>
              <a:t>Pemasaran</a:t>
            </a:r>
            <a:r>
              <a:rPr lang="en-US" sz="2000" dirty="0">
                <a:solidFill>
                  <a:schemeClr val="tx1">
                    <a:lumMod val="85000"/>
                    <a:lumOff val="15000"/>
                  </a:schemeClr>
                </a:solidFill>
                <a:latin typeface="Heebo Bold"/>
              </a:rPr>
              <a:t> </a:t>
            </a:r>
            <a:r>
              <a:rPr lang="en-US" sz="2000" dirty="0" err="1">
                <a:solidFill>
                  <a:schemeClr val="tx1">
                    <a:lumMod val="85000"/>
                    <a:lumOff val="15000"/>
                  </a:schemeClr>
                </a:solidFill>
                <a:latin typeface="Heebo Bold"/>
              </a:rPr>
              <a:t>terkonsentrasi</a:t>
            </a:r>
            <a:r>
              <a:rPr lang="en-US" sz="2000" dirty="0">
                <a:solidFill>
                  <a:schemeClr val="tx1">
                    <a:lumMod val="85000"/>
                    <a:lumOff val="15000"/>
                  </a:schemeClr>
                </a:solidFill>
                <a:latin typeface="Heebo Bold"/>
              </a:rPr>
              <a:t> (</a:t>
            </a:r>
            <a:r>
              <a:rPr lang="en-US" sz="2000" dirty="0" err="1">
                <a:solidFill>
                  <a:schemeClr val="tx1">
                    <a:lumMod val="85000"/>
                    <a:lumOff val="15000"/>
                  </a:schemeClr>
                </a:solidFill>
                <a:latin typeface="Heebo Bold"/>
              </a:rPr>
              <a:t>ceruk</a:t>
            </a:r>
            <a:r>
              <a:rPr lang="en-US" sz="2000" dirty="0">
                <a:solidFill>
                  <a:srgbClr val="000000"/>
                </a:solidFill>
                <a:latin typeface="Heebo Bold"/>
              </a:rPr>
              <a:t>)</a:t>
            </a:r>
          </a:p>
        </p:txBody>
      </p:sp>
      <p:sp>
        <p:nvSpPr>
          <p:cNvPr id="30" name="TextBox 30"/>
          <p:cNvSpPr txBox="1"/>
          <p:nvPr/>
        </p:nvSpPr>
        <p:spPr>
          <a:xfrm>
            <a:off x="13964201" y="2983534"/>
            <a:ext cx="2240381" cy="1064522"/>
          </a:xfrm>
          <a:prstGeom prst="rect">
            <a:avLst/>
          </a:prstGeom>
        </p:spPr>
        <p:txBody>
          <a:bodyPr lIns="0" tIns="0" rIns="0" bIns="0" rtlCol="0" anchor="t">
            <a:spAutoFit/>
          </a:bodyPr>
          <a:lstStyle/>
          <a:p>
            <a:pPr algn="ctr">
              <a:lnSpc>
                <a:spcPts val="2804"/>
              </a:lnSpc>
            </a:pPr>
            <a:r>
              <a:rPr lang="en-US" sz="2003" dirty="0" err="1">
                <a:solidFill>
                  <a:schemeClr val="tx1">
                    <a:lumMod val="85000"/>
                    <a:lumOff val="15000"/>
                  </a:schemeClr>
                </a:solidFill>
                <a:latin typeface="Heebo Bold"/>
              </a:rPr>
              <a:t>Pemasaran</a:t>
            </a:r>
            <a:r>
              <a:rPr lang="en-US" sz="2003" dirty="0">
                <a:solidFill>
                  <a:schemeClr val="tx1">
                    <a:lumMod val="85000"/>
                    <a:lumOff val="15000"/>
                  </a:schemeClr>
                </a:solidFill>
                <a:latin typeface="Heebo Bold"/>
              </a:rPr>
              <a:t> </a:t>
            </a:r>
            <a:r>
              <a:rPr lang="en-US" sz="2003" dirty="0" err="1">
                <a:solidFill>
                  <a:schemeClr val="tx1">
                    <a:lumMod val="85000"/>
                    <a:lumOff val="15000"/>
                  </a:schemeClr>
                </a:solidFill>
                <a:latin typeface="Heebo Bold"/>
              </a:rPr>
              <a:t>mikro</a:t>
            </a:r>
            <a:r>
              <a:rPr lang="en-US" sz="2003" dirty="0">
                <a:solidFill>
                  <a:schemeClr val="tx1">
                    <a:lumMod val="85000"/>
                    <a:lumOff val="15000"/>
                  </a:schemeClr>
                </a:solidFill>
                <a:latin typeface="Heebo Bold"/>
              </a:rPr>
              <a:t> (</a:t>
            </a:r>
            <a:r>
              <a:rPr lang="en-US" sz="2003" dirty="0" err="1">
                <a:solidFill>
                  <a:schemeClr val="tx1">
                    <a:lumMod val="85000"/>
                    <a:lumOff val="15000"/>
                  </a:schemeClr>
                </a:solidFill>
                <a:latin typeface="Heebo Bold"/>
              </a:rPr>
              <a:t>Pemasaran</a:t>
            </a:r>
            <a:r>
              <a:rPr lang="en-US" sz="2003" dirty="0">
                <a:solidFill>
                  <a:schemeClr val="tx1">
                    <a:lumMod val="85000"/>
                    <a:lumOff val="15000"/>
                  </a:schemeClr>
                </a:solidFill>
                <a:latin typeface="Heebo Bold"/>
              </a:rPr>
              <a:t> </a:t>
            </a:r>
            <a:r>
              <a:rPr lang="en-US" sz="2003" dirty="0" err="1">
                <a:solidFill>
                  <a:schemeClr val="tx1">
                    <a:lumMod val="85000"/>
                    <a:lumOff val="15000"/>
                  </a:schemeClr>
                </a:solidFill>
                <a:latin typeface="Heebo Bold"/>
              </a:rPr>
              <a:t>lokal</a:t>
            </a:r>
            <a:r>
              <a:rPr lang="en-US" sz="2003" dirty="0">
                <a:solidFill>
                  <a:schemeClr val="tx1">
                    <a:lumMod val="85000"/>
                    <a:lumOff val="15000"/>
                  </a:schemeClr>
                </a:solidFill>
                <a:latin typeface="Heebo Bold"/>
              </a:rPr>
              <a:t> </a:t>
            </a:r>
            <a:r>
              <a:rPr lang="en-US" sz="2003" dirty="0" err="1">
                <a:solidFill>
                  <a:schemeClr val="tx1">
                    <a:lumMod val="85000"/>
                    <a:lumOff val="15000"/>
                  </a:schemeClr>
                </a:solidFill>
                <a:latin typeface="Heebo Bold"/>
              </a:rPr>
              <a:t>atau</a:t>
            </a:r>
            <a:r>
              <a:rPr lang="en-US" sz="2003" dirty="0">
                <a:solidFill>
                  <a:schemeClr val="tx1">
                    <a:lumMod val="85000"/>
                    <a:lumOff val="15000"/>
                  </a:schemeClr>
                </a:solidFill>
                <a:latin typeface="Heebo Bold"/>
              </a:rPr>
              <a:t> individual)</a:t>
            </a:r>
          </a:p>
        </p:txBody>
      </p:sp>
      <p:sp>
        <p:nvSpPr>
          <p:cNvPr id="31" name="Freeform 31"/>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2" name="TextBox 32"/>
          <p:cNvSpPr txBox="1"/>
          <p:nvPr/>
        </p:nvSpPr>
        <p:spPr>
          <a:xfrm>
            <a:off x="798793" y="1577809"/>
            <a:ext cx="13066389" cy="523873"/>
          </a:xfrm>
          <a:prstGeom prst="rect">
            <a:avLst/>
          </a:prstGeom>
        </p:spPr>
        <p:txBody>
          <a:bodyPr lIns="0" tIns="0" rIns="0" bIns="0" rtlCol="0" anchor="t">
            <a:spAutoFit/>
          </a:bodyPr>
          <a:lstStyle/>
          <a:p>
            <a:pPr algn="ctr">
              <a:lnSpc>
                <a:spcPts val="4200"/>
              </a:lnSpc>
            </a:pPr>
            <a:r>
              <a:rPr lang="en-US" sz="3000" dirty="0" err="1">
                <a:solidFill>
                  <a:srgbClr val="000000"/>
                </a:solidFill>
                <a:latin typeface="Heebo"/>
              </a:rPr>
              <a:t>Berikut</a:t>
            </a:r>
            <a:r>
              <a:rPr lang="en-US" sz="3000" dirty="0">
                <a:solidFill>
                  <a:srgbClr val="000000"/>
                </a:solidFill>
                <a:latin typeface="Heebo"/>
              </a:rPr>
              <a:t> </a:t>
            </a:r>
            <a:r>
              <a:rPr lang="en-US" sz="3000" dirty="0" err="1">
                <a:solidFill>
                  <a:srgbClr val="000000"/>
                </a:solidFill>
                <a:latin typeface="Heebo"/>
              </a:rPr>
              <a:t>merupakan</a:t>
            </a:r>
            <a:r>
              <a:rPr lang="en-US" sz="3000" dirty="0">
                <a:solidFill>
                  <a:srgbClr val="000000"/>
                </a:solidFill>
                <a:latin typeface="Heebo"/>
              </a:rPr>
              <a:t> pasar </a:t>
            </a:r>
            <a:r>
              <a:rPr lang="en-US" sz="3000" dirty="0" err="1">
                <a:solidFill>
                  <a:srgbClr val="000000"/>
                </a:solidFill>
                <a:latin typeface="Heebo"/>
              </a:rPr>
              <a:t>sasaran</a:t>
            </a:r>
            <a:r>
              <a:rPr lang="en-US" sz="3000" dirty="0">
                <a:solidFill>
                  <a:srgbClr val="000000"/>
                </a:solidFill>
                <a:latin typeface="Heebo"/>
              </a:rPr>
              <a:t> </a:t>
            </a:r>
            <a:r>
              <a:rPr lang="en-US" sz="3000" dirty="0" err="1">
                <a:solidFill>
                  <a:srgbClr val="000000"/>
                </a:solidFill>
                <a:latin typeface="Heebo"/>
              </a:rPr>
              <a:t>dari</a:t>
            </a:r>
            <a:r>
              <a:rPr lang="en-US" sz="3000" dirty="0">
                <a:solidFill>
                  <a:srgbClr val="000000"/>
                </a:solidFill>
                <a:latin typeface="Heebo"/>
              </a:rPr>
              <a:t> </a:t>
            </a:r>
            <a:r>
              <a:rPr lang="en-US" sz="3000" dirty="0" err="1">
                <a:solidFill>
                  <a:srgbClr val="000000"/>
                </a:solidFill>
                <a:latin typeface="Heebo"/>
              </a:rPr>
              <a:t>cakupan</a:t>
            </a:r>
            <a:r>
              <a:rPr lang="en-US" sz="3000" dirty="0">
                <a:solidFill>
                  <a:srgbClr val="000000"/>
                </a:solidFill>
                <a:latin typeface="Heebo"/>
              </a:rPr>
              <a:t> yang </a:t>
            </a:r>
            <a:r>
              <a:rPr lang="en-US" sz="3000" dirty="0" err="1">
                <a:solidFill>
                  <a:srgbClr val="000000"/>
                </a:solidFill>
                <a:latin typeface="Heebo"/>
              </a:rPr>
              <a:t>luas</a:t>
            </a:r>
            <a:r>
              <a:rPr lang="en-US" sz="3000" dirty="0">
                <a:solidFill>
                  <a:srgbClr val="000000"/>
                </a:solidFill>
                <a:latin typeface="Heebo"/>
              </a:rPr>
              <a:t> </a:t>
            </a:r>
            <a:r>
              <a:rPr lang="en-US" sz="3000" dirty="0" err="1">
                <a:solidFill>
                  <a:srgbClr val="000000"/>
                </a:solidFill>
                <a:latin typeface="Heebo"/>
              </a:rPr>
              <a:t>hingga</a:t>
            </a:r>
            <a:r>
              <a:rPr lang="en-US" sz="3000" dirty="0">
                <a:solidFill>
                  <a:srgbClr val="000000"/>
                </a:solidFill>
                <a:latin typeface="Heebo"/>
              </a:rPr>
              <a:t> </a:t>
            </a:r>
            <a:r>
              <a:rPr lang="en-US" sz="3000" dirty="0" err="1">
                <a:solidFill>
                  <a:srgbClr val="000000"/>
                </a:solidFill>
                <a:latin typeface="Heebo"/>
              </a:rPr>
              <a:t>sempit</a:t>
            </a:r>
            <a:endParaRPr lang="en-US" sz="3000" dirty="0">
              <a:solidFill>
                <a:srgbClr val="000000"/>
              </a:solidFill>
              <a:latin typeface="Heeb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0839315" y="1374426"/>
            <a:ext cx="4918236" cy="341250"/>
            <a:chOff x="0" y="0"/>
            <a:chExt cx="1295338" cy="89877"/>
          </a:xfrm>
        </p:grpSpPr>
        <p:sp>
          <p:nvSpPr>
            <p:cNvPr id="3" name="Freeform 3"/>
            <p:cNvSpPr/>
            <p:nvPr/>
          </p:nvSpPr>
          <p:spPr>
            <a:xfrm>
              <a:off x="0" y="0"/>
              <a:ext cx="1295338" cy="89877"/>
            </a:xfrm>
            <a:custGeom>
              <a:avLst/>
              <a:gdLst/>
              <a:ahLst/>
              <a:cxnLst/>
              <a:rect l="l" t="t" r="r" b="b"/>
              <a:pathLst>
                <a:path w="1295338" h="89877">
                  <a:moveTo>
                    <a:pt x="0" y="0"/>
                  </a:moveTo>
                  <a:lnTo>
                    <a:pt x="1295338" y="0"/>
                  </a:lnTo>
                  <a:lnTo>
                    <a:pt x="1295338" y="89877"/>
                  </a:lnTo>
                  <a:lnTo>
                    <a:pt x="0" y="89877"/>
                  </a:lnTo>
                  <a:close/>
                </a:path>
              </a:pathLst>
            </a:custGeom>
            <a:solidFill>
              <a:srgbClr val="B7CADB"/>
            </a:solidFill>
          </p:spPr>
        </p:sp>
        <p:sp>
          <p:nvSpPr>
            <p:cNvPr id="4" name="TextBox 4"/>
            <p:cNvSpPr txBox="1"/>
            <p:nvPr/>
          </p:nvSpPr>
          <p:spPr>
            <a:xfrm>
              <a:off x="0" y="-9525"/>
              <a:ext cx="1295338"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492853" y="635000"/>
            <a:ext cx="3142602"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DIFERENSIASI DAN POSITIONING</a:t>
            </a:r>
          </a:p>
        </p:txBody>
      </p:sp>
      <p:grpSp>
        <p:nvGrpSpPr>
          <p:cNvPr id="7" name="Group 7"/>
          <p:cNvGrpSpPr/>
          <p:nvPr/>
        </p:nvGrpSpPr>
        <p:grpSpPr>
          <a:xfrm>
            <a:off x="17050418" y="9049203"/>
            <a:ext cx="770523" cy="77052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12</a:t>
            </a:r>
          </a:p>
        </p:txBody>
      </p:sp>
      <p:grpSp>
        <p:nvGrpSpPr>
          <p:cNvPr id="11" name="Group 11"/>
          <p:cNvGrpSpPr/>
          <p:nvPr/>
        </p:nvGrpSpPr>
        <p:grpSpPr>
          <a:xfrm>
            <a:off x="1492853" y="2116770"/>
            <a:ext cx="15557565" cy="6932433"/>
            <a:chOff x="0" y="0"/>
            <a:chExt cx="4097466" cy="1825826"/>
          </a:xfrm>
        </p:grpSpPr>
        <p:sp>
          <p:nvSpPr>
            <p:cNvPr id="12" name="Freeform 12"/>
            <p:cNvSpPr/>
            <p:nvPr/>
          </p:nvSpPr>
          <p:spPr>
            <a:xfrm>
              <a:off x="0" y="0"/>
              <a:ext cx="4097465" cy="1825826"/>
            </a:xfrm>
            <a:custGeom>
              <a:avLst/>
              <a:gdLst/>
              <a:ahLst/>
              <a:cxnLst/>
              <a:rect l="l" t="t" r="r" b="b"/>
              <a:pathLst>
                <a:path w="4097465" h="1825826">
                  <a:moveTo>
                    <a:pt x="0" y="0"/>
                  </a:moveTo>
                  <a:lnTo>
                    <a:pt x="4097465" y="0"/>
                  </a:lnTo>
                  <a:lnTo>
                    <a:pt x="4097465" y="1825826"/>
                  </a:lnTo>
                  <a:lnTo>
                    <a:pt x="0" y="1825826"/>
                  </a:lnTo>
                  <a:close/>
                </a:path>
              </a:pathLst>
            </a:custGeom>
            <a:solidFill>
              <a:srgbClr val="FAFAFA"/>
            </a:solidFill>
          </p:spPr>
        </p:sp>
        <p:sp>
          <p:nvSpPr>
            <p:cNvPr id="13" name="TextBox 13"/>
            <p:cNvSpPr txBox="1"/>
            <p:nvPr/>
          </p:nvSpPr>
          <p:spPr>
            <a:xfrm>
              <a:off x="0" y="-9525"/>
              <a:ext cx="4097466" cy="1835351"/>
            </a:xfrm>
            <a:prstGeom prst="rect">
              <a:avLst/>
            </a:prstGeom>
          </p:spPr>
          <p:txBody>
            <a:bodyPr lIns="50800" tIns="50800" rIns="50800" bIns="50800" rtlCol="0" anchor="ctr"/>
            <a:lstStyle/>
            <a:p>
              <a:pPr algn="ctr">
                <a:lnSpc>
                  <a:spcPts val="3100"/>
                </a:lnSpc>
              </a:pPr>
              <a:endParaRPr/>
            </a:p>
          </p:txBody>
        </p:sp>
      </p:grpSp>
      <p:sp>
        <p:nvSpPr>
          <p:cNvPr id="14" name="Freeform 14"/>
          <p:cNvSpPr/>
          <p:nvPr/>
        </p:nvSpPr>
        <p:spPr>
          <a:xfrm>
            <a:off x="7888232" y="8559645"/>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606893" y="8923133"/>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6" name="TextBox 16"/>
          <p:cNvSpPr txBox="1"/>
          <p:nvPr/>
        </p:nvSpPr>
        <p:spPr>
          <a:xfrm>
            <a:off x="2231014" y="2306461"/>
            <a:ext cx="5657218" cy="5744185"/>
          </a:xfrm>
          <a:prstGeom prst="rect">
            <a:avLst/>
          </a:prstGeom>
        </p:spPr>
        <p:txBody>
          <a:bodyPr lIns="0" tIns="0" rIns="0" bIns="0" rtlCol="0" anchor="t">
            <a:spAutoFit/>
          </a:bodyPr>
          <a:lstStyle/>
          <a:p>
            <a:pPr algn="just">
              <a:lnSpc>
                <a:spcPts val="4166"/>
              </a:lnSpc>
            </a:pPr>
            <a:r>
              <a:rPr lang="en-US" sz="2975">
                <a:solidFill>
                  <a:srgbClr val="000000"/>
                </a:solidFill>
                <a:latin typeface="Mukta Mahee"/>
              </a:rPr>
              <a:t>Diferensiasi merupakan kegiatan pemasaran oleh perusahaan untuk membedakan produk atau jasa dengan para pesaing. Maka dari itu, positioning yang baik dimulai dengan diferensiasi yang bertujuan untuk mengenali perbedaan nilai pelanggan yang lebih besar baik dengan menetapkan harga yang lebih murah dari pesaing ataupun perbedaan lainnya. </a:t>
            </a:r>
          </a:p>
        </p:txBody>
      </p:sp>
      <p:sp>
        <p:nvSpPr>
          <p:cNvPr id="17" name="Freeform 17"/>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TextBox 18"/>
          <p:cNvSpPr txBox="1"/>
          <p:nvPr/>
        </p:nvSpPr>
        <p:spPr>
          <a:xfrm>
            <a:off x="10005342" y="2296936"/>
            <a:ext cx="5106318" cy="4708584"/>
          </a:xfrm>
          <a:prstGeom prst="rect">
            <a:avLst/>
          </a:prstGeom>
        </p:spPr>
        <p:txBody>
          <a:bodyPr lIns="0" tIns="0" rIns="0" bIns="0" rtlCol="0" anchor="t">
            <a:spAutoFit/>
          </a:bodyPr>
          <a:lstStyle/>
          <a:p>
            <a:pPr algn="just">
              <a:lnSpc>
                <a:spcPts val="5384"/>
              </a:lnSpc>
            </a:pPr>
            <a:r>
              <a:rPr lang="en-US" sz="3846">
                <a:solidFill>
                  <a:srgbClr val="000000"/>
                </a:solidFill>
                <a:latin typeface="Mukta Mahee"/>
              </a:rPr>
              <a:t>Positioning merupakan kegiatan yang dilakukan perusahaan agar citra suatu produk atau jasa memberikan kesan dan tempat khusus dalam benak konsumen.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4" name="Oval 23">
            <a:extLst>
              <a:ext uri="{FF2B5EF4-FFF2-40B4-BE49-F238E27FC236}">
                <a16:creationId xmlns:a16="http://schemas.microsoft.com/office/drawing/2014/main" id="{23ECD21F-6EFD-4255-AD1F-C5E26DA6E976}"/>
              </a:ext>
            </a:extLst>
          </p:cNvPr>
          <p:cNvSpPr/>
          <p:nvPr/>
        </p:nvSpPr>
        <p:spPr>
          <a:xfrm>
            <a:off x="2858829" y="2403551"/>
            <a:ext cx="10193979" cy="6912764"/>
          </a:xfrm>
          <a:prstGeom prst="ellipse">
            <a:avLst/>
          </a:prstGeom>
          <a:effectLst>
            <a:glow rad="63500">
              <a:schemeClr val="accent1">
                <a:satMod val="175000"/>
                <a:alpha val="40000"/>
              </a:schemeClr>
            </a:glow>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Freeform 15"/>
          <p:cNvSpPr/>
          <p:nvPr/>
        </p:nvSpPr>
        <p:spPr>
          <a:xfrm>
            <a:off x="4893602" y="3707501"/>
            <a:ext cx="4495800" cy="430486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lumMod val="50000"/>
            </a:schemeClr>
          </a:solidFill>
          <a:effectLst>
            <a:glow rad="63500">
              <a:schemeClr val="accent1">
                <a:satMod val="175000"/>
                <a:alpha val="40000"/>
              </a:schemeClr>
            </a:glow>
            <a:innerShdw blurRad="114300">
              <a:prstClr val="black"/>
            </a:innerShdw>
          </a:effectLst>
        </p:spPr>
      </p:sp>
      <p:grpSp>
        <p:nvGrpSpPr>
          <p:cNvPr id="2" name="Group 2"/>
          <p:cNvGrpSpPr/>
          <p:nvPr/>
        </p:nvGrpSpPr>
        <p:grpSpPr>
          <a:xfrm>
            <a:off x="1341426" y="1019587"/>
            <a:ext cx="6614393" cy="341250"/>
            <a:chOff x="0" y="0"/>
            <a:chExt cx="1742062" cy="89877"/>
          </a:xfrm>
        </p:grpSpPr>
        <p:sp>
          <p:nvSpPr>
            <p:cNvPr id="3" name="Freeform 3"/>
            <p:cNvSpPr/>
            <p:nvPr/>
          </p:nvSpPr>
          <p:spPr>
            <a:xfrm>
              <a:off x="0" y="0"/>
              <a:ext cx="1742062" cy="89877"/>
            </a:xfrm>
            <a:custGeom>
              <a:avLst/>
              <a:gdLst/>
              <a:ahLst/>
              <a:cxnLst/>
              <a:rect l="l" t="t" r="r" b="b"/>
              <a:pathLst>
                <a:path w="1742062" h="89877">
                  <a:moveTo>
                    <a:pt x="0" y="0"/>
                  </a:moveTo>
                  <a:lnTo>
                    <a:pt x="1742062" y="0"/>
                  </a:lnTo>
                  <a:lnTo>
                    <a:pt x="1742062" y="89877"/>
                  </a:lnTo>
                  <a:lnTo>
                    <a:pt x="0" y="89877"/>
                  </a:lnTo>
                  <a:close/>
                </a:path>
              </a:pathLst>
            </a:custGeom>
            <a:solidFill>
              <a:srgbClr val="B7CADB"/>
            </a:solidFill>
          </p:spPr>
        </p:sp>
        <p:sp>
          <p:nvSpPr>
            <p:cNvPr id="4" name="TextBox 4"/>
            <p:cNvSpPr txBox="1"/>
            <p:nvPr/>
          </p:nvSpPr>
          <p:spPr>
            <a:xfrm>
              <a:off x="0" y="-9525"/>
              <a:ext cx="1742062"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29762" y="6677399"/>
            <a:ext cx="3259524" cy="3259524"/>
          </a:xfrm>
          <a:custGeom>
            <a:avLst/>
            <a:gdLst/>
            <a:ahLst/>
            <a:cxnLst/>
            <a:rect l="l" t="t" r="r" b="b"/>
            <a:pathLst>
              <a:path w="3259524" h="3259524">
                <a:moveTo>
                  <a:pt x="0" y="0"/>
                </a:moveTo>
                <a:lnTo>
                  <a:pt x="3259524" y="0"/>
                </a:lnTo>
                <a:lnTo>
                  <a:pt x="3259524" y="3259523"/>
                </a:lnTo>
                <a:lnTo>
                  <a:pt x="0" y="325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1561667" y="1360837"/>
            <a:ext cx="13892109" cy="956672"/>
          </a:xfrm>
          <a:prstGeom prst="rect">
            <a:avLst/>
          </a:prstGeom>
        </p:spPr>
        <p:txBody>
          <a:bodyPr lIns="0" tIns="0" rIns="0" bIns="0" rtlCol="0" anchor="t">
            <a:spAutoFit/>
          </a:bodyPr>
          <a:lstStyle/>
          <a:p>
            <a:pPr>
              <a:lnSpc>
                <a:spcPts val="3780"/>
              </a:lnSpc>
            </a:pPr>
            <a:r>
              <a:rPr lang="en-US" sz="2700" dirty="0" err="1">
                <a:solidFill>
                  <a:schemeClr val="tx1">
                    <a:lumMod val="85000"/>
                    <a:lumOff val="15000"/>
                  </a:schemeClr>
                </a:solidFill>
                <a:latin typeface="Heebo Bold"/>
              </a:rPr>
              <a:t>Bauran</a:t>
            </a:r>
            <a:r>
              <a:rPr lang="en-US" sz="2700" dirty="0">
                <a:solidFill>
                  <a:schemeClr val="tx1">
                    <a:lumMod val="85000"/>
                    <a:lumOff val="15000"/>
                  </a:schemeClr>
                </a:solidFill>
                <a:latin typeface="Heebo Bold"/>
              </a:rPr>
              <a:t> </a:t>
            </a:r>
            <a:r>
              <a:rPr lang="en-US" sz="2700" dirty="0" err="1">
                <a:solidFill>
                  <a:schemeClr val="tx1">
                    <a:lumMod val="85000"/>
                    <a:lumOff val="15000"/>
                  </a:schemeClr>
                </a:solidFill>
                <a:latin typeface="Heebo Bold"/>
              </a:rPr>
              <a:t>pemasaran</a:t>
            </a:r>
            <a:r>
              <a:rPr lang="en-US" sz="2700" dirty="0">
                <a:solidFill>
                  <a:schemeClr val="tx1">
                    <a:lumMod val="85000"/>
                    <a:lumOff val="15000"/>
                  </a:schemeClr>
                </a:solidFill>
                <a:latin typeface="Heebo Bold"/>
              </a:rPr>
              <a:t> </a:t>
            </a:r>
            <a:r>
              <a:rPr lang="en-US" sz="2700" dirty="0" err="1">
                <a:solidFill>
                  <a:schemeClr val="tx1">
                    <a:lumMod val="85000"/>
                    <a:lumOff val="15000"/>
                  </a:schemeClr>
                </a:solidFill>
                <a:latin typeface="Heebo Bold"/>
              </a:rPr>
              <a:t>adalah</a:t>
            </a:r>
            <a:r>
              <a:rPr lang="en-US" sz="2700" dirty="0">
                <a:solidFill>
                  <a:schemeClr val="tx1">
                    <a:lumMod val="85000"/>
                    <a:lumOff val="15000"/>
                  </a:schemeClr>
                </a:solidFill>
                <a:latin typeface="Heebo Bold"/>
              </a:rPr>
              <a:t> </a:t>
            </a:r>
            <a:r>
              <a:rPr lang="en-US" sz="2700" dirty="0" err="1">
                <a:solidFill>
                  <a:schemeClr val="tx1">
                    <a:lumMod val="85000"/>
                    <a:lumOff val="15000"/>
                  </a:schemeClr>
                </a:solidFill>
                <a:latin typeface="Heebo Bold"/>
              </a:rPr>
              <a:t>kumpulan</a:t>
            </a:r>
            <a:r>
              <a:rPr lang="en-US" sz="2700" dirty="0">
                <a:solidFill>
                  <a:schemeClr val="tx1">
                    <a:lumMod val="85000"/>
                    <a:lumOff val="15000"/>
                  </a:schemeClr>
                </a:solidFill>
                <a:latin typeface="Heebo Bold"/>
              </a:rPr>
              <a:t> </a:t>
            </a:r>
            <a:r>
              <a:rPr lang="en-US" sz="2700" dirty="0" err="1">
                <a:solidFill>
                  <a:schemeClr val="tx1">
                    <a:lumMod val="85000"/>
                    <a:lumOff val="15000"/>
                  </a:schemeClr>
                </a:solidFill>
                <a:latin typeface="Heebo Bold"/>
              </a:rPr>
              <a:t>alat</a:t>
            </a:r>
            <a:r>
              <a:rPr lang="en-US" sz="2700" dirty="0">
                <a:solidFill>
                  <a:schemeClr val="tx1">
                    <a:lumMod val="85000"/>
                    <a:lumOff val="15000"/>
                  </a:schemeClr>
                </a:solidFill>
                <a:latin typeface="Heebo Bold"/>
              </a:rPr>
              <a:t> </a:t>
            </a:r>
            <a:r>
              <a:rPr lang="en-US" sz="2700" dirty="0" err="1">
                <a:solidFill>
                  <a:schemeClr val="tx1">
                    <a:lumMod val="85000"/>
                    <a:lumOff val="15000"/>
                  </a:schemeClr>
                </a:solidFill>
                <a:latin typeface="Heebo Bold"/>
              </a:rPr>
              <a:t>pemasaran</a:t>
            </a:r>
            <a:r>
              <a:rPr lang="en-US" sz="2700" dirty="0">
                <a:solidFill>
                  <a:schemeClr val="tx1">
                    <a:lumMod val="85000"/>
                    <a:lumOff val="15000"/>
                  </a:schemeClr>
                </a:solidFill>
                <a:latin typeface="Heebo Bold"/>
              </a:rPr>
              <a:t> </a:t>
            </a:r>
            <a:r>
              <a:rPr lang="en-US" sz="2700" dirty="0" err="1">
                <a:solidFill>
                  <a:schemeClr val="tx1">
                    <a:lumMod val="85000"/>
                    <a:lumOff val="15000"/>
                  </a:schemeClr>
                </a:solidFill>
                <a:latin typeface="Heebo Bold"/>
              </a:rPr>
              <a:t>taktis</a:t>
            </a:r>
            <a:r>
              <a:rPr lang="en-US" sz="2700" dirty="0">
                <a:solidFill>
                  <a:schemeClr val="tx1">
                    <a:lumMod val="85000"/>
                    <a:lumOff val="15000"/>
                  </a:schemeClr>
                </a:solidFill>
                <a:latin typeface="Heebo Bold"/>
              </a:rPr>
              <a:t> </a:t>
            </a:r>
            <a:r>
              <a:rPr lang="en-US" sz="2700" dirty="0" err="1">
                <a:solidFill>
                  <a:schemeClr val="tx1">
                    <a:lumMod val="85000"/>
                    <a:lumOff val="15000"/>
                  </a:schemeClr>
                </a:solidFill>
                <a:latin typeface="Heebo Bold"/>
              </a:rPr>
              <a:t>terkendali</a:t>
            </a:r>
            <a:r>
              <a:rPr lang="en-US" sz="2700" dirty="0">
                <a:solidFill>
                  <a:schemeClr val="tx1">
                    <a:lumMod val="85000"/>
                    <a:lumOff val="15000"/>
                  </a:schemeClr>
                </a:solidFill>
                <a:latin typeface="Heebo Bold"/>
              </a:rPr>
              <a:t> yang </a:t>
            </a:r>
            <a:r>
              <a:rPr lang="en-US" sz="2700" dirty="0" err="1">
                <a:solidFill>
                  <a:schemeClr val="tx1">
                    <a:lumMod val="85000"/>
                    <a:lumOff val="15000"/>
                  </a:schemeClr>
                </a:solidFill>
                <a:latin typeface="Heebo Bold"/>
              </a:rPr>
              <a:t>dipadukan</a:t>
            </a:r>
            <a:r>
              <a:rPr lang="en-US" sz="2700" dirty="0">
                <a:solidFill>
                  <a:schemeClr val="tx1">
                    <a:lumMod val="85000"/>
                    <a:lumOff val="15000"/>
                  </a:schemeClr>
                </a:solidFill>
                <a:latin typeface="Heebo Bold"/>
              </a:rPr>
              <a:t> </a:t>
            </a:r>
            <a:r>
              <a:rPr lang="en-US" sz="2700" dirty="0" err="1">
                <a:solidFill>
                  <a:schemeClr val="tx1">
                    <a:lumMod val="85000"/>
                    <a:lumOff val="15000"/>
                  </a:schemeClr>
                </a:solidFill>
                <a:latin typeface="Heebo Bold"/>
              </a:rPr>
              <a:t>perusahaan</a:t>
            </a:r>
            <a:r>
              <a:rPr lang="en-US" sz="2700" dirty="0">
                <a:solidFill>
                  <a:schemeClr val="tx1">
                    <a:lumMod val="85000"/>
                    <a:lumOff val="15000"/>
                  </a:schemeClr>
                </a:solidFill>
                <a:latin typeface="Heebo Bold"/>
              </a:rPr>
              <a:t> </a:t>
            </a:r>
            <a:r>
              <a:rPr lang="en-US" sz="2700" dirty="0" err="1">
                <a:solidFill>
                  <a:schemeClr val="tx1">
                    <a:lumMod val="85000"/>
                    <a:lumOff val="15000"/>
                  </a:schemeClr>
                </a:solidFill>
                <a:latin typeface="Heebo Bold"/>
              </a:rPr>
              <a:t>untuk</a:t>
            </a:r>
            <a:r>
              <a:rPr lang="en-US" sz="2700" dirty="0">
                <a:solidFill>
                  <a:schemeClr val="tx1">
                    <a:lumMod val="85000"/>
                    <a:lumOff val="15000"/>
                  </a:schemeClr>
                </a:solidFill>
                <a:latin typeface="Heebo Bold"/>
              </a:rPr>
              <a:t> </a:t>
            </a:r>
            <a:r>
              <a:rPr lang="en-US" sz="2700" dirty="0" err="1">
                <a:solidFill>
                  <a:schemeClr val="tx1">
                    <a:lumMod val="85000"/>
                    <a:lumOff val="15000"/>
                  </a:schemeClr>
                </a:solidFill>
                <a:latin typeface="Heebo Bold"/>
              </a:rPr>
              <a:t>menghasilkan</a:t>
            </a:r>
            <a:r>
              <a:rPr lang="en-US" sz="2700" dirty="0">
                <a:solidFill>
                  <a:schemeClr val="tx1">
                    <a:lumMod val="85000"/>
                    <a:lumOff val="15000"/>
                  </a:schemeClr>
                </a:solidFill>
                <a:latin typeface="Heebo Bold"/>
              </a:rPr>
              <a:t> </a:t>
            </a:r>
            <a:r>
              <a:rPr lang="en-US" sz="2700" dirty="0" err="1">
                <a:solidFill>
                  <a:schemeClr val="tx1">
                    <a:lumMod val="85000"/>
                    <a:lumOff val="15000"/>
                  </a:schemeClr>
                </a:solidFill>
                <a:latin typeface="Heebo Bold"/>
              </a:rPr>
              <a:t>respons</a:t>
            </a:r>
            <a:r>
              <a:rPr lang="en-US" sz="2700" dirty="0">
                <a:solidFill>
                  <a:schemeClr val="tx1">
                    <a:lumMod val="85000"/>
                    <a:lumOff val="15000"/>
                  </a:schemeClr>
                </a:solidFill>
                <a:latin typeface="Heebo Bold"/>
              </a:rPr>
              <a:t> yang </a:t>
            </a:r>
            <a:r>
              <a:rPr lang="en-US" sz="2700" dirty="0" err="1">
                <a:solidFill>
                  <a:schemeClr val="tx1">
                    <a:lumMod val="85000"/>
                    <a:lumOff val="15000"/>
                  </a:schemeClr>
                </a:solidFill>
                <a:latin typeface="Heebo Bold"/>
              </a:rPr>
              <a:t>diinginkannya</a:t>
            </a:r>
            <a:r>
              <a:rPr lang="en-US" sz="2700" dirty="0">
                <a:solidFill>
                  <a:schemeClr val="tx1">
                    <a:lumMod val="85000"/>
                    <a:lumOff val="15000"/>
                  </a:schemeClr>
                </a:solidFill>
                <a:latin typeface="Heebo Bold"/>
              </a:rPr>
              <a:t> di pasar </a:t>
            </a:r>
            <a:r>
              <a:rPr lang="en-US" sz="2700" dirty="0" err="1">
                <a:solidFill>
                  <a:schemeClr val="tx1">
                    <a:lumMod val="85000"/>
                    <a:lumOff val="15000"/>
                  </a:schemeClr>
                </a:solidFill>
                <a:latin typeface="Heebo Bold"/>
              </a:rPr>
              <a:t>sasaran</a:t>
            </a:r>
            <a:r>
              <a:rPr lang="en-US" sz="2700" dirty="0">
                <a:solidFill>
                  <a:schemeClr val="tx1">
                    <a:lumMod val="85000"/>
                    <a:lumOff val="15000"/>
                  </a:schemeClr>
                </a:solidFill>
                <a:latin typeface="Heebo Bold"/>
              </a:rPr>
              <a:t> :</a:t>
            </a:r>
          </a:p>
        </p:txBody>
      </p:sp>
      <p:sp>
        <p:nvSpPr>
          <p:cNvPr id="12" name="Freeform 12"/>
          <p:cNvSpPr/>
          <p:nvPr/>
        </p:nvSpPr>
        <p:spPr>
          <a:xfrm>
            <a:off x="16860498" y="2284268"/>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3" name="Freeform 13"/>
          <p:cNvSpPr/>
          <p:nvPr/>
        </p:nvSpPr>
        <p:spPr>
          <a:xfrm>
            <a:off x="15432995" y="886957"/>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7" name="TextBox 17"/>
          <p:cNvSpPr txBox="1"/>
          <p:nvPr/>
        </p:nvSpPr>
        <p:spPr>
          <a:xfrm>
            <a:off x="1492853" y="635000"/>
            <a:ext cx="3614100" cy="387350"/>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BAURAN PEMASARAN</a:t>
            </a:r>
          </a:p>
        </p:txBody>
      </p:sp>
      <p:sp>
        <p:nvSpPr>
          <p:cNvPr id="18" name="TextBox 18"/>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04</a:t>
            </a:r>
          </a:p>
        </p:txBody>
      </p:sp>
      <p:sp>
        <p:nvSpPr>
          <p:cNvPr id="19" name="TextBox 19"/>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SEMINAR PROPOSAL</a:t>
            </a:r>
          </a:p>
        </p:txBody>
      </p:sp>
      <p:sp>
        <p:nvSpPr>
          <p:cNvPr id="21" name="TextBox 21"/>
          <p:cNvSpPr txBox="1"/>
          <p:nvPr/>
        </p:nvSpPr>
        <p:spPr>
          <a:xfrm>
            <a:off x="5467300" y="4676335"/>
            <a:ext cx="3348403" cy="2727029"/>
          </a:xfrm>
          <a:prstGeom prst="rect">
            <a:avLst/>
          </a:prstGeom>
          <a:noFill/>
        </p:spPr>
        <p:txBody>
          <a:bodyPr lIns="0" tIns="0" rIns="0" bIns="0" rtlCol="0" anchor="t">
            <a:spAutoFit/>
          </a:bodyPr>
          <a:lstStyle/>
          <a:p>
            <a:pPr algn="ctr">
              <a:lnSpc>
                <a:spcPts val="4340"/>
              </a:lnSpc>
            </a:pPr>
            <a:r>
              <a:rPr lang="en-US" sz="7200" dirty="0">
                <a:solidFill>
                  <a:srgbClr val="000000"/>
                </a:solidFill>
                <a:latin typeface="Heebo Medium"/>
              </a:rPr>
              <a:t>4P</a:t>
            </a:r>
          </a:p>
          <a:p>
            <a:pPr algn="ctr">
              <a:lnSpc>
                <a:spcPts val="4340"/>
              </a:lnSpc>
            </a:pPr>
            <a:r>
              <a:rPr lang="en-US" sz="2400" dirty="0">
                <a:solidFill>
                  <a:srgbClr val="000000"/>
                </a:solidFill>
                <a:latin typeface="Heebo Medium"/>
              </a:rPr>
              <a:t>Product </a:t>
            </a:r>
          </a:p>
          <a:p>
            <a:pPr algn="ctr">
              <a:lnSpc>
                <a:spcPts val="4340"/>
              </a:lnSpc>
            </a:pPr>
            <a:r>
              <a:rPr lang="en-US" sz="2400" dirty="0">
                <a:solidFill>
                  <a:srgbClr val="000000"/>
                </a:solidFill>
                <a:latin typeface="Heebo Medium"/>
              </a:rPr>
              <a:t>Price </a:t>
            </a:r>
          </a:p>
          <a:p>
            <a:pPr algn="ctr">
              <a:lnSpc>
                <a:spcPts val="4340"/>
              </a:lnSpc>
            </a:pPr>
            <a:r>
              <a:rPr lang="en-US" sz="2400" dirty="0">
                <a:solidFill>
                  <a:srgbClr val="000000"/>
                </a:solidFill>
                <a:latin typeface="Heebo Medium"/>
              </a:rPr>
              <a:t>Place</a:t>
            </a:r>
          </a:p>
          <a:p>
            <a:pPr algn="ctr">
              <a:lnSpc>
                <a:spcPts val="4340"/>
              </a:lnSpc>
            </a:pPr>
            <a:r>
              <a:rPr lang="en-US" sz="2400" dirty="0">
                <a:solidFill>
                  <a:srgbClr val="000000"/>
                </a:solidFill>
                <a:latin typeface="Heebo Medium"/>
              </a:rPr>
              <a:t>Promotion</a:t>
            </a:r>
          </a:p>
        </p:txBody>
      </p:sp>
      <p:sp>
        <p:nvSpPr>
          <p:cNvPr id="25" name="TextBox 21">
            <a:extLst>
              <a:ext uri="{FF2B5EF4-FFF2-40B4-BE49-F238E27FC236}">
                <a16:creationId xmlns:a16="http://schemas.microsoft.com/office/drawing/2014/main" id="{77C1FBDB-A73D-4328-8D0A-31BEE511BB46}"/>
              </a:ext>
            </a:extLst>
          </p:cNvPr>
          <p:cNvSpPr txBox="1"/>
          <p:nvPr/>
        </p:nvSpPr>
        <p:spPr>
          <a:xfrm>
            <a:off x="9882060" y="4715061"/>
            <a:ext cx="3348403" cy="2160207"/>
          </a:xfrm>
          <a:prstGeom prst="rect">
            <a:avLst/>
          </a:prstGeom>
          <a:noFill/>
        </p:spPr>
        <p:txBody>
          <a:bodyPr lIns="0" tIns="0" rIns="0" bIns="0" rtlCol="0" anchor="t">
            <a:spAutoFit/>
          </a:bodyPr>
          <a:lstStyle/>
          <a:p>
            <a:pPr>
              <a:lnSpc>
                <a:spcPts val="4340"/>
              </a:lnSpc>
            </a:pPr>
            <a:r>
              <a:rPr lang="en-US" sz="7200" dirty="0">
                <a:solidFill>
                  <a:srgbClr val="000000"/>
                </a:solidFill>
                <a:latin typeface="Heebo Medium"/>
              </a:rPr>
              <a:t>7P</a:t>
            </a:r>
          </a:p>
          <a:p>
            <a:pPr>
              <a:lnSpc>
                <a:spcPts val="4340"/>
              </a:lnSpc>
            </a:pPr>
            <a:r>
              <a:rPr lang="en-US" sz="2400" dirty="0">
                <a:solidFill>
                  <a:srgbClr val="000000"/>
                </a:solidFill>
                <a:latin typeface="Heebo Medium"/>
              </a:rPr>
              <a:t>Process </a:t>
            </a:r>
          </a:p>
          <a:p>
            <a:pPr>
              <a:lnSpc>
                <a:spcPts val="4340"/>
              </a:lnSpc>
            </a:pPr>
            <a:r>
              <a:rPr lang="en-US" sz="2400" dirty="0" err="1">
                <a:solidFill>
                  <a:srgbClr val="000000"/>
                </a:solidFill>
                <a:latin typeface="Heebo Medium"/>
              </a:rPr>
              <a:t>Pyshical</a:t>
            </a:r>
            <a:r>
              <a:rPr lang="en-US" sz="2400" dirty="0">
                <a:solidFill>
                  <a:srgbClr val="000000"/>
                </a:solidFill>
                <a:latin typeface="Heebo Medium"/>
              </a:rPr>
              <a:t> Evidence</a:t>
            </a:r>
          </a:p>
          <a:p>
            <a:pPr>
              <a:lnSpc>
                <a:spcPts val="4340"/>
              </a:lnSpc>
            </a:pPr>
            <a:r>
              <a:rPr lang="en-US" sz="2400" dirty="0">
                <a:solidFill>
                  <a:srgbClr val="000000"/>
                </a:solidFill>
                <a:latin typeface="Heebo Medium"/>
              </a:rPr>
              <a:t>People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726999" y="2299284"/>
            <a:ext cx="16834000" cy="4021851"/>
            <a:chOff x="0" y="0"/>
            <a:chExt cx="4433646" cy="1059253"/>
          </a:xfrm>
        </p:grpSpPr>
        <p:sp>
          <p:nvSpPr>
            <p:cNvPr id="3" name="Freeform 3"/>
            <p:cNvSpPr/>
            <p:nvPr/>
          </p:nvSpPr>
          <p:spPr>
            <a:xfrm>
              <a:off x="0" y="0"/>
              <a:ext cx="4433646" cy="1059253"/>
            </a:xfrm>
            <a:custGeom>
              <a:avLst/>
              <a:gdLst/>
              <a:ahLst/>
              <a:cxnLst/>
              <a:rect l="l" t="t" r="r" b="b"/>
              <a:pathLst>
                <a:path w="4433646" h="1059253">
                  <a:moveTo>
                    <a:pt x="0" y="0"/>
                  </a:moveTo>
                  <a:lnTo>
                    <a:pt x="4433646" y="0"/>
                  </a:lnTo>
                  <a:lnTo>
                    <a:pt x="4433646" y="1059253"/>
                  </a:lnTo>
                  <a:lnTo>
                    <a:pt x="0" y="1059253"/>
                  </a:lnTo>
                  <a:close/>
                </a:path>
              </a:pathLst>
            </a:custGeom>
            <a:solidFill>
              <a:srgbClr val="87A3C4"/>
            </a:solidFill>
          </p:spPr>
        </p:sp>
        <p:sp>
          <p:nvSpPr>
            <p:cNvPr id="4" name="TextBox 4"/>
            <p:cNvSpPr txBox="1"/>
            <p:nvPr/>
          </p:nvSpPr>
          <p:spPr>
            <a:xfrm>
              <a:off x="0" y="-9525"/>
              <a:ext cx="4433646" cy="1068778"/>
            </a:xfrm>
            <a:prstGeom prst="rect">
              <a:avLst/>
            </a:prstGeom>
          </p:spPr>
          <p:txBody>
            <a:bodyPr lIns="50800" tIns="50800" rIns="50800" bIns="50800" rtlCol="0" anchor="ctr"/>
            <a:lstStyle/>
            <a:p>
              <a:pPr algn="ctr">
                <a:lnSpc>
                  <a:spcPts val="3100"/>
                </a:lnSpc>
              </a:pPr>
              <a:endParaRPr/>
            </a:p>
          </p:txBody>
        </p:sp>
      </p:grpSp>
      <p:sp>
        <p:nvSpPr>
          <p:cNvPr id="14" name="TextBox 14"/>
          <p:cNvSpPr txBox="1"/>
          <p:nvPr/>
        </p:nvSpPr>
        <p:spPr>
          <a:xfrm>
            <a:off x="2141253" y="3502283"/>
            <a:ext cx="12868761" cy="1644681"/>
          </a:xfrm>
          <a:prstGeom prst="rect">
            <a:avLst/>
          </a:prstGeom>
        </p:spPr>
        <p:txBody>
          <a:bodyPr lIns="0" tIns="0" rIns="0" bIns="0" rtlCol="0" anchor="t">
            <a:spAutoFit/>
          </a:bodyPr>
          <a:lstStyle/>
          <a:p>
            <a:pPr algn="ctr">
              <a:lnSpc>
                <a:spcPts val="13299"/>
              </a:lnSpc>
            </a:pPr>
            <a:r>
              <a:rPr lang="en-US" sz="9499" dirty="0">
                <a:solidFill>
                  <a:schemeClr val="tx1">
                    <a:lumMod val="75000"/>
                    <a:lumOff val="25000"/>
                  </a:schemeClr>
                </a:solidFill>
                <a:latin typeface="Heebo Bold"/>
              </a:rPr>
              <a:t>TERIMA KASIH</a:t>
            </a:r>
          </a:p>
        </p:txBody>
      </p:sp>
      <p:sp>
        <p:nvSpPr>
          <p:cNvPr id="16" name="Freeform 16"/>
          <p:cNvSpPr/>
          <p:nvPr/>
        </p:nvSpPr>
        <p:spPr>
          <a:xfrm>
            <a:off x="15784806" y="4051737"/>
            <a:ext cx="4538797" cy="4538797"/>
          </a:xfrm>
          <a:custGeom>
            <a:avLst/>
            <a:gdLst/>
            <a:ahLst/>
            <a:cxnLst/>
            <a:rect l="l" t="t" r="r" b="b"/>
            <a:pathLst>
              <a:path w="4538797" h="4538797">
                <a:moveTo>
                  <a:pt x="0" y="0"/>
                </a:moveTo>
                <a:lnTo>
                  <a:pt x="4538797" y="0"/>
                </a:lnTo>
                <a:lnTo>
                  <a:pt x="4538797" y="4538797"/>
                </a:lnTo>
                <a:lnTo>
                  <a:pt x="0" y="45387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8" name="Freeform 18"/>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Tree>
    <p:extLst>
      <p:ext uri="{BB962C8B-B14F-4D97-AF65-F5344CB8AC3E}">
        <p14:creationId xmlns:p14="http://schemas.microsoft.com/office/powerpoint/2010/main" val="1203885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527</Words>
  <Application>Microsoft Office PowerPoint</Application>
  <PresentationFormat>Custom</PresentationFormat>
  <Paragraphs>70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Heebo Bold</vt:lpstr>
      <vt:lpstr>Mukta Mahee</vt:lpstr>
      <vt:lpstr>Heebo Medium</vt:lpstr>
      <vt:lpstr>Arial</vt:lpstr>
      <vt:lpstr>Calibri</vt:lpstr>
      <vt:lpstr>Heebo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 pemasaran</dc:title>
  <dc:creator>zulfa irbah</dc:creator>
  <cp:lastModifiedBy>Zulfa</cp:lastModifiedBy>
  <cp:revision>5</cp:revision>
  <dcterms:created xsi:type="dcterms:W3CDTF">2006-08-16T00:00:00Z</dcterms:created>
  <dcterms:modified xsi:type="dcterms:W3CDTF">2023-12-24T04:26:51Z</dcterms:modified>
  <dc:identifier>DAF0-MRxNiI</dc:identifier>
</cp:coreProperties>
</file>