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8" r:id="rId6"/>
    <p:sldId id="264" r:id="rId7"/>
    <p:sldId id="260" r:id="rId8"/>
    <p:sldId id="265" r:id="rId9"/>
    <p:sldId id="266" r:id="rId10"/>
    <p:sldId id="261" r:id="rId11"/>
    <p:sldId id="267" r:id="rId12"/>
    <p:sldId id="268" r:id="rId13"/>
    <p:sldId id="259" r:id="rId14"/>
    <p:sldId id="269" r:id="rId15"/>
    <p:sldId id="270" r:id="rId16"/>
    <p:sldId id="271" r:id="rId17"/>
    <p:sldId id="262" r:id="rId18"/>
    <p:sldId id="273" r:id="rId19"/>
    <p:sldId id="272" r:id="rId20"/>
    <p:sldId id="275" r:id="rId21"/>
    <p:sldId id="274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err="1">
                <a:latin typeface="Rockwell" panose="02060603020205020403" pitchFamily="18" charset="0"/>
              </a:rPr>
              <a:t>Pengujian</a:t>
            </a:r>
            <a:r>
              <a:rPr lang="en-US" sz="5400" dirty="0">
                <a:latin typeface="Rockwell" panose="02060603020205020403" pitchFamily="18" charset="0"/>
              </a:rPr>
              <a:t> system pada website </a:t>
            </a:r>
            <a:r>
              <a:rPr lang="en-US" sz="5400" dirty="0" err="1">
                <a:latin typeface="Rockwell" panose="02060603020205020403" pitchFamily="18" charset="0"/>
              </a:rPr>
              <a:t>togamas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770" y="3858710"/>
            <a:ext cx="8278229" cy="2092912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Zulfa Nur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Annida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(2000018234) (B)</a:t>
            </a:r>
          </a:p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Dosem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pengampu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: </a:t>
            </a:r>
            <a:r>
              <a:rPr lang="en-ID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 </a:t>
            </a:r>
            <a:r>
              <a:rPr lang="en-ID" sz="2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Tarmuji</a:t>
            </a:r>
            <a:r>
              <a:rPr lang="en-ID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S.T., M.Cs.</a:t>
            </a:r>
          </a:p>
          <a:p>
            <a:pPr algn="ctr"/>
            <a:r>
              <a:rPr lang="en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Mata </a:t>
            </a:r>
            <a:r>
              <a:rPr lang="en-ID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kuliah</a:t>
            </a:r>
            <a:r>
              <a:rPr lang="en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PKPL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655" y="0"/>
            <a:ext cx="11050587" cy="1478570"/>
          </a:xfrm>
        </p:spPr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Pengujian</a:t>
            </a:r>
            <a:r>
              <a:rPr lang="en-US" sz="4400" dirty="0">
                <a:latin typeface="Rockwell" panose="02060603020205020403" pitchFamily="18" charset="0"/>
              </a:rPr>
              <a:t> </a:t>
            </a:r>
            <a:r>
              <a:rPr lang="en-US" sz="4400" dirty="0" err="1">
                <a:latin typeface="Rockwell" panose="02060603020205020403" pitchFamily="18" charset="0"/>
              </a:rPr>
              <a:t>Otomatis</a:t>
            </a:r>
            <a:r>
              <a:rPr lang="en-US" sz="4400" dirty="0">
                <a:latin typeface="Rockwell" panose="02060603020205020403" pitchFamily="18" charset="0"/>
              </a:rPr>
              <a:t> (Selenium ide)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B0C75C-0E6F-6F36-53DF-4B70498C4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04" y="1312857"/>
            <a:ext cx="10748212" cy="6229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Langkah </a:t>
            </a:r>
            <a:r>
              <a:rPr lang="en-US" dirty="0" err="1"/>
              <a:t>Pengujian</a:t>
            </a:r>
            <a:endParaRPr lang="en-ID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46CCBAF-2DA8-CD6B-C305-79593C200447}"/>
              </a:ext>
            </a:extLst>
          </p:cNvPr>
          <p:cNvSpPr txBox="1">
            <a:spLocks/>
          </p:cNvSpPr>
          <p:nvPr/>
        </p:nvSpPr>
        <p:spPr>
          <a:xfrm>
            <a:off x="802104" y="1935769"/>
            <a:ext cx="10748212" cy="4625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lphaLcPeriod"/>
            </a:pPr>
            <a:r>
              <a:rPr lang="en-US" dirty="0" err="1"/>
              <a:t>Invalid_login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Create new project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EC7F7D-3729-FA73-8865-75C2900A1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47" y="3197553"/>
            <a:ext cx="5730737" cy="32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46CCBAF-2DA8-CD6B-C305-79593C200447}"/>
              </a:ext>
            </a:extLst>
          </p:cNvPr>
          <p:cNvSpPr txBox="1">
            <a:spLocks/>
          </p:cNvSpPr>
          <p:nvPr/>
        </p:nvSpPr>
        <p:spPr>
          <a:xfrm>
            <a:off x="802104" y="320843"/>
            <a:ext cx="10748212" cy="624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Salin</a:t>
            </a:r>
            <a:r>
              <a:rPr lang="en-US" dirty="0"/>
              <a:t> link web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diuji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Add new </a:t>
            </a:r>
            <a:r>
              <a:rPr lang="en-US" dirty="0" err="1"/>
              <a:t>tast</a:t>
            </a:r>
            <a:r>
              <a:rPr lang="en-US" dirty="0"/>
              <a:t> case </a:t>
            </a:r>
            <a:r>
              <a:rPr lang="en-US" dirty="0" err="1"/>
              <a:t>dengan</a:t>
            </a:r>
            <a:r>
              <a:rPr lang="en-US" dirty="0"/>
              <a:t> invalid login,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login yang invalid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405B0B-59CA-E1BC-8E57-61A8142D5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078" y="907692"/>
            <a:ext cx="4774765" cy="26857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574AEC-912B-DDA9-8604-0042379CF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078" y="4290070"/>
            <a:ext cx="4100998" cy="23067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DEC327-FD3A-CA09-F96D-11C7AF5E9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446" y="4254468"/>
            <a:ext cx="4227585" cy="237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91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46CCBAF-2DA8-CD6B-C305-79593C200447}"/>
              </a:ext>
            </a:extLst>
          </p:cNvPr>
          <p:cNvSpPr txBox="1">
            <a:spLocks/>
          </p:cNvSpPr>
          <p:nvPr/>
        </p:nvSpPr>
        <p:spPr>
          <a:xfrm>
            <a:off x="802104" y="320843"/>
            <a:ext cx="10748212" cy="624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Klik</a:t>
            </a:r>
            <a:r>
              <a:rPr lang="en-US" dirty="0"/>
              <a:t> star recording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pada layer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Selenium IDE </a:t>
            </a:r>
            <a:r>
              <a:rPr lang="en-US" dirty="0" err="1"/>
              <a:t>akab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login </a:t>
            </a:r>
            <a:r>
              <a:rPr lang="en-US" dirty="0" err="1"/>
              <a:t>dari</a:t>
            </a:r>
            <a:r>
              <a:rPr lang="en-US" dirty="0"/>
              <a:t> link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disalin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dirty="0" err="1"/>
              <a:t>Inputkan</a:t>
            </a:r>
            <a:r>
              <a:rPr lang="en-US" dirty="0"/>
              <a:t> email dan kata </a:t>
            </a:r>
            <a:r>
              <a:rPr lang="en-US" dirty="0" err="1"/>
              <a:t>sandi</a:t>
            </a:r>
            <a:r>
              <a:rPr lang="en-US" dirty="0"/>
              <a:t>, </a:t>
            </a:r>
            <a:r>
              <a:rPr lang="en-US" dirty="0" err="1"/>
              <a:t>disini</a:t>
            </a:r>
            <a:r>
              <a:rPr lang="en-US" dirty="0"/>
              <a:t> kata </a:t>
            </a:r>
            <a:r>
              <a:rPr lang="en-US" dirty="0" err="1"/>
              <a:t>sandinya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salahkan</a:t>
            </a:r>
            <a:r>
              <a:rPr lang="en-US" dirty="0"/>
              <a:t>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CC66D4-FB73-7A3C-5855-1A22FEC04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043" y="1347538"/>
            <a:ext cx="4226520" cy="23785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F1EF2F-9563-5999-B1E3-1640011BB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210" y="1347538"/>
            <a:ext cx="4226520" cy="23785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1373A4-0E4F-8173-C503-FA17C10E3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8347" y="4171162"/>
            <a:ext cx="4500431" cy="253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57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46CCBAF-2DA8-CD6B-C305-79593C200447}"/>
              </a:ext>
            </a:extLst>
          </p:cNvPr>
          <p:cNvSpPr txBox="1">
            <a:spLocks/>
          </p:cNvSpPr>
          <p:nvPr/>
        </p:nvSpPr>
        <p:spPr>
          <a:xfrm>
            <a:off x="818146" y="710148"/>
            <a:ext cx="4203033" cy="624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6.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menginputkan</a:t>
            </a:r>
            <a:r>
              <a:rPr lang="en-US" dirty="0"/>
              <a:t> email dan kata </a:t>
            </a:r>
            <a:r>
              <a:rPr lang="en-US" dirty="0" err="1"/>
              <a:t>sandi</a:t>
            </a:r>
            <a:r>
              <a:rPr lang="en-US" dirty="0"/>
              <a:t>, </a:t>
            </a:r>
            <a:r>
              <a:rPr lang="en-US" dirty="0" err="1"/>
              <a:t>klik</a:t>
            </a:r>
            <a:r>
              <a:rPr lang="en-US" dirty="0"/>
              <a:t> stop recording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Run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dirty="0" err="1"/>
              <a:t>Inputkan</a:t>
            </a:r>
            <a:r>
              <a:rPr lang="en-US" dirty="0"/>
              <a:t> email dan kata </a:t>
            </a:r>
            <a:r>
              <a:rPr lang="en-US" dirty="0" err="1"/>
              <a:t>sandi</a:t>
            </a:r>
            <a:r>
              <a:rPr lang="en-US" dirty="0"/>
              <a:t>, </a:t>
            </a:r>
            <a:r>
              <a:rPr lang="en-US" dirty="0" err="1"/>
              <a:t>disini</a:t>
            </a:r>
            <a:r>
              <a:rPr lang="en-US" dirty="0"/>
              <a:t> kata </a:t>
            </a:r>
            <a:r>
              <a:rPr lang="en-US" dirty="0" err="1"/>
              <a:t>sandinya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salahkan</a:t>
            </a:r>
            <a:r>
              <a:rPr lang="en-US" dirty="0"/>
              <a:t>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A9748-F323-3B2A-F5E3-70E4FA391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825" y="393316"/>
            <a:ext cx="4405834" cy="2478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E837FC-BB35-D1F3-8E32-2E306D10E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618" y="3429000"/>
            <a:ext cx="4405835" cy="247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54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8194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err="1">
                <a:latin typeface="Rockwell" panose="02060603020205020403" pitchFamily="18" charset="0"/>
              </a:rPr>
              <a:t>Pengujian</a:t>
            </a:r>
            <a:r>
              <a:rPr lang="en-US" sz="4400" dirty="0">
                <a:latin typeface="Rockwell" panose="02060603020205020403" pitchFamily="18" charset="0"/>
              </a:rPr>
              <a:t> </a:t>
            </a:r>
            <a:r>
              <a:rPr lang="en-US" sz="4400" dirty="0" err="1">
                <a:latin typeface="Rockwell" panose="02060603020205020403" pitchFamily="18" charset="0"/>
              </a:rPr>
              <a:t>otomatis</a:t>
            </a:r>
            <a:r>
              <a:rPr lang="en-US" sz="4400" dirty="0">
                <a:latin typeface="Rockwell" panose="02060603020205020403" pitchFamily="18" charset="0"/>
              </a:rPr>
              <a:t> </a:t>
            </a:r>
            <a:r>
              <a:rPr lang="en-US" sz="4400" dirty="0" err="1">
                <a:latin typeface="Rockwell" panose="02060603020205020403" pitchFamily="18" charset="0"/>
              </a:rPr>
              <a:t>kebutuhan</a:t>
            </a:r>
            <a:r>
              <a:rPr lang="en-US" sz="4400" dirty="0">
                <a:latin typeface="Rockwell" panose="02060603020205020403" pitchFamily="18" charset="0"/>
              </a:rPr>
              <a:t> non </a:t>
            </a:r>
            <a:r>
              <a:rPr lang="en-US" sz="4400" dirty="0" err="1">
                <a:latin typeface="Rockwell" panose="02060603020205020403" pitchFamily="18" charset="0"/>
              </a:rPr>
              <a:t>fungsional</a:t>
            </a:r>
            <a:r>
              <a:rPr lang="en-US" sz="4400" dirty="0">
                <a:latin typeface="Rockwell" panose="02060603020205020403" pitchFamily="18" charset="0"/>
              </a:rPr>
              <a:t> (</a:t>
            </a:r>
            <a:r>
              <a:rPr lang="en-US" sz="4400" dirty="0" err="1">
                <a:latin typeface="Rockwell" panose="02060603020205020403" pitchFamily="18" charset="0"/>
              </a:rPr>
              <a:t>jmeter</a:t>
            </a:r>
            <a:r>
              <a:rPr lang="en-US" sz="4400" dirty="0">
                <a:latin typeface="Rockwell" panose="02060603020205020403" pitchFamily="18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233" y="2117558"/>
            <a:ext cx="11566357" cy="4330472"/>
          </a:xfrm>
        </p:spPr>
        <p:txBody>
          <a:bodyPr>
            <a:normAutofit/>
          </a:bodyPr>
          <a:lstStyle/>
          <a:p>
            <a:pPr marL="914400" lvl="1" indent="-457200">
              <a:buAutoNum type="alphaLcPeriod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Spesifikasi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Program Yang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Ditest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pengujian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Fungsional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memiliki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beberapa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atribut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mutu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akan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diuji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pada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pengujian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fungsional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antara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lain :</a:t>
            </a:r>
          </a:p>
          <a:p>
            <a:pPr marL="457200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	Safety testing 			- Performance testing </a:t>
            </a:r>
          </a:p>
          <a:p>
            <a:pPr marL="457200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	Reliability testing 			- Volume testing </a:t>
            </a:r>
          </a:p>
          <a:p>
            <a:pPr marL="457200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	Security testing 			- Stress testing </a:t>
            </a:r>
          </a:p>
          <a:p>
            <a:pPr marL="457200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	Recovery testing 			- Usability testing </a:t>
            </a:r>
          </a:p>
          <a:p>
            <a:pPr marL="457200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	Durability testing 			- Scalability testing 	</a:t>
            </a:r>
          </a:p>
          <a:p>
            <a:pPr marL="457200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	Documentation testing</a:t>
            </a:r>
          </a:p>
          <a:p>
            <a:pPr marL="45720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420" y="208547"/>
            <a:ext cx="10581357" cy="3994484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Rancangan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Pengujian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Halaman website yang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akan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diuji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menggunakan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performance testing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yaitu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halaman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Homepage yang mana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terdapat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beberapa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tahapan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pengujian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yaitu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Load Testing →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Jenis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performance testing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dilakukan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mengevaluasi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perilaku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suatu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kondisi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peningkatan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beban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kerja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Stress Testing →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Jenis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performance testing yang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dilakukan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mengevaluasi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perilaku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kondisi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luar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batas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beban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kerja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diantisipasi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Endurance Testing →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Jenis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performance testing yang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dilakukan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mengevaluasi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perilaku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suatu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ketika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beban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kerja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signifikan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diberikan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terus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menerus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Spike Testing →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Jenis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performance testing yang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dilakukan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mengevaluasi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perilaku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suatu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ketika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beban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tiba-tiba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secara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substansial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meningkat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EDBFDF-5AF4-8284-DC11-C1B34035CF24}"/>
              </a:ext>
            </a:extLst>
          </p:cNvPr>
          <p:cNvSpPr txBox="1">
            <a:spLocks/>
          </p:cNvSpPr>
          <p:nvPr/>
        </p:nvSpPr>
        <p:spPr>
          <a:xfrm>
            <a:off x="699420" y="4379495"/>
            <a:ext cx="11325726" cy="21425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Rancangan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Pengujian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 algn="just">
              <a:lnSpc>
                <a:spcPct val="107000"/>
              </a:lnSpc>
              <a:buFont typeface="+mj-lt"/>
              <a:buAutoNum type="arabicPeriod"/>
            </a:pPr>
            <a:r>
              <a:rPr lang="en-ID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Menentukan</a:t>
            </a:r>
            <a:r>
              <a:rPr lang="en-ID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suatu</a:t>
            </a:r>
            <a:r>
              <a:rPr lang="en-ID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 </a:t>
            </a:r>
            <a:r>
              <a:rPr lang="en-ID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atau</a:t>
            </a:r>
            <a:r>
              <a:rPr lang="en-ID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project yang </a:t>
            </a:r>
            <a:r>
              <a:rPr lang="en-ID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akan</a:t>
            </a:r>
            <a:r>
              <a:rPr lang="en-ID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dilakukan</a:t>
            </a:r>
            <a:r>
              <a:rPr lang="en-ID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pengujian</a:t>
            </a:r>
            <a:endParaRPr lang="en-ID" sz="18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 algn="just">
              <a:lnSpc>
                <a:spcPct val="107000"/>
              </a:lnSpc>
              <a:buFont typeface="+mj-lt"/>
              <a:buAutoNum type="arabicPeriod"/>
            </a:pPr>
            <a:r>
              <a:rPr lang="en-ID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Masuk/</a:t>
            </a:r>
            <a:r>
              <a:rPr lang="en-ID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membuka</a:t>
            </a:r>
            <a:r>
              <a:rPr lang="en-ID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tool </a:t>
            </a:r>
            <a:r>
              <a:rPr lang="en-ID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Jmeter</a:t>
            </a:r>
            <a:endParaRPr lang="en-ID" sz="18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 algn="just">
              <a:lnSpc>
                <a:spcPct val="107000"/>
              </a:lnSpc>
              <a:buFont typeface="+mj-lt"/>
              <a:buAutoNum type="arabicPeriod"/>
            </a:pPr>
            <a:r>
              <a:rPr lang="en-ID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Setelah</a:t>
            </a:r>
            <a:r>
              <a:rPr lang="en-ID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itu</a:t>
            </a:r>
            <a:r>
              <a:rPr lang="en-ID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kita</a:t>
            </a:r>
            <a:r>
              <a:rPr lang="en-ID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akan</a:t>
            </a:r>
            <a:r>
              <a:rPr lang="en-ID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menambahkan</a:t>
            </a:r>
            <a:r>
              <a:rPr lang="en-ID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threads </a:t>
            </a:r>
            <a:r>
              <a:rPr lang="en-ID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ID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pengujian</a:t>
            </a:r>
            <a:endParaRPr lang="en-ID" sz="18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 algn="just">
              <a:lnSpc>
                <a:spcPct val="107000"/>
              </a:lnSpc>
              <a:buFont typeface="+mj-lt"/>
              <a:buAutoNum type="arabicPeriod"/>
            </a:pPr>
            <a:r>
              <a:rPr lang="en-ID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Memilih</a:t>
            </a:r>
            <a:r>
              <a:rPr lang="en-ID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sampel</a:t>
            </a:r>
            <a:r>
              <a:rPr lang="en-ID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pengujian</a:t>
            </a:r>
            <a:endParaRPr lang="en-ID" sz="18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Kemudian</a:t>
            </a:r>
            <a:r>
              <a:rPr lang="en-ID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kita</a:t>
            </a:r>
            <a:r>
              <a:rPr lang="en-ID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dapat</a:t>
            </a:r>
            <a:r>
              <a:rPr lang="en-ID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memilih</a:t>
            </a:r>
            <a:r>
              <a:rPr lang="en-ID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jenis</a:t>
            </a:r>
            <a:r>
              <a:rPr lang="en-ID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tampilan</a:t>
            </a:r>
            <a:r>
              <a:rPr lang="en-ID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view </a:t>
            </a:r>
            <a:r>
              <a:rPr lang="en-ID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ID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hasil</a:t>
            </a:r>
            <a:r>
              <a:rPr lang="en-ID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setelah</a:t>
            </a:r>
            <a:r>
              <a:rPr lang="en-ID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dilakukan</a:t>
            </a:r>
            <a:r>
              <a:rPr lang="en-ID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pengujian</a:t>
            </a:r>
            <a:endParaRPr lang="en-ID" sz="18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071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46CCBAF-2DA8-CD6B-C305-79593C200447}"/>
              </a:ext>
            </a:extLst>
          </p:cNvPr>
          <p:cNvSpPr txBox="1">
            <a:spLocks/>
          </p:cNvSpPr>
          <p:nvPr/>
        </p:nvSpPr>
        <p:spPr>
          <a:xfrm>
            <a:off x="970545" y="289327"/>
            <a:ext cx="4203033" cy="713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d. Langkah-</a:t>
            </a:r>
            <a:r>
              <a:rPr lang="en-US" dirty="0" err="1"/>
              <a:t>langkah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02B190CD-6C2E-1650-C2E7-A6228CAD9241}"/>
              </a:ext>
            </a:extLst>
          </p:cNvPr>
          <p:cNvSpPr txBox="1">
            <a:spLocks/>
          </p:cNvSpPr>
          <p:nvPr/>
        </p:nvSpPr>
        <p:spPr>
          <a:xfrm>
            <a:off x="970546" y="862548"/>
            <a:ext cx="4203033" cy="58270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1.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tools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JMeter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2.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memulai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pada JMeter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pada Test Plan dan </a:t>
            </a:r>
            <a:r>
              <a:rPr lang="en-US" dirty="0" err="1"/>
              <a:t>pilih</a:t>
            </a:r>
            <a:r>
              <a:rPr lang="en-US" dirty="0"/>
              <a:t> threads.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threads group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website </a:t>
            </a:r>
            <a:r>
              <a:rPr lang="en-US" dirty="0" err="1"/>
              <a:t>apabila</a:t>
            </a:r>
            <a:r>
              <a:rPr lang="en-US" dirty="0"/>
              <a:t> di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bersamaan</a:t>
            </a:r>
            <a:r>
              <a:rPr lang="en-US" dirty="0"/>
              <a:t> oleh user.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AC96FB-CDB2-031D-243A-98BAA8ACED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242" y="542368"/>
            <a:ext cx="4430008" cy="2491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271606-C86D-BF88-A76A-E4D07BC27E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242" y="3823753"/>
            <a:ext cx="4429927" cy="2491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24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46CCBAF-2DA8-CD6B-C305-79593C200447}"/>
              </a:ext>
            </a:extLst>
          </p:cNvPr>
          <p:cNvSpPr txBox="1">
            <a:spLocks/>
          </p:cNvSpPr>
          <p:nvPr/>
        </p:nvSpPr>
        <p:spPr>
          <a:xfrm>
            <a:off x="946482" y="196516"/>
            <a:ext cx="5775159" cy="6240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3.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beberpa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diinputkan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pada thread,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user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website, </a:t>
            </a:r>
            <a:r>
              <a:rPr lang="en-US" dirty="0" err="1"/>
              <a:t>menentukan</a:t>
            </a:r>
            <a:r>
              <a:rPr lang="en-US" dirty="0"/>
              <a:t> lama </a:t>
            </a:r>
            <a:r>
              <a:rPr lang="en-US" dirty="0" err="1"/>
              <a:t>waktu</a:t>
            </a:r>
            <a:r>
              <a:rPr lang="en-US" dirty="0"/>
              <a:t> user </a:t>
            </a:r>
            <a:r>
              <a:rPr lang="en-US" dirty="0" err="1"/>
              <a:t>mengakses</a:t>
            </a:r>
            <a:r>
              <a:rPr lang="en-US" dirty="0"/>
              <a:t> website </a:t>
            </a:r>
            <a:r>
              <a:rPr lang="en-US" dirty="0" err="1"/>
              <a:t>tersebut</a:t>
            </a:r>
            <a:r>
              <a:rPr lang="en-US" dirty="0"/>
              <a:t>, dan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(looping) pada user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website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tentukan.Disini</a:t>
            </a:r>
            <a:r>
              <a:rPr lang="en-US" dirty="0"/>
              <a:t> saying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Homepage,kemudian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user 5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1 second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1 kali.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ID" dirty="0"/>
              <a:t>4. Pada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sample HTTP Request,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test pada website.</a:t>
            </a:r>
          </a:p>
          <a:p>
            <a:pPr marL="0" indent="0" algn="just">
              <a:buNone/>
            </a:pPr>
            <a:endParaRPr lang="en-ID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483CFC-E205-A4E0-265D-29E5971AF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360" y="616740"/>
            <a:ext cx="4543924" cy="25555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720CE7-EA50-C871-A62D-5F6F87686A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360" y="3881308"/>
            <a:ext cx="4543924" cy="25559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5713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46CCBAF-2DA8-CD6B-C305-79593C200447}"/>
              </a:ext>
            </a:extLst>
          </p:cNvPr>
          <p:cNvSpPr txBox="1">
            <a:spLocks/>
          </p:cNvSpPr>
          <p:nvPr/>
        </p:nvSpPr>
        <p:spPr>
          <a:xfrm>
            <a:off x="1058776" y="617622"/>
            <a:ext cx="5486403" cy="624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5. Pada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</a:t>
            </a:r>
            <a:r>
              <a:rPr lang="en-US" dirty="0"/>
              <a:t> </a:t>
            </a:r>
            <a:r>
              <a:rPr lang="en-US" dirty="0" err="1"/>
              <a:t>inputan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menginputkan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website dan path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ID" dirty="0"/>
              <a:t>6.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selanjutnya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klik</a:t>
            </a:r>
            <a:r>
              <a:rPr lang="en-ID" dirty="0"/>
              <a:t> </a:t>
            </a:r>
            <a:r>
              <a:rPr lang="en-ID" dirty="0" err="1"/>
              <a:t>kanan</a:t>
            </a:r>
            <a:r>
              <a:rPr lang="en-ID" dirty="0"/>
              <a:t> pada HTTP Request, </a:t>
            </a:r>
            <a:r>
              <a:rPr lang="en-ID" dirty="0" err="1"/>
              <a:t>pilih</a:t>
            </a:r>
            <a:r>
              <a:rPr lang="en-ID" dirty="0"/>
              <a:t> Listener dan </a:t>
            </a:r>
            <a:r>
              <a:rPr lang="en-ID" dirty="0" err="1"/>
              <a:t>pilih</a:t>
            </a:r>
            <a:r>
              <a:rPr lang="en-ID" dirty="0"/>
              <a:t> View Result in Table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hasilnya</a:t>
            </a:r>
            <a:r>
              <a:rPr lang="en-ID" dirty="0"/>
              <a:t> </a:t>
            </a:r>
            <a:r>
              <a:rPr lang="en-ID" dirty="0" err="1"/>
              <a:t>annti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keluar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table.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2AB680-BF05-306A-7E44-C197A613B6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010" y="433137"/>
            <a:ext cx="4099797" cy="2306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5A677B-CD70-367F-E5D7-FE96AAF2EC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009" y="3293125"/>
            <a:ext cx="4099797" cy="2306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4193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46CCBAF-2DA8-CD6B-C305-79593C200447}"/>
              </a:ext>
            </a:extLst>
          </p:cNvPr>
          <p:cNvSpPr txBox="1">
            <a:spLocks/>
          </p:cNvSpPr>
          <p:nvPr/>
        </p:nvSpPr>
        <p:spPr>
          <a:xfrm>
            <a:off x="1058776" y="617622"/>
            <a:ext cx="5486403" cy="6240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7.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 Ketika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running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start dan </a:t>
            </a:r>
            <a:r>
              <a:rPr lang="en-US" dirty="0" err="1"/>
              <a:t>tunggu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ID" dirty="0"/>
              <a:t>8. Hasil </a:t>
            </a:r>
            <a:r>
              <a:rPr lang="en-ID" dirty="0" err="1"/>
              <a:t>pengujian</a:t>
            </a:r>
            <a:r>
              <a:rPr lang="en-ID" dirty="0"/>
              <a:t> JMeter pada website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kolom</a:t>
            </a:r>
            <a:r>
              <a:rPr lang="en-ID" dirty="0"/>
              <a:t>, </a:t>
            </a:r>
            <a:r>
              <a:rPr lang="en-ID" dirty="0" err="1"/>
              <a:t>kolom</a:t>
            </a:r>
            <a:r>
              <a:rPr lang="en-ID" dirty="0"/>
              <a:t> </a:t>
            </a:r>
            <a:r>
              <a:rPr lang="en-ID" dirty="0" err="1"/>
              <a:t>sampe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user yang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jadikan</a:t>
            </a:r>
            <a:r>
              <a:rPr lang="en-ID" dirty="0"/>
              <a:t> </a:t>
            </a:r>
            <a:r>
              <a:rPr lang="en-ID" dirty="0" err="1"/>
              <a:t>percobaan</a:t>
            </a:r>
            <a:r>
              <a:rPr lang="en-ID" dirty="0"/>
              <a:t>, start time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user </a:t>
            </a:r>
            <a:r>
              <a:rPr lang="en-ID" dirty="0" err="1"/>
              <a:t>mengakses</a:t>
            </a:r>
            <a:r>
              <a:rPr lang="en-ID" dirty="0"/>
              <a:t> website, thread Name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user yang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website(</a:t>
            </a:r>
            <a:r>
              <a:rPr lang="en-ID" dirty="0" err="1"/>
              <a:t>misalnya</a:t>
            </a:r>
            <a:r>
              <a:rPr lang="en-ID" dirty="0"/>
              <a:t> user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grup</a:t>
            </a:r>
            <a:r>
              <a:rPr lang="en-ID" dirty="0"/>
              <a:t> thread data </a:t>
            </a:r>
            <a:r>
              <a:rPr lang="en-ID" dirty="0" err="1"/>
              <a:t>pembelian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), Label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menegtahui</a:t>
            </a:r>
            <a:r>
              <a:rPr lang="en-ID" dirty="0"/>
              <a:t> </a:t>
            </a:r>
            <a:r>
              <a:rPr lang="en-ID" dirty="0" err="1"/>
              <a:t>sampel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, sample time(</a:t>
            </a:r>
            <a:r>
              <a:rPr lang="en-ID" dirty="0" err="1"/>
              <a:t>ms</a:t>
            </a:r>
            <a:r>
              <a:rPr lang="en-ID" dirty="0"/>
              <a:t>)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website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mengirim</a:t>
            </a:r>
            <a:r>
              <a:rPr lang="en-ID" dirty="0"/>
              <a:t> data/</a:t>
            </a:r>
            <a:r>
              <a:rPr lang="en-ID" dirty="0" err="1"/>
              <a:t>respon</a:t>
            </a:r>
            <a:r>
              <a:rPr lang="en-ID" dirty="0"/>
              <a:t> website, status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/</a:t>
            </a:r>
            <a:r>
              <a:rPr lang="en-ID" dirty="0" err="1"/>
              <a:t>keterangan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berhasil</a:t>
            </a:r>
            <a:r>
              <a:rPr lang="en-ID" dirty="0"/>
              <a:t> testing, Bytes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memori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respon</a:t>
            </a:r>
            <a:r>
              <a:rPr lang="en-ID" dirty="0"/>
              <a:t> website, Latency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respon</a:t>
            </a:r>
            <a:r>
              <a:rPr lang="en-ID" dirty="0"/>
              <a:t> user </a:t>
            </a:r>
            <a:r>
              <a:rPr lang="en-ID" dirty="0" err="1"/>
              <a:t>diterima</a:t>
            </a:r>
            <a:r>
              <a:rPr lang="en-ID" dirty="0"/>
              <a:t> website, Connect time(</a:t>
            </a:r>
            <a:r>
              <a:rPr lang="en-ID" dirty="0" err="1"/>
              <a:t>ms</a:t>
            </a:r>
            <a:r>
              <a:rPr lang="en-ID" dirty="0"/>
              <a:t>) </a:t>
            </a:r>
            <a:r>
              <a:rPr lang="en-ID" dirty="0" err="1"/>
              <a:t>yaitu</a:t>
            </a:r>
            <a:r>
              <a:rPr lang="en-ID" dirty="0"/>
              <a:t> lama user </a:t>
            </a:r>
            <a:r>
              <a:rPr lang="en-ID" dirty="0" err="1"/>
              <a:t>terhubung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website.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8B6E1F-6F17-09F4-306E-5A3C9212A4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124" y="216569"/>
            <a:ext cx="3848100" cy="2164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0D948C-3865-8B51-A810-C4DC95399C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124" y="3429000"/>
            <a:ext cx="3829685" cy="2154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833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086" y="1355977"/>
            <a:ext cx="4778124" cy="132257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Diagram path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19DC9-FD48-7AEC-AEC9-9C25179EEEE2}"/>
              </a:ext>
            </a:extLst>
          </p:cNvPr>
          <p:cNvSpPr/>
          <p:nvPr/>
        </p:nvSpPr>
        <p:spPr>
          <a:xfrm>
            <a:off x="5954043" y="545432"/>
            <a:ext cx="4778125" cy="5783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5A3FB9-3B4F-CE7C-895F-2626C47C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257" y="734135"/>
            <a:ext cx="3137731" cy="538972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F6EE47-BC86-AD30-3BD7-9685F65A0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434" y="2474703"/>
            <a:ext cx="3751429" cy="259882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Pengujian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Menu Login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539" y="0"/>
            <a:ext cx="8777346" cy="1322577"/>
          </a:xfrm>
        </p:spPr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Perhitungan</a:t>
            </a:r>
            <a:r>
              <a:rPr lang="en-US" sz="4400" dirty="0">
                <a:latin typeface="Rockwell" panose="02060603020205020403" pitchFamily="18" charset="0"/>
              </a:rPr>
              <a:t> cyclomatic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19DC9-FD48-7AEC-AEC9-9C25179EEEE2}"/>
              </a:ext>
            </a:extLst>
          </p:cNvPr>
          <p:cNvSpPr/>
          <p:nvPr/>
        </p:nvSpPr>
        <p:spPr>
          <a:xfrm>
            <a:off x="2085474" y="2231963"/>
            <a:ext cx="2083052" cy="8591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 (G) = E – N + 2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F6EE47-BC86-AD30-3BD7-9685F65A0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096" y="1640514"/>
            <a:ext cx="5006241" cy="459986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Pengujian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Menggunakan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rumus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Keterangan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V(G) 	= cyclomatic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kompleksitas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	= total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jumlah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edge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	+ Total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jumlah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node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76E8F7-140A-C8B5-0225-A5E3E16176C7}"/>
              </a:ext>
            </a:extLst>
          </p:cNvPr>
          <p:cNvSpPr/>
          <p:nvPr/>
        </p:nvSpPr>
        <p:spPr>
          <a:xfrm>
            <a:off x="6552043" y="1390965"/>
            <a:ext cx="4778125" cy="45998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2B14EE-21FB-465C-B810-E8B6CE2BF2A8}"/>
              </a:ext>
            </a:extLst>
          </p:cNvPr>
          <p:cNvSpPr txBox="1">
            <a:spLocks/>
          </p:cNvSpPr>
          <p:nvPr/>
        </p:nvSpPr>
        <p:spPr>
          <a:xfrm>
            <a:off x="7091715" y="1784893"/>
            <a:ext cx="5006241" cy="4599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Berdasarkan</a:t>
            </a:r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diagram Path </a:t>
            </a:r>
            <a:r>
              <a:rPr lang="en-US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sebelumnya</a:t>
            </a:r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maka</a:t>
            </a:r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	=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	= 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V(G)	= E – N + 2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V(G)	= 4 – 5 + 2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V(G)	= 1 path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26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Tabel</a:t>
            </a:r>
            <a:r>
              <a:rPr lang="en-US" sz="4400" dirty="0">
                <a:latin typeface="Rockwell" panose="02060603020205020403" pitchFamily="18" charset="0"/>
              </a:rPr>
              <a:t> Jalur </a:t>
            </a:r>
            <a:r>
              <a:rPr lang="en-US" sz="4400" dirty="0" err="1">
                <a:latin typeface="Rockwell" panose="02060603020205020403" pitchFamily="18" charset="0"/>
              </a:rPr>
              <a:t>bebas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1996408"/>
            <a:ext cx="10826001" cy="1680830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jalur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bebas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sejumlah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kompleksitas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cyclomatic yang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dihasilkan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3159009-E3A7-AB69-C480-2374A7D2020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6206840"/>
              </p:ext>
            </p:extLst>
          </p:nvPr>
        </p:nvGraphicFramePr>
        <p:xfrm>
          <a:off x="3470477" y="2990055"/>
          <a:ext cx="5247870" cy="3541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4645">
                  <a:extLst>
                    <a:ext uri="{9D8B030D-6E8A-4147-A177-3AD203B41FA5}">
                      <a16:colId xmlns:a16="http://schemas.microsoft.com/office/drawing/2014/main" val="2298393638"/>
                    </a:ext>
                  </a:extLst>
                </a:gridCol>
                <a:gridCol w="874645">
                  <a:extLst>
                    <a:ext uri="{9D8B030D-6E8A-4147-A177-3AD203B41FA5}">
                      <a16:colId xmlns:a16="http://schemas.microsoft.com/office/drawing/2014/main" val="4012172849"/>
                    </a:ext>
                  </a:extLst>
                </a:gridCol>
                <a:gridCol w="874645">
                  <a:extLst>
                    <a:ext uri="{9D8B030D-6E8A-4147-A177-3AD203B41FA5}">
                      <a16:colId xmlns:a16="http://schemas.microsoft.com/office/drawing/2014/main" val="3461009650"/>
                    </a:ext>
                  </a:extLst>
                </a:gridCol>
                <a:gridCol w="874645">
                  <a:extLst>
                    <a:ext uri="{9D8B030D-6E8A-4147-A177-3AD203B41FA5}">
                      <a16:colId xmlns:a16="http://schemas.microsoft.com/office/drawing/2014/main" val="3268600670"/>
                    </a:ext>
                  </a:extLst>
                </a:gridCol>
                <a:gridCol w="874645">
                  <a:extLst>
                    <a:ext uri="{9D8B030D-6E8A-4147-A177-3AD203B41FA5}">
                      <a16:colId xmlns:a16="http://schemas.microsoft.com/office/drawing/2014/main" val="2457452833"/>
                    </a:ext>
                  </a:extLst>
                </a:gridCol>
                <a:gridCol w="874645">
                  <a:extLst>
                    <a:ext uri="{9D8B030D-6E8A-4147-A177-3AD203B41FA5}">
                      <a16:colId xmlns:a16="http://schemas.microsoft.com/office/drawing/2014/main" val="1095134897"/>
                    </a:ext>
                  </a:extLst>
                </a:gridCol>
              </a:tblGrid>
              <a:tr h="5902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3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4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5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2274860"/>
                  </a:ext>
                </a:extLst>
              </a:tr>
              <a:tr h="5902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a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0514272"/>
                  </a:ext>
                </a:extLst>
              </a:tr>
              <a:tr h="5902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b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7893457"/>
                  </a:ext>
                </a:extLst>
              </a:tr>
              <a:tr h="5902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3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c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7405529"/>
                  </a:ext>
                </a:extLst>
              </a:tr>
              <a:tr h="5902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4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d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4867407"/>
                  </a:ext>
                </a:extLst>
              </a:tr>
              <a:tr h="5902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5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 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5299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Skenario</a:t>
            </a:r>
            <a:r>
              <a:rPr lang="en-US" sz="4400" dirty="0">
                <a:latin typeface="Rockwell" panose="02060603020205020403" pitchFamily="18" charset="0"/>
              </a:rPr>
              <a:t> uji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1996408"/>
            <a:ext cx="10826001" cy="1680830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Tombol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Login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9BE5CB8-7F9A-092C-1482-F29026BBED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06160990"/>
              </p:ext>
            </p:extLst>
          </p:nvPr>
        </p:nvGraphicFramePr>
        <p:xfrm>
          <a:off x="1536031" y="2632918"/>
          <a:ext cx="9511379" cy="3430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3213">
                  <a:extLst>
                    <a:ext uri="{9D8B030D-6E8A-4147-A177-3AD203B41FA5}">
                      <a16:colId xmlns:a16="http://schemas.microsoft.com/office/drawing/2014/main" val="3326312610"/>
                    </a:ext>
                  </a:extLst>
                </a:gridCol>
                <a:gridCol w="3267528">
                  <a:extLst>
                    <a:ext uri="{9D8B030D-6E8A-4147-A177-3AD203B41FA5}">
                      <a16:colId xmlns:a16="http://schemas.microsoft.com/office/drawing/2014/main" val="1101681782"/>
                    </a:ext>
                  </a:extLst>
                </a:gridCol>
                <a:gridCol w="1371076">
                  <a:extLst>
                    <a:ext uri="{9D8B030D-6E8A-4147-A177-3AD203B41FA5}">
                      <a16:colId xmlns:a16="http://schemas.microsoft.com/office/drawing/2014/main" val="729088495"/>
                    </a:ext>
                  </a:extLst>
                </a:gridCol>
                <a:gridCol w="2579562">
                  <a:extLst>
                    <a:ext uri="{9D8B030D-6E8A-4147-A177-3AD203B41FA5}">
                      <a16:colId xmlns:a16="http://schemas.microsoft.com/office/drawing/2014/main" val="486583497"/>
                    </a:ext>
                  </a:extLst>
                </a:gridCol>
              </a:tblGrid>
              <a:tr h="72991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000">
                          <a:effectLst/>
                        </a:rPr>
                        <a:t>Text Case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3" marR="56283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000">
                          <a:effectLst/>
                        </a:rPr>
                        <a:t>Hasil Yang diharapkan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3" marR="56283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000">
                          <a:effectLst/>
                        </a:rPr>
                        <a:t>Hasil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3" marR="56283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Kesimpulan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3" marR="56283" marT="0" marB="0"/>
                </a:tc>
                <a:extLst>
                  <a:ext uri="{0D108BD9-81ED-4DB2-BD59-A6C34878D82A}">
                    <a16:rowId xmlns:a16="http://schemas.microsoft.com/office/drawing/2014/main" val="1180123495"/>
                  </a:ext>
                </a:extLst>
              </a:tr>
              <a:tr h="1474667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ID" sz="1000">
                          <a:effectLst/>
                        </a:rPr>
                        <a:t>(Klik tombol masuk saat server tidak terhubung)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3" marR="56283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ID" sz="1000">
                          <a:effectLst/>
                        </a:rPr>
                        <a:t>Berhasil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3" marR="56283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ID" sz="1000">
                          <a:effectLst/>
                        </a:rPr>
                        <a:t>Berhasil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3" marR="56283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Sukses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3" marR="56283" marT="0" marB="0"/>
                </a:tc>
                <a:extLst>
                  <a:ext uri="{0D108BD9-81ED-4DB2-BD59-A6C34878D82A}">
                    <a16:rowId xmlns:a16="http://schemas.microsoft.com/office/drawing/2014/main" val="3863815487"/>
                  </a:ext>
                </a:extLst>
              </a:tr>
              <a:tr h="1226416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ID" sz="1000">
                          <a:effectLst/>
                        </a:rPr>
                        <a:t>(Klik tombol login saat server terhubung)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3" marR="56283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ID" sz="1000">
                          <a:effectLst/>
                        </a:rPr>
                        <a:t>Berhasil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3" marR="56283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ID" sz="1000">
                          <a:effectLst/>
                        </a:rPr>
                        <a:t>Berhasil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3" marR="56283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000" dirty="0" err="1">
                          <a:effectLst/>
                        </a:rPr>
                        <a:t>Sukses</a:t>
                      </a:r>
                      <a:endParaRPr lang="en-ID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83" marR="56283" marT="0" marB="0"/>
                </a:tc>
                <a:extLst>
                  <a:ext uri="{0D108BD9-81ED-4DB2-BD59-A6C34878D82A}">
                    <a16:rowId xmlns:a16="http://schemas.microsoft.com/office/drawing/2014/main" val="1420379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82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8719" y="794085"/>
            <a:ext cx="10826001" cy="1680830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Field Akun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4630051-F395-4995-35F8-A0F0020D986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57427546"/>
              </p:ext>
            </p:extLst>
          </p:nvPr>
        </p:nvGraphicFramePr>
        <p:xfrm>
          <a:off x="1639093" y="1515980"/>
          <a:ext cx="8913813" cy="50131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90185">
                  <a:extLst>
                    <a:ext uri="{9D8B030D-6E8A-4147-A177-3AD203B41FA5}">
                      <a16:colId xmlns:a16="http://schemas.microsoft.com/office/drawing/2014/main" val="2241374659"/>
                    </a:ext>
                  </a:extLst>
                </a:gridCol>
                <a:gridCol w="2872073">
                  <a:extLst>
                    <a:ext uri="{9D8B030D-6E8A-4147-A177-3AD203B41FA5}">
                      <a16:colId xmlns:a16="http://schemas.microsoft.com/office/drawing/2014/main" val="2804178692"/>
                    </a:ext>
                  </a:extLst>
                </a:gridCol>
                <a:gridCol w="1128458">
                  <a:extLst>
                    <a:ext uri="{9D8B030D-6E8A-4147-A177-3AD203B41FA5}">
                      <a16:colId xmlns:a16="http://schemas.microsoft.com/office/drawing/2014/main" val="4158871032"/>
                    </a:ext>
                  </a:extLst>
                </a:gridCol>
                <a:gridCol w="2123097">
                  <a:extLst>
                    <a:ext uri="{9D8B030D-6E8A-4147-A177-3AD203B41FA5}">
                      <a16:colId xmlns:a16="http://schemas.microsoft.com/office/drawing/2014/main" val="2855931667"/>
                    </a:ext>
                  </a:extLst>
                </a:gridCol>
              </a:tblGrid>
              <a:tr h="674805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000">
                          <a:effectLst/>
                        </a:rPr>
                        <a:t>Text Case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41" marR="55441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000">
                          <a:effectLst/>
                        </a:rPr>
                        <a:t>Hasil Yang Diharapkan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41" marR="55441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000">
                          <a:effectLst/>
                        </a:rPr>
                        <a:t>Hasil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41" marR="55441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Kesimpulan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41" marR="55441" marT="0" marB="0"/>
                </a:tc>
                <a:extLst>
                  <a:ext uri="{0D108BD9-81ED-4DB2-BD59-A6C34878D82A}">
                    <a16:rowId xmlns:a16="http://schemas.microsoft.com/office/drawing/2014/main" val="3086605786"/>
                  </a:ext>
                </a:extLst>
              </a:tr>
              <a:tr h="1084588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ID" sz="1000">
                          <a:effectLst/>
                        </a:rPr>
                        <a:t>(Textbox username dan password tidak terisi)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41" marR="5544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ID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agal</a:t>
                      </a:r>
                      <a:endParaRPr lang="en-ID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41" marR="5544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ID" sz="1000">
                          <a:effectLst/>
                        </a:rPr>
                        <a:t>Berhasil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41" marR="5544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000" dirty="0" err="1">
                          <a:effectLst/>
                        </a:rPr>
                        <a:t>Sukses</a:t>
                      </a:r>
                      <a:endParaRPr lang="en-ID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41" marR="55441" marT="0" marB="0"/>
                </a:tc>
                <a:extLst>
                  <a:ext uri="{0D108BD9-81ED-4DB2-BD59-A6C34878D82A}">
                    <a16:rowId xmlns:a16="http://schemas.microsoft.com/office/drawing/2014/main" val="3241333144"/>
                  </a:ext>
                </a:extLst>
              </a:tr>
              <a:tr h="1084588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ID" sz="1000">
                          <a:effectLst/>
                        </a:rPr>
                        <a:t>(Textbox username terisi dan password tidak terisi)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41" marR="5544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ID" sz="1000">
                          <a:effectLst/>
                        </a:rPr>
                        <a:t>Berhasil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41" marR="5544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ID" sz="1000">
                          <a:effectLst/>
                        </a:rPr>
                        <a:t>Berhasil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41" marR="5544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Sukses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41" marR="55441" marT="0" marB="0"/>
                </a:tc>
                <a:extLst>
                  <a:ext uri="{0D108BD9-81ED-4DB2-BD59-A6C34878D82A}">
                    <a16:rowId xmlns:a16="http://schemas.microsoft.com/office/drawing/2014/main" val="1171418532"/>
                  </a:ext>
                </a:extLst>
              </a:tr>
              <a:tr h="1084588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ID" sz="1000">
                          <a:effectLst/>
                        </a:rPr>
                        <a:t>(Textbox username tidak terisi dan password terisi)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41" marR="5544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ID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agal</a:t>
                      </a:r>
                      <a:endParaRPr lang="en-ID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41" marR="5544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ID" sz="1000" dirty="0" err="1">
                          <a:effectLst/>
                        </a:rPr>
                        <a:t>Berhasil</a:t>
                      </a:r>
                      <a:endParaRPr lang="en-ID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41" marR="5544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Sukses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41" marR="55441" marT="0" marB="0"/>
                </a:tc>
                <a:extLst>
                  <a:ext uri="{0D108BD9-81ED-4DB2-BD59-A6C34878D82A}">
                    <a16:rowId xmlns:a16="http://schemas.microsoft.com/office/drawing/2014/main" val="332744289"/>
                  </a:ext>
                </a:extLst>
              </a:tr>
              <a:tr h="1084588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ID" sz="1000">
                          <a:effectLst/>
                        </a:rPr>
                        <a:t>(Textbox username dan password terisi)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41" marR="5544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ID" sz="1000">
                          <a:effectLst/>
                        </a:rPr>
                        <a:t>Berhasil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41" marR="5544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ID" sz="1000">
                          <a:effectLst/>
                        </a:rPr>
                        <a:t>Berhasil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41" marR="5544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000" dirty="0" err="1">
                          <a:effectLst/>
                        </a:rPr>
                        <a:t>Sukses</a:t>
                      </a:r>
                      <a:endParaRPr lang="en-ID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41" marR="55441" marT="0" marB="0"/>
                </a:tc>
                <a:extLst>
                  <a:ext uri="{0D108BD9-81ED-4DB2-BD59-A6C34878D82A}">
                    <a16:rowId xmlns:a16="http://schemas.microsoft.com/office/drawing/2014/main" val="3479452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546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508" y="185381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Pengujian</a:t>
            </a:r>
            <a:r>
              <a:rPr lang="en-US" sz="4400" dirty="0">
                <a:latin typeface="Rockwell" panose="02060603020205020403" pitchFamily="18" charset="0"/>
              </a:rPr>
              <a:t>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71664"/>
            <a:ext cx="9905999" cy="3541714"/>
          </a:xfrm>
        </p:spPr>
        <p:txBody>
          <a:bodyPr>
            <a:normAutofit/>
          </a:bodyPr>
          <a:lstStyle/>
          <a:p>
            <a:pPr marL="914400" lvl="1" indent="-457200">
              <a:buAutoNum type="alphaLcPeriod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Pengujian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White Box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6269C5-B066-CEF4-8CE8-7D79F22B4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021" y="2025799"/>
            <a:ext cx="4675303" cy="4375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508" y="185381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Pengujian</a:t>
            </a:r>
            <a:r>
              <a:rPr lang="en-US" sz="4400" dirty="0">
                <a:latin typeface="Rockwell" panose="02060603020205020403" pitchFamily="18" charset="0"/>
              </a:rPr>
              <a:t>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506" y="1323538"/>
            <a:ext cx="9905999" cy="354171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Pengujian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Black Box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A5B921-8826-ABB5-7AFA-33167036C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879384"/>
              </p:ext>
            </p:extLst>
          </p:nvPr>
        </p:nvGraphicFramePr>
        <p:xfrm>
          <a:off x="1143000" y="2018230"/>
          <a:ext cx="8018462" cy="25408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1507">
                  <a:extLst>
                    <a:ext uri="{9D8B030D-6E8A-4147-A177-3AD203B41FA5}">
                      <a16:colId xmlns:a16="http://schemas.microsoft.com/office/drawing/2014/main" val="3015211631"/>
                    </a:ext>
                  </a:extLst>
                </a:gridCol>
                <a:gridCol w="1593616">
                  <a:extLst>
                    <a:ext uri="{9D8B030D-6E8A-4147-A177-3AD203B41FA5}">
                      <a16:colId xmlns:a16="http://schemas.microsoft.com/office/drawing/2014/main" val="3593765155"/>
                    </a:ext>
                  </a:extLst>
                </a:gridCol>
                <a:gridCol w="1593616">
                  <a:extLst>
                    <a:ext uri="{9D8B030D-6E8A-4147-A177-3AD203B41FA5}">
                      <a16:colId xmlns:a16="http://schemas.microsoft.com/office/drawing/2014/main" val="2029467918"/>
                    </a:ext>
                  </a:extLst>
                </a:gridCol>
                <a:gridCol w="1593616">
                  <a:extLst>
                    <a:ext uri="{9D8B030D-6E8A-4147-A177-3AD203B41FA5}">
                      <a16:colId xmlns:a16="http://schemas.microsoft.com/office/drawing/2014/main" val="1054879082"/>
                    </a:ext>
                  </a:extLst>
                </a:gridCol>
                <a:gridCol w="2016107">
                  <a:extLst>
                    <a:ext uri="{9D8B030D-6E8A-4147-A177-3AD203B41FA5}">
                      <a16:colId xmlns:a16="http://schemas.microsoft.com/office/drawing/2014/main" val="4032607570"/>
                    </a:ext>
                  </a:extLst>
                </a:gridCol>
              </a:tblGrid>
              <a:tr h="3987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Test ID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Function Name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Category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Description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Expected Results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5051279"/>
                  </a:ext>
                </a:extLst>
              </a:tr>
              <a:tr h="214212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Login/Masuk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 err="1">
                          <a:effectLst/>
                        </a:rPr>
                        <a:t>Sistem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harus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mengelola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akun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pengguna</a:t>
                      </a:r>
                      <a:r>
                        <a:rPr lang="en-ID" sz="1200" dirty="0">
                          <a:effectLst/>
                        </a:rPr>
                        <a:t>/user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1.Masukkan username dan password yang terdaftar</a:t>
                      </a:r>
                      <a:endParaRPr lang="en-ID" sz="11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2.Klik Login / masuk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 err="1">
                          <a:effectLst/>
                        </a:rPr>
                        <a:t>Muncul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tampilan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halaman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utama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9218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70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969FF2E-ACDF-B865-0CC2-CBF7FF18E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926" y="2165683"/>
            <a:ext cx="5687022" cy="3202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AFF141-7565-AB21-090F-4E28928E4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04" y="2165683"/>
            <a:ext cx="5698395" cy="32022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2835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59</TotalTime>
  <Words>986</Words>
  <Application>Microsoft Office PowerPoint</Application>
  <PresentationFormat>Widescreen</PresentationFormat>
  <Paragraphs>170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Rockwell</vt:lpstr>
      <vt:lpstr>Tahoma</vt:lpstr>
      <vt:lpstr>Times New Roman</vt:lpstr>
      <vt:lpstr>Tw Cen MT</vt:lpstr>
      <vt:lpstr>Circuit</vt:lpstr>
      <vt:lpstr>Pengujian system pada website togamas</vt:lpstr>
      <vt:lpstr>Diagram path</vt:lpstr>
      <vt:lpstr>Perhitungan cyclomatic</vt:lpstr>
      <vt:lpstr>Tabel Jalur bebas</vt:lpstr>
      <vt:lpstr>Skenario uji</vt:lpstr>
      <vt:lpstr>PowerPoint Presentation</vt:lpstr>
      <vt:lpstr>Pengujian manual</vt:lpstr>
      <vt:lpstr>Pengujian manual</vt:lpstr>
      <vt:lpstr>PowerPoint Presentation</vt:lpstr>
      <vt:lpstr>Pengujian Otomatis (Selenium ide)</vt:lpstr>
      <vt:lpstr>PowerPoint Presentation</vt:lpstr>
      <vt:lpstr>PowerPoint Presentation</vt:lpstr>
      <vt:lpstr>PowerPoint Presentation</vt:lpstr>
      <vt:lpstr>Pengujian otomatis kebutuhan non fungsional (jmeter)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Pengujian system pada website togamas</dc:title>
  <dc:creator>Zulfa Tegal</dc:creator>
  <cp:lastModifiedBy>Zulfa Tegal</cp:lastModifiedBy>
  <cp:revision>3</cp:revision>
  <dcterms:created xsi:type="dcterms:W3CDTF">2023-01-02T15:37:54Z</dcterms:created>
  <dcterms:modified xsi:type="dcterms:W3CDTF">2023-01-02T16:45:11Z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