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190" r:id="rId1"/>
  </p:sldMasterIdLst>
  <p:notesMasterIdLst>
    <p:notesMasterId r:id="rId21"/>
  </p:notesMasterIdLst>
  <p:sldIdLst>
    <p:sldId id="329" r:id="rId2"/>
    <p:sldId id="337" r:id="rId3"/>
    <p:sldId id="333" r:id="rId4"/>
    <p:sldId id="257" r:id="rId5"/>
    <p:sldId id="298" r:id="rId6"/>
    <p:sldId id="332" r:id="rId7"/>
    <p:sldId id="258" r:id="rId8"/>
    <p:sldId id="335" r:id="rId9"/>
    <p:sldId id="336" r:id="rId10"/>
    <p:sldId id="297" r:id="rId11"/>
    <p:sldId id="328" r:id="rId12"/>
    <p:sldId id="323" r:id="rId13"/>
    <p:sldId id="330" r:id="rId14"/>
    <p:sldId id="318" r:id="rId15"/>
    <p:sldId id="315" r:id="rId16"/>
    <p:sldId id="327" r:id="rId17"/>
    <p:sldId id="319" r:id="rId18"/>
    <p:sldId id="324" r:id="rId19"/>
    <p:sldId id="33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a Khamis" userId="6c4effc195a7c2ae" providerId="LiveId" clId="{D3DFC74C-BBDF-4BF6-B943-8FB96459D119}"/>
    <pc:docChg chg="undo custSel addSld delSld modSld">
      <pc:chgData name="Radhia Khamis" userId="6c4effc195a7c2ae" providerId="LiveId" clId="{D3DFC74C-BBDF-4BF6-B943-8FB96459D119}" dt="2024-03-19T04:35:32.191" v="369" actId="1076"/>
      <pc:docMkLst>
        <pc:docMk/>
      </pc:docMkLst>
      <pc:sldChg chg="addSp delSp modSp mod">
        <pc:chgData name="Radhia Khamis" userId="6c4effc195a7c2ae" providerId="LiveId" clId="{D3DFC74C-BBDF-4BF6-B943-8FB96459D119}" dt="2024-03-19T03:46:36.866" v="264" actId="20577"/>
        <pc:sldMkLst>
          <pc:docMk/>
          <pc:sldMk cId="98766783" sldId="298"/>
        </pc:sldMkLst>
        <pc:spChg chg="add mod">
          <ac:chgData name="Radhia Khamis" userId="6c4effc195a7c2ae" providerId="LiveId" clId="{D3DFC74C-BBDF-4BF6-B943-8FB96459D119}" dt="2024-03-19T03:43:25.426" v="155" actId="3062"/>
          <ac:spMkLst>
            <pc:docMk/>
            <pc:sldMk cId="98766783" sldId="298"/>
            <ac:spMk id="4" creationId="{BDEEA906-8249-CD5E-0143-D362AB6256A7}"/>
          </ac:spMkLst>
        </pc:spChg>
        <pc:spChg chg="add mod">
          <ac:chgData name="Radhia Khamis" userId="6c4effc195a7c2ae" providerId="LiveId" clId="{D3DFC74C-BBDF-4BF6-B943-8FB96459D119}" dt="2024-03-19T03:45:01.205" v="234" actId="1076"/>
          <ac:spMkLst>
            <pc:docMk/>
            <pc:sldMk cId="98766783" sldId="298"/>
            <ac:spMk id="5" creationId="{5651489E-D55A-2F77-A54C-21890386DF5C}"/>
          </ac:spMkLst>
        </pc:spChg>
        <pc:spChg chg="add del mod">
          <ac:chgData name="Radhia Khamis" userId="6c4effc195a7c2ae" providerId="LiveId" clId="{D3DFC74C-BBDF-4BF6-B943-8FB96459D119}" dt="2024-03-19T03:46:36.866" v="264" actId="20577"/>
          <ac:spMkLst>
            <pc:docMk/>
            <pc:sldMk cId="98766783" sldId="298"/>
            <ac:spMk id="6" creationId="{D51C0E3E-268E-969B-8FAD-DDE41BA1F73A}"/>
          </ac:spMkLst>
        </pc:spChg>
        <pc:spChg chg="del">
          <ac:chgData name="Radhia Khamis" userId="6c4effc195a7c2ae" providerId="LiveId" clId="{D3DFC74C-BBDF-4BF6-B943-8FB96459D119}" dt="2024-03-19T03:42:10.887" v="142" actId="478"/>
          <ac:spMkLst>
            <pc:docMk/>
            <pc:sldMk cId="98766783" sldId="298"/>
            <ac:spMk id="19" creationId="{DE870176-9A40-2A0A-BE4D-D71B78782138}"/>
          </ac:spMkLst>
        </pc:spChg>
        <pc:picChg chg="del">
          <ac:chgData name="Radhia Khamis" userId="6c4effc195a7c2ae" providerId="LiveId" clId="{D3DFC74C-BBDF-4BF6-B943-8FB96459D119}" dt="2024-03-19T03:42:10.887" v="142" actId="478"/>
          <ac:picMkLst>
            <pc:docMk/>
            <pc:sldMk cId="98766783" sldId="298"/>
            <ac:picMk id="18" creationId="{00E73E4C-CEFD-63E3-5276-50A83FE8B5A0}"/>
          </ac:picMkLst>
        </pc:picChg>
        <pc:picChg chg="add">
          <ac:chgData name="Radhia Khamis" userId="6c4effc195a7c2ae" providerId="LiveId" clId="{D3DFC74C-BBDF-4BF6-B943-8FB96459D119}" dt="2024-03-19T03:41:35.517" v="141"/>
          <ac:picMkLst>
            <pc:docMk/>
            <pc:sldMk cId="98766783" sldId="298"/>
            <ac:picMk id="3074" creationId="{D4FA59AD-4950-09A9-A717-F97C84CB3C72}"/>
          </ac:picMkLst>
        </pc:picChg>
        <pc:picChg chg="add mod">
          <ac:chgData name="Radhia Khamis" userId="6c4effc195a7c2ae" providerId="LiveId" clId="{D3DFC74C-BBDF-4BF6-B943-8FB96459D119}" dt="2024-03-19T03:42:35.612" v="149" actId="1076"/>
          <ac:picMkLst>
            <pc:docMk/>
            <pc:sldMk cId="98766783" sldId="298"/>
            <ac:picMk id="3076" creationId="{07EA4935-82B6-A82F-4057-934A0065A08E}"/>
          </ac:picMkLst>
        </pc:picChg>
      </pc:sldChg>
      <pc:sldChg chg="modSp mod">
        <pc:chgData name="Radhia Khamis" userId="6c4effc195a7c2ae" providerId="LiveId" clId="{D3DFC74C-BBDF-4BF6-B943-8FB96459D119}" dt="2024-03-19T03:52:38.206" v="329" actId="313"/>
        <pc:sldMkLst>
          <pc:docMk/>
          <pc:sldMk cId="2537171721" sldId="315"/>
        </pc:sldMkLst>
        <pc:spChg chg="mod">
          <ac:chgData name="Radhia Khamis" userId="6c4effc195a7c2ae" providerId="LiveId" clId="{D3DFC74C-BBDF-4BF6-B943-8FB96459D119}" dt="2024-03-19T03:52:38.206" v="329" actId="313"/>
          <ac:spMkLst>
            <pc:docMk/>
            <pc:sldMk cId="2537171721" sldId="315"/>
            <ac:spMk id="3" creationId="{00000000-0000-0000-0000-000000000000}"/>
          </ac:spMkLst>
        </pc:spChg>
      </pc:sldChg>
      <pc:sldChg chg="addSp delSp modSp mod">
        <pc:chgData name="Radhia Khamis" userId="6c4effc195a7c2ae" providerId="LiveId" clId="{D3DFC74C-BBDF-4BF6-B943-8FB96459D119}" dt="2024-03-19T03:53:26.992" v="332" actId="1076"/>
        <pc:sldMkLst>
          <pc:docMk/>
          <pc:sldMk cId="3323248789" sldId="319"/>
        </pc:sldMkLst>
        <pc:picChg chg="mod">
          <ac:chgData name="Radhia Khamis" userId="6c4effc195a7c2ae" providerId="LiveId" clId="{D3DFC74C-BBDF-4BF6-B943-8FB96459D119}" dt="2024-03-19T03:53:26.992" v="332" actId="1076"/>
          <ac:picMkLst>
            <pc:docMk/>
            <pc:sldMk cId="3323248789" sldId="319"/>
            <ac:picMk id="9" creationId="{E124EAD9-23B9-5655-228A-25594C41B356}"/>
          </ac:picMkLst>
        </pc:picChg>
        <pc:cxnChg chg="add del">
          <ac:chgData name="Radhia Khamis" userId="6c4effc195a7c2ae" providerId="LiveId" clId="{D3DFC74C-BBDF-4BF6-B943-8FB96459D119}" dt="2024-03-19T03:53:14.452" v="331" actId="11529"/>
          <ac:cxnSpMkLst>
            <pc:docMk/>
            <pc:sldMk cId="3323248789" sldId="319"/>
            <ac:cxnSpMk id="4" creationId="{25D18760-C2AA-4983-592A-5807AECE868A}"/>
          </ac:cxnSpMkLst>
        </pc:cxnChg>
      </pc:sldChg>
      <pc:sldChg chg="modSp mod">
        <pc:chgData name="Radhia Khamis" userId="6c4effc195a7c2ae" providerId="LiveId" clId="{D3DFC74C-BBDF-4BF6-B943-8FB96459D119}" dt="2024-03-18T19:26:42.030" v="118" actId="1076"/>
        <pc:sldMkLst>
          <pc:docMk/>
          <pc:sldMk cId="3778382190" sldId="323"/>
        </pc:sldMkLst>
        <pc:spChg chg="mod">
          <ac:chgData name="Radhia Khamis" userId="6c4effc195a7c2ae" providerId="LiveId" clId="{D3DFC74C-BBDF-4BF6-B943-8FB96459D119}" dt="2024-03-18T19:26:42.030" v="118" actId="1076"/>
          <ac:spMkLst>
            <pc:docMk/>
            <pc:sldMk cId="3778382190" sldId="323"/>
            <ac:spMk id="8" creationId="{45BE0C8A-20EE-4D2A-8C29-3386ED9C01DF}"/>
          </ac:spMkLst>
        </pc:spChg>
      </pc:sldChg>
      <pc:sldChg chg="modSp mod">
        <pc:chgData name="Radhia Khamis" userId="6c4effc195a7c2ae" providerId="LiveId" clId="{D3DFC74C-BBDF-4BF6-B943-8FB96459D119}" dt="2024-03-18T19:03:45.705" v="8" actId="1076"/>
        <pc:sldMkLst>
          <pc:docMk/>
          <pc:sldMk cId="2934443809" sldId="329"/>
        </pc:sldMkLst>
        <pc:spChg chg="mod">
          <ac:chgData name="Radhia Khamis" userId="6c4effc195a7c2ae" providerId="LiveId" clId="{D3DFC74C-BBDF-4BF6-B943-8FB96459D119}" dt="2024-03-18T19:03:45.705" v="8" actId="1076"/>
          <ac:spMkLst>
            <pc:docMk/>
            <pc:sldMk cId="2934443809" sldId="329"/>
            <ac:spMk id="2" creationId="{00000000-0000-0000-0000-000000000000}"/>
          </ac:spMkLst>
        </pc:spChg>
      </pc:sldChg>
      <pc:sldChg chg="modSp mod">
        <pc:chgData name="Radhia Khamis" userId="6c4effc195a7c2ae" providerId="LiveId" clId="{D3DFC74C-BBDF-4BF6-B943-8FB96459D119}" dt="2024-03-19T03:37:04.582" v="129" actId="14100"/>
        <pc:sldMkLst>
          <pc:docMk/>
          <pc:sldMk cId="1589033432" sldId="335"/>
        </pc:sldMkLst>
        <pc:spChg chg="mod">
          <ac:chgData name="Radhia Khamis" userId="6c4effc195a7c2ae" providerId="LiveId" clId="{D3DFC74C-BBDF-4BF6-B943-8FB96459D119}" dt="2024-03-19T03:37:00.689" v="128" actId="1076"/>
          <ac:spMkLst>
            <pc:docMk/>
            <pc:sldMk cId="1589033432" sldId="335"/>
            <ac:spMk id="9" creationId="{CC5F3A6F-26E3-3012-8692-324FB4C774B5}"/>
          </ac:spMkLst>
        </pc:spChg>
        <pc:cxnChg chg="mod">
          <ac:chgData name="Radhia Khamis" userId="6c4effc195a7c2ae" providerId="LiveId" clId="{D3DFC74C-BBDF-4BF6-B943-8FB96459D119}" dt="2024-03-19T03:37:04.582" v="129" actId="14100"/>
          <ac:cxnSpMkLst>
            <pc:docMk/>
            <pc:sldMk cId="1589033432" sldId="335"/>
            <ac:cxnSpMk id="5" creationId="{5A266188-6C12-0660-9CC1-7D9A9FD13FD9}"/>
          </ac:cxnSpMkLst>
        </pc:cxnChg>
      </pc:sldChg>
      <pc:sldChg chg="addSp modSp mod">
        <pc:chgData name="Radhia Khamis" userId="6c4effc195a7c2ae" providerId="LiveId" clId="{D3DFC74C-BBDF-4BF6-B943-8FB96459D119}" dt="2024-03-19T03:50:37.643" v="305" actId="931"/>
        <pc:sldMkLst>
          <pc:docMk/>
          <pc:sldMk cId="817956675" sldId="336"/>
        </pc:sldMkLst>
        <pc:spChg chg="mod">
          <ac:chgData name="Radhia Khamis" userId="6c4effc195a7c2ae" providerId="LiveId" clId="{D3DFC74C-BBDF-4BF6-B943-8FB96459D119}" dt="2024-03-19T03:50:31.054" v="297" actId="20577"/>
          <ac:spMkLst>
            <pc:docMk/>
            <pc:sldMk cId="817956675" sldId="336"/>
            <ac:spMk id="3" creationId="{D1B1FBCF-8296-3B54-A25E-C664E579ABF0}"/>
          </ac:spMkLst>
        </pc:spChg>
        <pc:spChg chg="add mod ord">
          <ac:chgData name="Radhia Khamis" userId="6c4effc195a7c2ae" providerId="LiveId" clId="{D3DFC74C-BBDF-4BF6-B943-8FB96459D119}" dt="2024-03-19T03:50:37.643" v="305" actId="931"/>
          <ac:spMkLst>
            <pc:docMk/>
            <pc:sldMk cId="817956675" sldId="336"/>
            <ac:spMk id="6" creationId="{0CDC9C4E-7CAB-5DA0-3417-9654045FC806}"/>
          </ac:spMkLst>
        </pc:spChg>
        <pc:picChg chg="add mod ord">
          <ac:chgData name="Radhia Khamis" userId="6c4effc195a7c2ae" providerId="LiveId" clId="{D3DFC74C-BBDF-4BF6-B943-8FB96459D119}" dt="2024-03-19T03:50:36.873" v="304" actId="14100"/>
          <ac:picMkLst>
            <pc:docMk/>
            <pc:sldMk cId="817956675" sldId="336"/>
            <ac:picMk id="5" creationId="{39F58FF8-DC7E-A0AE-74AE-9CA262546EB3}"/>
          </ac:picMkLst>
        </pc:picChg>
      </pc:sldChg>
      <pc:sldChg chg="addSp modSp new mod">
        <pc:chgData name="Radhia Khamis" userId="6c4effc195a7c2ae" providerId="LiveId" clId="{D3DFC74C-BBDF-4BF6-B943-8FB96459D119}" dt="2024-03-19T03:39:39.168" v="140" actId="14100"/>
        <pc:sldMkLst>
          <pc:docMk/>
          <pc:sldMk cId="784486815" sldId="337"/>
        </pc:sldMkLst>
        <pc:spChg chg="mod">
          <ac:chgData name="Radhia Khamis" userId="6c4effc195a7c2ae" providerId="LiveId" clId="{D3DFC74C-BBDF-4BF6-B943-8FB96459D119}" dt="2024-03-19T03:32:06.861" v="122" actId="14100"/>
          <ac:spMkLst>
            <pc:docMk/>
            <pc:sldMk cId="784486815" sldId="337"/>
            <ac:spMk id="2" creationId="{F9F5FEC1-44A9-0BD5-D53D-E1F5677171FB}"/>
          </ac:spMkLst>
        </pc:spChg>
        <pc:spChg chg="mod">
          <ac:chgData name="Radhia Khamis" userId="6c4effc195a7c2ae" providerId="LiveId" clId="{D3DFC74C-BBDF-4BF6-B943-8FB96459D119}" dt="2024-03-19T03:32:14.431" v="125" actId="27636"/>
          <ac:spMkLst>
            <pc:docMk/>
            <pc:sldMk cId="784486815" sldId="337"/>
            <ac:spMk id="3" creationId="{A901D98B-7050-AEAC-4405-A3A6ADC7A8F0}"/>
          </ac:spMkLst>
        </pc:spChg>
        <pc:picChg chg="add mod">
          <ac:chgData name="Radhia Khamis" userId="6c4effc195a7c2ae" providerId="LiveId" clId="{D3DFC74C-BBDF-4BF6-B943-8FB96459D119}" dt="2024-03-19T03:39:39.168" v="140" actId="14100"/>
          <ac:picMkLst>
            <pc:docMk/>
            <pc:sldMk cId="784486815" sldId="337"/>
            <ac:picMk id="2050" creationId="{5D1BE45A-44F0-741A-E474-A94A5C8E6F36}"/>
          </ac:picMkLst>
        </pc:picChg>
      </pc:sldChg>
      <pc:sldChg chg="addSp modSp new del">
        <pc:chgData name="Radhia Khamis" userId="6c4effc195a7c2ae" providerId="LiveId" clId="{D3DFC74C-BBDF-4BF6-B943-8FB96459D119}" dt="2024-03-19T03:46:51.482" v="265" actId="2696"/>
        <pc:sldMkLst>
          <pc:docMk/>
          <pc:sldMk cId="654803100" sldId="338"/>
        </pc:sldMkLst>
        <pc:picChg chg="add mod">
          <ac:chgData name="Radhia Khamis" userId="6c4effc195a7c2ae" providerId="LiveId" clId="{D3DFC74C-BBDF-4BF6-B943-8FB96459D119}" dt="2024-03-19T03:37:25.987" v="133" actId="14100"/>
          <ac:picMkLst>
            <pc:docMk/>
            <pc:sldMk cId="654803100" sldId="338"/>
            <ac:picMk id="1026" creationId="{5741762E-1D96-9277-FB98-718126BFF9A6}"/>
          </ac:picMkLst>
        </pc:picChg>
      </pc:sldChg>
      <pc:sldChg chg="addSp delSp modSp new mod">
        <pc:chgData name="Radhia Khamis" userId="6c4effc195a7c2ae" providerId="LiveId" clId="{D3DFC74C-BBDF-4BF6-B943-8FB96459D119}" dt="2024-03-19T04:35:32.191" v="369" actId="1076"/>
        <pc:sldMkLst>
          <pc:docMk/>
          <pc:sldMk cId="1821037377" sldId="338"/>
        </pc:sldMkLst>
        <pc:spChg chg="mod">
          <ac:chgData name="Radhia Khamis" userId="6c4effc195a7c2ae" providerId="LiveId" clId="{D3DFC74C-BBDF-4BF6-B943-8FB96459D119}" dt="2024-03-19T04:32:50.325" v="341" actId="1076"/>
          <ac:spMkLst>
            <pc:docMk/>
            <pc:sldMk cId="1821037377" sldId="338"/>
            <ac:spMk id="2" creationId="{7F060A68-06D1-A5AF-E3E1-291733E52180}"/>
          </ac:spMkLst>
        </pc:spChg>
        <pc:spChg chg="add mod">
          <ac:chgData name="Radhia Khamis" userId="6c4effc195a7c2ae" providerId="LiveId" clId="{D3DFC74C-BBDF-4BF6-B943-8FB96459D119}" dt="2024-03-19T04:35:32.191" v="369" actId="1076"/>
          <ac:spMkLst>
            <pc:docMk/>
            <pc:sldMk cId="1821037377" sldId="338"/>
            <ac:spMk id="4" creationId="{3F4C5501-7FEF-6C33-938E-E1BB1FAFB8FE}"/>
          </ac:spMkLst>
        </pc:spChg>
        <pc:spChg chg="add del mod">
          <ac:chgData name="Radhia Khamis" userId="6c4effc195a7c2ae" providerId="LiveId" clId="{D3DFC74C-BBDF-4BF6-B943-8FB96459D119}" dt="2024-03-19T04:34:25.541" v="362" actId="478"/>
          <ac:spMkLst>
            <pc:docMk/>
            <pc:sldMk cId="1821037377" sldId="338"/>
            <ac:spMk id="5" creationId="{EFBB569D-4B56-3261-C8C1-51F9C33A5D8A}"/>
          </ac:spMkLst>
        </pc:spChg>
        <pc:picChg chg="add mod">
          <ac:chgData name="Radhia Khamis" userId="6c4effc195a7c2ae" providerId="LiveId" clId="{D3DFC74C-BBDF-4BF6-B943-8FB96459D119}" dt="2024-03-19T04:33:16.761" v="346" actId="14100"/>
          <ac:picMkLst>
            <pc:docMk/>
            <pc:sldMk cId="1821037377" sldId="338"/>
            <ac:picMk id="4098" creationId="{04FB97FB-D7D7-C002-8161-AC12E62432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CF5E9-3BDE-4639-B466-9453D82D6C76}" type="datetimeFigureOut">
              <a:rPr lang="en-ZA" smtClean="0"/>
              <a:t>2024/03/18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976B8-0CF9-4D2C-9DE1-3A7C0AAC31E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942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w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976B8-0CF9-4D2C-9DE1-3A7C0AAC31E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21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976B8-0CF9-4D2C-9DE1-3A7C0AAC31E2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74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2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79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91F8-307B-428C-BF9A-59E50501194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C2D5E2-A122-4709-99AC-7AF2E8A8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pedia.org/wiki/Kiber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sric-asrg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genvessel/53469092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0"/>
            <a:ext cx="7543800" cy="3124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SNAKE-HUMAN CONFLICT IN KIBERA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4038600"/>
            <a:ext cx="6477000" cy="2110151"/>
          </a:xfrm>
        </p:spPr>
        <p:txBody>
          <a:bodyPr>
            <a:normAutofit/>
          </a:bodyPr>
          <a:lstStyle/>
          <a:p>
            <a:r>
              <a:rPr lang="sw-KE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Radhia Khamis Ramadhan </a:t>
            </a:r>
          </a:p>
          <a:p>
            <a:r>
              <a:rPr lang="sw-KE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J42/4362/2020</a:t>
            </a:r>
          </a:p>
          <a:p>
            <a:r>
              <a:rPr lang="sw-KE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sw-K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sw-KE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Titus Ndiwa 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w-KE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4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5890512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sw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3" cy="444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perceptions of snakes vary among different demographic groups in Kibera?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factors contributing to human snake conflicts in urban areas like Kibera?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8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Impact on Community and Health</a:t>
            </a:r>
          </a:p>
          <a:p>
            <a:pPr marL="0" indent="0">
              <a:buNone/>
            </a:pPr>
            <a:r>
              <a:rPr lang="en-US" sz="2400" dirty="0"/>
              <a:t>Human-snake conflicts pose health risks, particularly due to snake bites, leading to morbidity and mortality {</a:t>
            </a:r>
            <a:r>
              <a:rPr lang="en-US" sz="2400" dirty="0" err="1"/>
              <a:t>Kasturiratne</a:t>
            </a:r>
            <a:r>
              <a:rPr lang="en-US" sz="2400" dirty="0"/>
              <a:t> et al,2008}.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Role of Cultural Beliefs</a:t>
            </a:r>
          </a:p>
          <a:p>
            <a:pPr marL="0" indent="0">
              <a:buNone/>
            </a:pPr>
            <a:r>
              <a:rPr lang="en-US" sz="2400" dirty="0"/>
              <a:t>Cultural beliefs influence community perceptions and behaviors toward snakes, contributing to conflicts {Sawchuk et al, 2018}.</a:t>
            </a:r>
          </a:p>
        </p:txBody>
      </p:sp>
    </p:spTree>
    <p:extLst>
      <p:ext uri="{BB962C8B-B14F-4D97-AF65-F5344CB8AC3E}">
        <p14:creationId xmlns:p14="http://schemas.microsoft.com/office/powerpoint/2010/main" val="234857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412" y="331906"/>
            <a:ext cx="6347714" cy="1193770"/>
          </a:xfrm>
        </p:spPr>
        <p:txBody>
          <a:bodyPr/>
          <a:lstStyle/>
          <a:p>
            <a:r>
              <a:rPr lang="en-US" b="1" dirty="0"/>
              <a:t>STUDY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E0C8A-20EE-4D2A-8C29-3386ED9C01DF}"/>
              </a:ext>
            </a:extLst>
          </p:cNvPr>
          <p:cNvSpPr txBox="1"/>
          <p:nvPr/>
        </p:nvSpPr>
        <p:spPr>
          <a:xfrm>
            <a:off x="368603" y="5776649"/>
            <a:ext cx="8765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Figure 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Map showing study area in Kibera, Kenya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198D78-5CEA-380B-834A-DC25044EE9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896685"/>
            <a:ext cx="6705600" cy="47288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23A54-005C-CF80-533F-3862A369317B}"/>
              </a:ext>
            </a:extLst>
          </p:cNvPr>
          <p:cNvSpPr txBox="1"/>
          <p:nvPr/>
        </p:nvSpPr>
        <p:spPr>
          <a:xfrm>
            <a:off x="609600" y="5054630"/>
            <a:ext cx="670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de.wikipedia.org/wiki/Kiber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7838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0B7-7335-594D-4541-DF253D14A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896D77-093F-429D-4873-EDDCF366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6858000" cy="43095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A map of Kibera Settlement, its villages and settlement densities.... |  Download Scientific Diagram">
            <a:extLst>
              <a:ext uri="{FF2B5EF4-FFF2-40B4-BE49-F238E27FC236}">
                <a16:creationId xmlns:a16="http://schemas.microsoft.com/office/drawing/2014/main" id="{5F271363-0022-850C-5027-4A3B4DD2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018" y="1430044"/>
            <a:ext cx="6658296" cy="4132556"/>
          </a:xfrm>
        </p:spPr>
        <p:txBody>
          <a:bodyPr>
            <a:noAutofit/>
          </a:bodyPr>
          <a:lstStyle/>
          <a:p>
            <a:r>
              <a:rPr lang="en-US" sz="2400" b="1" dirty="0"/>
              <a:t>Determining the extent of human-snake conflicts in Kibera.</a:t>
            </a:r>
          </a:p>
          <a:p>
            <a:pPr>
              <a:buFontTx/>
              <a:buChar char="-"/>
            </a:pPr>
            <a:r>
              <a:rPr lang="en-US" sz="2400" b="1" dirty="0"/>
              <a:t>Questionnaire to a sample of hospitals </a:t>
            </a:r>
          </a:p>
          <a:p>
            <a:pPr>
              <a:buFontTx/>
              <a:buChar char="-"/>
            </a:pPr>
            <a:r>
              <a:rPr lang="en-US" sz="2400" b="1" dirty="0"/>
              <a:t>Literature review on documented instances</a:t>
            </a:r>
          </a:p>
          <a:p>
            <a:r>
              <a:rPr lang="en-US" sz="2400" b="1" dirty="0"/>
              <a:t>Identifying different factors contributing to human-snake conflicts in Kibera.</a:t>
            </a:r>
          </a:p>
          <a:p>
            <a:pPr>
              <a:buFontTx/>
              <a:buChar char="-"/>
            </a:pPr>
            <a:r>
              <a:rPr lang="en-US" sz="2400" b="1" dirty="0"/>
              <a:t>Sampling </a:t>
            </a:r>
          </a:p>
          <a:p>
            <a:pPr>
              <a:buFontTx/>
              <a:buChar char="-"/>
            </a:pPr>
            <a:r>
              <a:rPr lang="en-US" sz="2400" b="1" dirty="0"/>
              <a:t>Observation{ Picture and video}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 flipV="1">
            <a:off x="3992882" y="6104207"/>
            <a:ext cx="45719" cy="144193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B50FC-A239-4CD9-B9AC-8750CAB04938}"/>
              </a:ext>
            </a:extLst>
          </p:cNvPr>
          <p:cNvSpPr txBox="1"/>
          <p:nvPr/>
        </p:nvSpPr>
        <p:spPr>
          <a:xfrm>
            <a:off x="6019799" y="4756536"/>
            <a:ext cx="284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27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sw-K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analyzed using Descriptive statistics i.e. Distribution</a:t>
            </a:r>
          </a:p>
          <a:p>
            <a:pPr marL="0" indent="0">
              <a:buNone/>
            </a:pP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7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609600"/>
            <a:ext cx="4290312" cy="1320800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8613"/>
            <a:ext cx="634771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Kasturiratne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A., Wickremasinghe, A. R., de Silva, N., Gunawardena, N. K., &amp;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Pathmeswaran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(2008). Estimating the global burden of snakebite: a literature analysis and modeling based on regional estimates of envenoming and deaths.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PLoS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Medicine, 5(11), e218. </a:t>
            </a:r>
          </a:p>
          <a:p>
            <a:pPr marL="0" indent="0">
              <a:buNone/>
            </a:pP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Sawchuk, L. A., Homewood, K., &amp; Mwangi, J. G. (2018). Human-wildlife conflict in Kenya's wildlife conservancies: resolving policy and legal framework weaknesses. Land Use Policy, 70, 418-428.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PLAN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24EAD9-23B9-5655-228A-25594C41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7238238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09600"/>
            <a:ext cx="3909312" cy="1320800"/>
          </a:xfrm>
        </p:spPr>
        <p:txBody>
          <a:bodyPr/>
          <a:lstStyle/>
          <a:p>
            <a:r>
              <a:rPr lang="en-US" b="1" dirty="0"/>
              <a:t>BUDGET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AAF0C7-D14E-5687-B53E-CA76C2891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206302"/>
              </p:ext>
            </p:extLst>
          </p:nvPr>
        </p:nvGraphicFramePr>
        <p:xfrm>
          <a:off x="457200" y="1600200"/>
          <a:ext cx="6881812" cy="3175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906">
                  <a:extLst>
                    <a:ext uri="{9D8B030D-6E8A-4147-A177-3AD203B41FA5}">
                      <a16:colId xmlns:a16="http://schemas.microsoft.com/office/drawing/2014/main" val="68989172"/>
                    </a:ext>
                  </a:extLst>
                </a:gridCol>
                <a:gridCol w="3440906">
                  <a:extLst>
                    <a:ext uri="{9D8B030D-6E8A-4147-A177-3AD203B41FA5}">
                      <a16:colId xmlns:a16="http://schemas.microsoft.com/office/drawing/2014/main" val="2968470346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8732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QUESTIONNAIRES PRINT 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05245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7565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61710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490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481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3217D-909D-440E-78F6-1903F30B69A5}"/>
              </a:ext>
            </a:extLst>
          </p:cNvPr>
          <p:cNvSpPr txBox="1"/>
          <p:nvPr/>
        </p:nvSpPr>
        <p:spPr>
          <a:xfrm>
            <a:off x="1066800" y="5486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= KSH 11,500</a:t>
            </a:r>
          </a:p>
        </p:txBody>
      </p:sp>
    </p:spTree>
    <p:extLst>
      <p:ext uri="{BB962C8B-B14F-4D97-AF65-F5344CB8AC3E}">
        <p14:creationId xmlns:p14="http://schemas.microsoft.com/office/powerpoint/2010/main" val="4096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A68-06D1-A5AF-E3E1-291733E5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0" y="69508"/>
            <a:ext cx="6704453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B1EC-0A36-1FED-D6FB-8D037DB55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an Your Reptile Bond with You? | PetMD">
            <a:extLst>
              <a:ext uri="{FF2B5EF4-FFF2-40B4-BE49-F238E27FC236}">
                <a16:creationId xmlns:a16="http://schemas.microsoft.com/office/drawing/2014/main" id="{04FB97FB-D7D7-C002-8161-AC12E624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" y="0"/>
            <a:ext cx="9150626" cy="58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C5501-7FEF-6C33-938E-E1BB1FAFB8FE}"/>
              </a:ext>
            </a:extLst>
          </p:cNvPr>
          <p:cNvSpPr txBox="1"/>
          <p:nvPr/>
        </p:nvSpPr>
        <p:spPr>
          <a:xfrm>
            <a:off x="2743200" y="5893033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103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FEC1-44A9-0BD5-D53D-E1F56771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0"/>
            <a:ext cx="634771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D98B-7050-AEAC-4405-A3A6ADC7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5943600"/>
            <a:ext cx="6347715" cy="3048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2050" name="Picture 2" descr="Hello venomous snake owners as someone who loves reptiles but doesn't own  any (yet) I have many questions but out of curiosity Do you own the Black  mamba (Dendroaspis polylepis) if so">
            <a:extLst>
              <a:ext uri="{FF2B5EF4-FFF2-40B4-BE49-F238E27FC236}">
                <a16:creationId xmlns:a16="http://schemas.microsoft.com/office/drawing/2014/main" id="{5D1BE45A-44F0-741A-E474-A94A5C8E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D5043-9A39-5DBC-0589-7626C907A21F}"/>
              </a:ext>
            </a:extLst>
          </p:cNvPr>
          <p:cNvSpPr txBox="1"/>
          <p:nvPr/>
        </p:nvSpPr>
        <p:spPr>
          <a:xfrm>
            <a:off x="152400" y="1143000"/>
            <a:ext cx="66469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Snakebite is a WHO-listed Neglected Tropical Disease that kills 32,000 people residing in some of the most disadvantaged rural communities of sub-Saharan Africa and leaves over 90,000 surviving victims with permanent physical disabilities / disfigurements.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https://ksric-asrg.org/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Kenya 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</a:rPr>
              <a:t>SnakeBite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 and Intervention Centre</a:t>
            </a:r>
          </a:p>
        </p:txBody>
      </p:sp>
      <p:sp>
        <p:nvSpPr>
          <p:cNvPr id="4" name="AutoShape 2" descr="Kenya Snakebite Research and Intervention Centre">
            <a:hlinkClick r:id="rId2"/>
            <a:extLst>
              <a:ext uri="{FF2B5EF4-FFF2-40B4-BE49-F238E27FC236}">
                <a16:creationId xmlns:a16="http://schemas.microsoft.com/office/drawing/2014/main" id="{5DA28B17-D1CB-A2FA-F99D-5F2A88C01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7924800" cy="1295400"/>
          </a:xfrm>
        </p:spPr>
        <p:txBody>
          <a:bodyPr>
            <a:noAutofit/>
          </a:bodyPr>
          <a:lstStyle/>
          <a:p>
            <a:pPr algn="just"/>
            <a:endParaRPr lang="en-Z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Z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Kibera as a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CF978-1907-3F63-7809-990E24E9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3400" y="2477897"/>
            <a:ext cx="6858000" cy="438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1C1BE-D9E2-EF91-9705-BCFB3BFC4A42}"/>
              </a:ext>
            </a:extLst>
          </p:cNvPr>
          <p:cNvSpPr txBox="1"/>
          <p:nvPr/>
        </p:nvSpPr>
        <p:spPr>
          <a:xfrm>
            <a:off x="685800" y="5334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genvessel/53469092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000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SPECIES/ SUBJECTS OR PARTICIPANTS </a:t>
            </a:r>
            <a:endParaRPr lang="sw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274" y="7112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-Residents in Kibera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Snakes</a:t>
            </a:r>
          </a:p>
        </p:txBody>
      </p:sp>
      <p:sp>
        <p:nvSpPr>
          <p:cNvPr id="15" name="AutoShape 2" descr="Black Mamba - Facts, Diet, Habitat &amp; Pictures on Animalia.bio">
            <a:extLst>
              <a:ext uri="{FF2B5EF4-FFF2-40B4-BE49-F238E27FC236}">
                <a16:creationId xmlns:a16="http://schemas.microsoft.com/office/drawing/2014/main" id="{A4EAEA44-E14B-14F2-1ED1-275395B80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32766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" descr="Black Mamba - Facts, Diet, Habitat &amp; Pictures on Animalia.bio">
            <a:extLst>
              <a:ext uri="{FF2B5EF4-FFF2-40B4-BE49-F238E27FC236}">
                <a16:creationId xmlns:a16="http://schemas.microsoft.com/office/drawing/2014/main" id="{5A1B77D2-113B-71A9-9D5F-FD5C136AD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3276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Snake bite warning to coastal visitors in Cornwall as snakes come out of  hibernation | InYourArea News">
            <a:extLst>
              <a:ext uri="{FF2B5EF4-FFF2-40B4-BE49-F238E27FC236}">
                <a16:creationId xmlns:a16="http://schemas.microsoft.com/office/drawing/2014/main" id="{07EA4935-82B6-A82F-4057-934A0065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392557"/>
            <a:ext cx="5334001" cy="34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BDEEA906-8249-CD5E-0143-D362AB6256A7}"/>
              </a:ext>
            </a:extLst>
          </p:cNvPr>
          <p:cNvSpPr/>
          <p:nvPr/>
        </p:nvSpPr>
        <p:spPr>
          <a:xfrm>
            <a:off x="5562600" y="2046358"/>
            <a:ext cx="688848" cy="93845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1489E-D55A-2F77-A54C-21890386DF5C}"/>
              </a:ext>
            </a:extLst>
          </p:cNvPr>
          <p:cNvSpPr txBox="1"/>
          <p:nvPr/>
        </p:nvSpPr>
        <p:spPr>
          <a:xfrm>
            <a:off x="6349236" y="2192420"/>
            <a:ext cx="121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Assailant and Vitim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C0E3E-268E-969B-8FAD-DDE41BA1F73A}"/>
              </a:ext>
            </a:extLst>
          </p:cNvPr>
          <p:cNvSpPr txBox="1"/>
          <p:nvPr/>
        </p:nvSpPr>
        <p:spPr>
          <a:xfrm>
            <a:off x="60198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Puff Adder</a:t>
            </a:r>
          </a:p>
        </p:txBody>
      </p:sp>
    </p:spTree>
    <p:extLst>
      <p:ext uri="{BB962C8B-B14F-4D97-AF65-F5344CB8AC3E}">
        <p14:creationId xmlns:p14="http://schemas.microsoft.com/office/powerpoint/2010/main" val="987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4DB-3819-6D94-5A9C-88184B4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6" name="Picture 6" descr="Visiting the Kibera slums in Kenya - Against the Compass">
            <a:extLst>
              <a:ext uri="{FF2B5EF4-FFF2-40B4-BE49-F238E27FC236}">
                <a16:creationId xmlns:a16="http://schemas.microsoft.com/office/drawing/2014/main" id="{88C8EE6F-292C-9BB5-CE56-55ADCD96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4"/>
            <a:ext cx="9144000" cy="42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DEB47C-97EB-3488-D9EE-79954525633C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3657600"/>
            <a:ext cx="914400" cy="167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32203C-387E-D9DD-90C2-83F811CA6D92}"/>
              </a:ext>
            </a:extLst>
          </p:cNvPr>
          <p:cNvCxnSpPr>
            <a:cxnSpLocks/>
          </p:cNvCxnSpPr>
          <p:nvPr/>
        </p:nvCxnSpPr>
        <p:spPr>
          <a:xfrm flipV="1">
            <a:off x="1447800" y="1930400"/>
            <a:ext cx="2514600" cy="279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E4A4CD-2E07-862A-8657-CA9C609DC0B5}"/>
              </a:ext>
            </a:extLst>
          </p:cNvPr>
          <p:cNvCxnSpPr>
            <a:cxnSpLocks/>
          </p:cNvCxnSpPr>
          <p:nvPr/>
        </p:nvCxnSpPr>
        <p:spPr>
          <a:xfrm flipV="1">
            <a:off x="4876800" y="381000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EC2465-AFFA-9AFE-CEB1-B45CA01E0E00}"/>
              </a:ext>
            </a:extLst>
          </p:cNvPr>
          <p:cNvSpPr txBox="1"/>
          <p:nvPr/>
        </p:nvSpPr>
        <p:spPr>
          <a:xfrm>
            <a:off x="1288954" y="4653002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vegetation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63A28-E715-1BB9-A5BB-D9E71440CA06}"/>
              </a:ext>
            </a:extLst>
          </p:cNvPr>
          <p:cNvSpPr txBox="1"/>
          <p:nvPr/>
        </p:nvSpPr>
        <p:spPr>
          <a:xfrm>
            <a:off x="3191024" y="5264834"/>
            <a:ext cx="305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Untreated river water turned sewage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3CEF8-0B5D-B816-EB9E-556970D39088}"/>
              </a:ext>
            </a:extLst>
          </p:cNvPr>
          <p:cNvSpPr txBox="1"/>
          <p:nvPr/>
        </p:nvSpPr>
        <p:spPr>
          <a:xfrm>
            <a:off x="6248400" y="55879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Piled up trash</a:t>
            </a:r>
          </a:p>
        </p:txBody>
      </p:sp>
    </p:spTree>
    <p:extLst>
      <p:ext uri="{BB962C8B-B14F-4D97-AF65-F5344CB8AC3E}">
        <p14:creationId xmlns:p14="http://schemas.microsoft.com/office/powerpoint/2010/main" val="256830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6096000" cy="990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001000" cy="5867400"/>
          </a:xfrm>
          <a:ln>
            <a:solidFill>
              <a:schemeClr val="accent1">
                <a:alpha val="79000"/>
              </a:schemeClr>
            </a:solidFill>
          </a:ln>
        </p:spPr>
        <p:txBody>
          <a:bodyPr>
            <a:no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ZA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snake bites in Kibera leading to killings of snakes on sight and destruction of habitats.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Harmonious cohabitation of snakes and human beings.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understudied urban wildlife interactions.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ZA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8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4DB-3819-6D94-5A9C-88184B4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Snakebite victim profiles and treatment-seeking behaviors in two regions of  Kenya: results from a health demographic surveillance system | Tropical  Medicine and Health | Full Text">
            <a:extLst>
              <a:ext uri="{FF2B5EF4-FFF2-40B4-BE49-F238E27FC236}">
                <a16:creationId xmlns:a16="http://schemas.microsoft.com/office/drawing/2014/main" id="{8029E9F3-67FD-4965-4F7A-C6715CC2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6934200" cy="43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266188-6C12-0660-9CC1-7D9A9FD13FD9}"/>
              </a:ext>
            </a:extLst>
          </p:cNvPr>
          <p:cNvCxnSpPr>
            <a:cxnSpLocks/>
          </p:cNvCxnSpPr>
          <p:nvPr/>
        </p:nvCxnSpPr>
        <p:spPr>
          <a:xfrm flipV="1">
            <a:off x="1981200" y="2971800"/>
            <a:ext cx="1802255" cy="220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5F3A6F-26E3-3012-8692-324FB4C774B5}"/>
              </a:ext>
            </a:extLst>
          </p:cNvPr>
          <p:cNvSpPr txBox="1"/>
          <p:nvPr/>
        </p:nvSpPr>
        <p:spPr>
          <a:xfrm>
            <a:off x="609599" y="5486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Snake bite effect</a:t>
            </a:r>
          </a:p>
        </p:txBody>
      </p:sp>
    </p:spTree>
    <p:extLst>
      <p:ext uri="{BB962C8B-B14F-4D97-AF65-F5344CB8AC3E}">
        <p14:creationId xmlns:p14="http://schemas.microsoft.com/office/powerpoint/2010/main" val="158903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2D83-3FED-7505-DC09-B98055BC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09600"/>
            <a:ext cx="4442712" cy="838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FBCF-8296-3B54-A25E-C664E579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 different perceptions of snakes among various demographic groups in Kibera and determining the main factors contributing to human-snake conflicts in urban areas i.e. Kibera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different perceptions of snakes among different demographic groups in Kibera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main factors contributing to human snake conflicts in urban areas i.e. Kibera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956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5771</TotalTime>
  <Words>498</Words>
  <Application>Microsoft Office PowerPoint</Application>
  <PresentationFormat>On-screen Show (4:3)</PresentationFormat>
  <Paragraphs>84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ASSESSING SNAKE-HUMAN CONFLICT IN KIBERA</vt:lpstr>
      <vt:lpstr>PowerPoint Presentation</vt:lpstr>
      <vt:lpstr>PowerPoint Presentation</vt:lpstr>
      <vt:lpstr>BACKGROUND INFORMATION</vt:lpstr>
      <vt:lpstr>THE STUDY SPECIES/ SUBJECTS OR PARTICIPANTS </vt:lpstr>
      <vt:lpstr>PowerPoint Presentation</vt:lpstr>
      <vt:lpstr>PROBLEM STATEMENT</vt:lpstr>
      <vt:lpstr>PowerPoint Presentation</vt:lpstr>
      <vt:lpstr>OBJECTIVES</vt:lpstr>
      <vt:lpstr>RESEARCH QUESTION</vt:lpstr>
      <vt:lpstr>LITERATURE REVIEW</vt:lpstr>
      <vt:lpstr>STUDY AREA</vt:lpstr>
      <vt:lpstr>V</vt:lpstr>
      <vt:lpstr>METHODOLOGY</vt:lpstr>
      <vt:lpstr>DATA ANALYSIS</vt:lpstr>
      <vt:lpstr>REFERENCES</vt:lpstr>
      <vt:lpstr>WORK PLAN </vt:lpstr>
      <vt:lpstr>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AND MODELLING HABITAT SUITABILITY AND HUMAN ELEPHANT CONFLICT IN RIMOI AND KAMNAROK NATIONAL RESERVES</dc:title>
  <dc:creator>University of Eldore</dc:creator>
  <cp:lastModifiedBy>Radhia Khamis</cp:lastModifiedBy>
  <cp:revision>276</cp:revision>
  <dcterms:created xsi:type="dcterms:W3CDTF">2014-08-13T06:22:22Z</dcterms:created>
  <dcterms:modified xsi:type="dcterms:W3CDTF">2024-03-19T04:58:22Z</dcterms:modified>
</cp:coreProperties>
</file>