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5143500" type="screen16x9"/>
  <p:notesSz cx="6858000" cy="9144000"/>
  <p:embeddedFontLst>
    <p:embeddedFont>
      <p:font typeface="Calibri" panose="020F0502020204030204" pitchFamily="34" charset="0"/>
      <p:regular r:id="rId17"/>
      <p:bold r:id="rId18"/>
      <p:italic r:id="rId19"/>
      <p:boldItalic r:id="rId20"/>
    </p:embeddedFont>
    <p:embeddedFont>
      <p:font typeface="Nunito" pitchFamily="2"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20" d="100"/>
          <a:sy n="120" d="100"/>
        </p:scale>
        <p:origin x="370" y="77"/>
      </p:cViewPr>
      <p:guideLst>
        <p:guide pos="2880"/>
        <p:guide orient="horz" pos="16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242e680887d_0_3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242e680887d_0_3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242e680887d_0_3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242e680887d_0_3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242e680887d_0_3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242e680887d_0_3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242e680887d_0_3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242e680887d_0_3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242e680887d_0_3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242e680887d_0_3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242e680887d_0_2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242e680887d_0_2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242e680887d_0_26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242e680887d_0_2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242e680887d_0_2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242e680887d_0_2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242e680887d_0_36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242e680887d_0_3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242e680887d_0_2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242e680887d_0_2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242e680887d_0_29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242e680887d_0_2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242e680887d_0_30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242e680887d_0_3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242e680887d_0_3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242e680887d_0_3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6"/>
        </a:solidFill>
        <a:effectLst/>
      </p:bgPr>
    </p:bg>
    <p:spTree>
      <p:nvGrpSpPr>
        <p:cNvPr id="1"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509632"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55200"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159826"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905395"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7279439"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6917201"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 name="Google Shape;34;p2"/>
          <p:cNvSpPr txBox="1">
            <a:spLocks noGrp="1"/>
          </p:cNvSpPr>
          <p:nvPr>
            <p:ph type="ctrTitle"/>
          </p:nvPr>
        </p:nvSpPr>
        <p:spPr>
          <a:xfrm>
            <a:off x="1858703" y="1822833"/>
            <a:ext cx="5361300" cy="14481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35" name="Google Shape;35;p2"/>
          <p:cNvSpPr txBox="1">
            <a:spLocks noGrp="1"/>
          </p:cNvSpPr>
          <p:nvPr>
            <p:ph type="subTitle" idx="1"/>
          </p:nvPr>
        </p:nvSpPr>
        <p:spPr>
          <a:xfrm>
            <a:off x="1858700" y="3413158"/>
            <a:ext cx="5361300" cy="52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36" name="Google Shape;36;p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 name="Google Shape;119;p11"/>
          <p:cNvSpPr txBox="1">
            <a:spLocks noGrp="1"/>
          </p:cNvSpPr>
          <p:nvPr>
            <p:ph type="title" hasCustomPrompt="1"/>
          </p:nvPr>
        </p:nvSpPr>
        <p:spPr>
          <a:xfrm>
            <a:off x="1385850" y="1383850"/>
            <a:ext cx="6372300" cy="13797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a:spLocks noGrp="1"/>
          </p:cNvSpPr>
          <p:nvPr>
            <p:ph type="body" idx="1"/>
          </p:nvPr>
        </p:nvSpPr>
        <p:spPr>
          <a:xfrm>
            <a:off x="1385850" y="2863850"/>
            <a:ext cx="6372300" cy="6411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SzPts val="1300"/>
              <a:buChar char="●"/>
              <a:defRPr/>
            </a:lvl1pPr>
            <a:lvl2pPr marL="914400" lvl="1" indent="-298450" algn="ctr">
              <a:spcBef>
                <a:spcPts val="0"/>
              </a:spcBef>
              <a:spcAft>
                <a:spcPts val="0"/>
              </a:spcAft>
              <a:buSzPts val="1100"/>
              <a:buChar char="○"/>
              <a:defRPr/>
            </a:lvl2pPr>
            <a:lvl3pPr marL="1371600" lvl="2" indent="-298450" algn="ctr">
              <a:spcBef>
                <a:spcPts val="0"/>
              </a:spcBef>
              <a:spcAft>
                <a:spcPts val="0"/>
              </a:spcAft>
              <a:buSzPts val="1100"/>
              <a:buChar char="■"/>
              <a:defRPr/>
            </a:lvl3pPr>
            <a:lvl4pPr marL="1828800" lvl="3" indent="-298450" algn="ctr">
              <a:spcBef>
                <a:spcPts val="0"/>
              </a:spcBef>
              <a:spcAft>
                <a:spcPts val="0"/>
              </a:spcAft>
              <a:buSzPts val="1100"/>
              <a:buChar char="●"/>
              <a:defRPr/>
            </a:lvl4pPr>
            <a:lvl5pPr marL="2286000" lvl="4" indent="-298450" algn="ctr">
              <a:spcBef>
                <a:spcPts val="0"/>
              </a:spcBef>
              <a:spcAft>
                <a:spcPts val="0"/>
              </a:spcAft>
              <a:buSzPts val="1100"/>
              <a:buChar char="○"/>
              <a:defRPr/>
            </a:lvl5pPr>
            <a:lvl6pPr marL="2743200" lvl="5" indent="-298450" algn="ctr">
              <a:spcBef>
                <a:spcPts val="0"/>
              </a:spcBef>
              <a:spcAft>
                <a:spcPts val="0"/>
              </a:spcAft>
              <a:buSzPts val="1100"/>
              <a:buChar char="■"/>
              <a:defRPr/>
            </a:lvl6pPr>
            <a:lvl7pPr marL="3200400" lvl="6" indent="-298450" algn="ctr">
              <a:spcBef>
                <a:spcPts val="0"/>
              </a:spcBef>
              <a:spcAft>
                <a:spcPts val="0"/>
              </a:spcAft>
              <a:buSzPts val="1100"/>
              <a:buChar char="●"/>
              <a:defRPr/>
            </a:lvl7pPr>
            <a:lvl8pPr marL="3657600" lvl="7" indent="-298450" algn="ctr">
              <a:spcBef>
                <a:spcPts val="0"/>
              </a:spcBef>
              <a:spcAft>
                <a:spcPts val="0"/>
              </a:spcAft>
              <a:buSzPts val="1100"/>
              <a:buChar char="○"/>
              <a:defRPr/>
            </a:lvl8pPr>
            <a:lvl9pPr marL="4114800" lvl="8" indent="-298450" algn="ctr">
              <a:spcBef>
                <a:spcPts val="0"/>
              </a:spcBef>
              <a:spcAft>
                <a:spcPts val="0"/>
              </a:spcAft>
              <a:buSzPts val="1100"/>
              <a:buChar char="■"/>
              <a:defRPr/>
            </a:lvl9pPr>
          </a:lstStyle>
          <a:p>
            <a:endParaRPr/>
          </a:p>
        </p:txBody>
      </p:sp>
      <p:sp>
        <p:nvSpPr>
          <p:cNvPr id="121" name="Google Shape;121;p11"/>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2"/>
        <p:cNvGrpSpPr/>
        <p:nvPr/>
      </p:nvGrpSpPr>
      <p:grpSpPr>
        <a:xfrm>
          <a:off x="0" y="0"/>
          <a:ext cx="0" cy="0"/>
          <a:chOff x="0" y="0"/>
          <a:chExt cx="0" cy="0"/>
        </a:xfrm>
      </p:grpSpPr>
      <p:sp>
        <p:nvSpPr>
          <p:cNvPr id="123" name="Google Shape;123;p1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3"/>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47;p3"/>
          <p:cNvSpPr txBox="1">
            <a:spLocks noGrp="1"/>
          </p:cNvSpPr>
          <p:nvPr>
            <p:ph type="title"/>
          </p:nvPr>
        </p:nvSpPr>
        <p:spPr>
          <a:xfrm>
            <a:off x="1888684" y="1746100"/>
            <a:ext cx="5377500" cy="16461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a:endParaRPr/>
          </a:p>
        </p:txBody>
      </p:sp>
      <p:sp>
        <p:nvSpPr>
          <p:cNvPr id="48" name="Google Shape;48;p3"/>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dk2"/>
        </a:solidFill>
        <a:effectLst/>
      </p:bgPr>
    </p:bg>
    <p:spTree>
      <p:nvGrpSpPr>
        <p:cNvPr id="1"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4"/>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54" name="Google Shape;54;p4"/>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4"/>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dk2"/>
        </a:solidFill>
        <a:effectLst/>
      </p:bgPr>
    </p:bg>
    <p:spTree>
      <p:nvGrpSpPr>
        <p:cNvPr id="1"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5"/>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1" name="Google Shape;61;p5"/>
          <p:cNvSpPr txBox="1">
            <a:spLocks noGrp="1"/>
          </p:cNvSpPr>
          <p:nvPr>
            <p:ph type="body" idx="1"/>
          </p:nvPr>
        </p:nvSpPr>
        <p:spPr>
          <a:xfrm>
            <a:off x="819150" y="1990725"/>
            <a:ext cx="36861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2" name="Google Shape;62;p5"/>
          <p:cNvSpPr txBox="1">
            <a:spLocks noGrp="1"/>
          </p:cNvSpPr>
          <p:nvPr>
            <p:ph type="body" idx="2"/>
          </p:nvPr>
        </p:nvSpPr>
        <p:spPr>
          <a:xfrm>
            <a:off x="4638675" y="1990725"/>
            <a:ext cx="36861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3" name="Google Shape;63;p5"/>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dk2"/>
        </a:solidFill>
        <a:effectLst/>
      </p:bgPr>
    </p:bg>
    <p:spTree>
      <p:nvGrpSpPr>
        <p:cNvPr id="1"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6"/>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9" name="Google Shape;69;p6"/>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accent3"/>
        </a:solidFill>
        <a:effectLst/>
      </p:bgPr>
    </p:bg>
    <p:spTree>
      <p:nvGrpSpPr>
        <p:cNvPr id="1"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7"/>
          <p:cNvSpPr/>
          <p:nvPr/>
        </p:nvSpPr>
        <p:spPr>
          <a:xfrm>
            <a:off x="31" y="2824500"/>
            <a:ext cx="7370400" cy="23190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7"/>
          <p:cNvSpPr txBox="1">
            <a:spLocks noGrp="1"/>
          </p:cNvSpPr>
          <p:nvPr>
            <p:ph type="title"/>
          </p:nvPr>
        </p:nvSpPr>
        <p:spPr>
          <a:xfrm>
            <a:off x="819150" y="845600"/>
            <a:ext cx="3709200" cy="13830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75" name="Google Shape;75;p7"/>
          <p:cNvSpPr txBox="1">
            <a:spLocks noGrp="1"/>
          </p:cNvSpPr>
          <p:nvPr>
            <p:ph type="body" idx="1"/>
          </p:nvPr>
        </p:nvSpPr>
        <p:spPr>
          <a:xfrm>
            <a:off x="830700" y="2319050"/>
            <a:ext cx="3709200" cy="21198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76" name="Google Shape;76;p7"/>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1"/>
        </a:solidFill>
        <a:effectLst/>
      </p:bgPr>
    </p:bg>
    <p:spTree>
      <p:nvGrpSpPr>
        <p:cNvPr id="1"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a:off x="4093430"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a:off x="3961956"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a:off x="7279439"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a:off x="6917201"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8"/>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8"/>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 name="Google Shape;93;p8"/>
          <p:cNvSpPr txBox="1">
            <a:spLocks noGrp="1"/>
          </p:cNvSpPr>
          <p:nvPr>
            <p:ph type="title"/>
          </p:nvPr>
        </p:nvSpPr>
        <p:spPr>
          <a:xfrm>
            <a:off x="1393929" y="1301146"/>
            <a:ext cx="6366900" cy="25392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a:endParaRPr/>
          </a:p>
        </p:txBody>
      </p:sp>
      <p:sp>
        <p:nvSpPr>
          <p:cNvPr id="94" name="Google Shape;94;p8"/>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2"/>
        </a:solidFill>
        <a:effectLst/>
      </p:bgPr>
    </p:bg>
    <p:spTree>
      <p:nvGrpSpPr>
        <p:cNvPr id="1"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9"/>
          <p:cNvSpPr txBox="1">
            <a:spLocks noGrp="1"/>
          </p:cNvSpPr>
          <p:nvPr>
            <p:ph type="title"/>
          </p:nvPr>
        </p:nvSpPr>
        <p:spPr>
          <a:xfrm>
            <a:off x="819150" y="845600"/>
            <a:ext cx="6424200" cy="7050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100" name="Google Shape;100;p9"/>
          <p:cNvSpPr txBox="1">
            <a:spLocks noGrp="1"/>
          </p:cNvSpPr>
          <p:nvPr>
            <p:ph type="subTitle" idx="1"/>
          </p:nvPr>
        </p:nvSpPr>
        <p:spPr>
          <a:xfrm>
            <a:off x="819150" y="1550700"/>
            <a:ext cx="5859900" cy="3936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101" name="Google Shape;101;p9"/>
          <p:cNvSpPr txBox="1">
            <a:spLocks noGrp="1"/>
          </p:cNvSpPr>
          <p:nvPr>
            <p:ph type="body" idx="2"/>
          </p:nvPr>
        </p:nvSpPr>
        <p:spPr>
          <a:xfrm>
            <a:off x="819150" y="2467050"/>
            <a:ext cx="5859900" cy="209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02" name="Google Shape;102;p9"/>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accent1"/>
        </a:solidFill>
        <a:effectLst/>
      </p:bgPr>
    </p:bg>
    <p:spTree>
      <p:nvGrpSpPr>
        <p:cNvPr id="1"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0"/>
          <p:cNvSpPr txBox="1">
            <a:spLocks noGrp="1"/>
          </p:cNvSpPr>
          <p:nvPr>
            <p:ph type="body" idx="1"/>
          </p:nvPr>
        </p:nvSpPr>
        <p:spPr>
          <a:xfrm>
            <a:off x="328025" y="4163500"/>
            <a:ext cx="7415100" cy="605100"/>
          </a:xfrm>
          <a:prstGeom prst="rect">
            <a:avLst/>
          </a:prstGeom>
        </p:spPr>
        <p:txBody>
          <a:bodyPr spcFirstLastPara="1" wrap="square" lIns="91425" tIns="91425" rIns="91425" bIns="91425" anchor="b" anchorCtr="0">
            <a:normAutofit/>
          </a:bodyPr>
          <a:lstStyle>
            <a:lvl1pPr marL="457200" lvl="0" indent="-228600">
              <a:lnSpc>
                <a:spcPct val="100000"/>
              </a:lnSpc>
              <a:spcBef>
                <a:spcPts val="0"/>
              </a:spcBef>
              <a:spcAft>
                <a:spcPts val="0"/>
              </a:spcAft>
              <a:buSzPts val="1300"/>
              <a:buNone/>
              <a:defRPr/>
            </a:lvl1pPr>
          </a:lstStyle>
          <a:p>
            <a:endParaRPr/>
          </a:p>
        </p:txBody>
      </p:sp>
      <p:sp>
        <p:nvSpPr>
          <p:cNvPr id="108" name="Google Shape;108;p10"/>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hift">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a:endParaRPr/>
          </a:p>
        </p:txBody>
      </p:sp>
      <p:sp>
        <p:nvSpPr>
          <p:cNvPr id="7" name="Google Shape;7;p1"/>
          <p:cNvSpPr txBox="1">
            <a:spLocks noGrp="1"/>
          </p:cNvSpPr>
          <p:nvPr>
            <p:ph type="body" idx="1"/>
          </p:nvPr>
        </p:nvSpPr>
        <p:spPr>
          <a:xfrm>
            <a:off x="311700" y="1152475"/>
            <a:ext cx="8520600" cy="33912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marL="914400" lvl="1"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marL="1371600" lvl="2"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marL="1828800" lvl="3"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marL="2286000" lvl="4"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marL="2743200" lvl="5"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marL="3200400" lvl="6"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marL="3657600" lvl="7"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marL="4114800" lvl="8"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a:endParaRPr/>
          </a:p>
        </p:txBody>
      </p:sp>
      <p:sp>
        <p:nvSpPr>
          <p:cNvPr id="8" name="Google Shape;8;p1"/>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3"/>
          <p:cNvSpPr txBox="1">
            <a:spLocks noGrp="1"/>
          </p:cNvSpPr>
          <p:nvPr>
            <p:ph type="ctrTitle"/>
          </p:nvPr>
        </p:nvSpPr>
        <p:spPr>
          <a:xfrm>
            <a:off x="1858703" y="1822833"/>
            <a:ext cx="5361300" cy="14481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GB"/>
              <a:t>SummarAIze</a:t>
            </a:r>
            <a:endParaRPr/>
          </a:p>
        </p:txBody>
      </p:sp>
      <p:sp>
        <p:nvSpPr>
          <p:cNvPr id="129" name="Google Shape;129;p13"/>
          <p:cNvSpPr txBox="1">
            <a:spLocks noGrp="1"/>
          </p:cNvSpPr>
          <p:nvPr>
            <p:ph type="subTitle" idx="1"/>
          </p:nvPr>
        </p:nvSpPr>
        <p:spPr>
          <a:xfrm>
            <a:off x="1858700" y="3413158"/>
            <a:ext cx="5361300" cy="522600"/>
          </a:xfrm>
          <a:prstGeom prst="rect">
            <a:avLst/>
          </a:prstGeom>
        </p:spPr>
        <p:txBody>
          <a:bodyPr spcFirstLastPara="1" wrap="square" lIns="91425" tIns="91425" rIns="91425" bIns="91425" anchor="t" anchorCtr="0">
            <a:normAutofit fontScale="85000" lnSpcReduction="20000"/>
          </a:bodyPr>
          <a:lstStyle/>
          <a:p>
            <a:pPr marL="0" lvl="0" indent="0" algn="ctr" rtl="0">
              <a:spcBef>
                <a:spcPts val="0"/>
              </a:spcBef>
              <a:spcAft>
                <a:spcPts val="0"/>
              </a:spcAft>
              <a:buNone/>
            </a:pPr>
            <a:r>
              <a:rPr lang="en-GB"/>
              <a:t>Muhammad Zulfiqar Ali</a:t>
            </a:r>
            <a:endParaRPr/>
          </a:p>
          <a:p>
            <a:pPr marL="0" lvl="0" indent="0" algn="ctr" rtl="0">
              <a:spcBef>
                <a:spcPts val="0"/>
              </a:spcBef>
              <a:spcAft>
                <a:spcPts val="0"/>
              </a:spcAft>
              <a:buNone/>
            </a:pPr>
            <a:r>
              <a:rPr lang="en-GB"/>
              <a:t>2021493</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22"/>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Methods and Experimental Setup</a:t>
            </a:r>
            <a:endParaRPr/>
          </a:p>
        </p:txBody>
      </p:sp>
      <p:sp>
        <p:nvSpPr>
          <p:cNvPr id="184" name="Google Shape;184;p22"/>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Font typeface="Nunito"/>
              <a:buChar char="●"/>
            </a:pPr>
            <a:r>
              <a:rPr lang="en-GB">
                <a:latin typeface="Nunito"/>
                <a:ea typeface="Nunito"/>
                <a:cs typeface="Nunito"/>
                <a:sym typeface="Nunito"/>
              </a:rPr>
              <a:t>The project utilizes a combination of transformer-based models (T5, BART, LED) for abstractive summarization and extractive summarization using BERT to enhance the quality, coherence, and accuracy of the generated summaries.</a:t>
            </a:r>
            <a:endParaRPr>
              <a:latin typeface="Nunito"/>
              <a:ea typeface="Nunito"/>
              <a:cs typeface="Nunito"/>
              <a:sym typeface="Nunito"/>
            </a:endParaRPr>
          </a:p>
          <a:p>
            <a:pPr marL="457200" lvl="0" indent="-311150" algn="l" rtl="0">
              <a:spcBef>
                <a:spcPts val="0"/>
              </a:spcBef>
              <a:spcAft>
                <a:spcPts val="0"/>
              </a:spcAft>
              <a:buSzPts val="1300"/>
              <a:buFont typeface="Nunito"/>
              <a:buChar char="●"/>
            </a:pPr>
            <a:r>
              <a:rPr lang="en-GB">
                <a:latin typeface="Nunito"/>
                <a:ea typeface="Nunito"/>
                <a:cs typeface="Nunito"/>
                <a:sym typeface="Nunito"/>
              </a:rPr>
              <a:t>The project leverages pretrained models (T5, LED) and performs fine-tuning on the BookSum dataset to enhance the performance and adaptability of the text summarization system.</a:t>
            </a:r>
            <a:endParaRPr>
              <a:latin typeface="Nunito"/>
              <a:ea typeface="Nunito"/>
              <a:cs typeface="Nunito"/>
              <a:sym typeface="Nunito"/>
            </a:endParaRPr>
          </a:p>
          <a:p>
            <a:pPr marL="457200" lvl="0" indent="-311150" algn="l" rtl="0">
              <a:spcBef>
                <a:spcPts val="0"/>
              </a:spcBef>
              <a:spcAft>
                <a:spcPts val="0"/>
              </a:spcAft>
              <a:buSzPts val="1300"/>
              <a:buFont typeface="Nunito"/>
              <a:buChar char="●"/>
            </a:pPr>
            <a:r>
              <a:rPr lang="en-GB">
                <a:latin typeface="Nunito"/>
                <a:ea typeface="Nunito"/>
                <a:cs typeface="Nunito"/>
                <a:sym typeface="Nunito"/>
              </a:rPr>
              <a:t>The project incorporates the bert-extractive-summarizer library, which utilizes BERT for extractive summarization, extracting important sentences from the input text to generate concise and informative summaries.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23"/>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Results</a:t>
            </a:r>
            <a:endParaRPr/>
          </a:p>
        </p:txBody>
      </p:sp>
      <p:sp>
        <p:nvSpPr>
          <p:cNvPr id="190" name="Google Shape;190;p23"/>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fontScale="92500" lnSpcReduction="10000"/>
          </a:bodyPr>
          <a:lstStyle/>
          <a:p>
            <a:pPr marL="457200" lvl="0" indent="-304958" algn="l" rtl="0">
              <a:spcBef>
                <a:spcPts val="0"/>
              </a:spcBef>
              <a:spcAft>
                <a:spcPts val="0"/>
              </a:spcAft>
              <a:buSzPct val="100000"/>
              <a:buFont typeface="Nunito"/>
              <a:buChar char="●"/>
            </a:pPr>
            <a:r>
              <a:rPr lang="en-GB">
                <a:latin typeface="Nunito"/>
                <a:ea typeface="Nunito"/>
                <a:cs typeface="Nunito"/>
                <a:sym typeface="Nunito"/>
              </a:rPr>
              <a:t>The performance of the text summarization system was evaluated using standard metrics, including ROUGE-1, ROUGE-2, and ROUGE-L scores, which assess the similarity between the generated summaries and reference summaries, providing quantitative measures of summary quality and effectiveness.</a:t>
            </a:r>
            <a:endParaRPr>
              <a:latin typeface="Nunito"/>
              <a:ea typeface="Nunito"/>
              <a:cs typeface="Nunito"/>
              <a:sym typeface="Nunito"/>
            </a:endParaRPr>
          </a:p>
          <a:p>
            <a:pPr marL="457200" lvl="0" indent="-304958" algn="l" rtl="0">
              <a:spcBef>
                <a:spcPts val="0"/>
              </a:spcBef>
              <a:spcAft>
                <a:spcPts val="0"/>
              </a:spcAft>
              <a:buSzPct val="100000"/>
              <a:buFont typeface="Nunito"/>
              <a:buChar char="●"/>
            </a:pPr>
            <a:r>
              <a:rPr lang="en-GB">
                <a:latin typeface="Nunito"/>
                <a:ea typeface="Nunito"/>
                <a:cs typeface="Nunito"/>
                <a:sym typeface="Nunito"/>
              </a:rPr>
              <a:t>The fine-tuned models (LED Large, LED Base, Long T5) achieved impressive ROUGE scores on the BookSum dataset, with LED Large obtaining ROUGE-1: 31.731, ROUGE-2: 5.331, and ROUGE-L: 16.146, LED Base obtaining ROUGE-1: 33.454, ROUGE-2: 5.223, and ROUGE-L: 16.204, and Long T5 obtaining ROUGE-1: 36.408, ROUGE-2: 6.065, and ROUGE-L: 16.721.</a:t>
            </a:r>
            <a:endParaRPr>
              <a:latin typeface="Nunito"/>
              <a:ea typeface="Nunito"/>
              <a:cs typeface="Nunito"/>
              <a:sym typeface="Nunito"/>
            </a:endParaRPr>
          </a:p>
          <a:p>
            <a:pPr marL="457200" lvl="0" indent="0" algn="l" rtl="0">
              <a:spcBef>
                <a:spcPts val="1200"/>
              </a:spcBef>
              <a:spcAft>
                <a:spcPts val="0"/>
              </a:spcAft>
              <a:buNone/>
            </a:pPr>
            <a:endParaRPr>
              <a:latin typeface="Nunito"/>
              <a:ea typeface="Nunito"/>
              <a:cs typeface="Nunito"/>
              <a:sym typeface="Nunito"/>
            </a:endParaRPr>
          </a:p>
          <a:p>
            <a:pPr marL="0" lvl="0" indent="0" algn="l" rtl="0">
              <a:spcBef>
                <a:spcPts val="1200"/>
              </a:spcBef>
              <a:spcAft>
                <a:spcPts val="1200"/>
              </a:spcAft>
              <a:buNone/>
            </a:pPr>
            <a:endParaRPr/>
          </a:p>
        </p:txBody>
      </p:sp>
      <p:pic>
        <p:nvPicPr>
          <p:cNvPr id="191" name="Google Shape;191;p23"/>
          <p:cNvPicPr preferRelativeResize="0"/>
          <p:nvPr/>
        </p:nvPicPr>
        <p:blipFill>
          <a:blip r:embed="rId3">
            <a:alphaModFix/>
          </a:blip>
          <a:stretch>
            <a:fillRect/>
          </a:stretch>
        </p:blipFill>
        <p:spPr>
          <a:xfrm>
            <a:off x="2263800" y="3686175"/>
            <a:ext cx="4248150" cy="12001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4"/>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Significance of Results</a:t>
            </a:r>
            <a:endParaRPr/>
          </a:p>
        </p:txBody>
      </p:sp>
      <p:sp>
        <p:nvSpPr>
          <p:cNvPr id="197" name="Google Shape;197;p24"/>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fontScale="55000" lnSpcReduction="20000"/>
          </a:bodyPr>
          <a:lstStyle/>
          <a:p>
            <a:pPr marL="457200" lvl="0" indent="-301942" algn="l" rtl="0">
              <a:spcBef>
                <a:spcPts val="0"/>
              </a:spcBef>
              <a:spcAft>
                <a:spcPts val="0"/>
              </a:spcAft>
              <a:buSzPct val="100000"/>
              <a:buFont typeface="Nunito"/>
              <a:buChar char="●"/>
            </a:pPr>
            <a:r>
              <a:rPr lang="en-GB" sz="2100">
                <a:latin typeface="Nunito"/>
                <a:ea typeface="Nunito"/>
                <a:cs typeface="Nunito"/>
                <a:sym typeface="Nunito"/>
              </a:rPr>
              <a:t>The obtained results demonstrate the effectiveness and potential of the text summarization system, showcasing improved summarization quality, coherence, and relevance, thus contributing to the advancement of text summarization techniques and addressing the challenges of information overload in various domains.</a:t>
            </a:r>
            <a:endParaRPr sz="2100">
              <a:latin typeface="Nunito"/>
              <a:ea typeface="Nunito"/>
              <a:cs typeface="Nunito"/>
              <a:sym typeface="Nunito"/>
            </a:endParaRPr>
          </a:p>
          <a:p>
            <a:pPr marL="457200" lvl="0" indent="-301942" algn="l" rtl="0">
              <a:spcBef>
                <a:spcPts val="0"/>
              </a:spcBef>
              <a:spcAft>
                <a:spcPts val="0"/>
              </a:spcAft>
              <a:buSzPct val="100000"/>
              <a:buFont typeface="Nunito"/>
              <a:buChar char="●"/>
            </a:pPr>
            <a:r>
              <a:rPr lang="en-GB" sz="2100">
                <a:latin typeface="Nunito"/>
                <a:ea typeface="Nunito"/>
                <a:cs typeface="Nunito"/>
                <a:sym typeface="Nunito"/>
              </a:rPr>
              <a:t>The enhanced text summarization system holds immense potential in domains such as academia, research, and professional settings, facilitating efficient information retrieval, literature review, knowledge extraction, and decision-making processes.</a:t>
            </a:r>
            <a:endParaRPr sz="2100">
              <a:latin typeface="Nunito"/>
              <a:ea typeface="Nunito"/>
              <a:cs typeface="Nunito"/>
              <a:sym typeface="Nunito"/>
            </a:endParaRPr>
          </a:p>
          <a:p>
            <a:pPr marL="457200" lvl="0" indent="-301942" algn="l" rtl="0">
              <a:spcBef>
                <a:spcPts val="0"/>
              </a:spcBef>
              <a:spcAft>
                <a:spcPts val="0"/>
              </a:spcAft>
              <a:buSzPct val="100000"/>
              <a:buFont typeface="Nunito"/>
              <a:buChar char="●"/>
            </a:pPr>
            <a:r>
              <a:rPr lang="en-GB" sz="2100">
                <a:latin typeface="Nunito"/>
                <a:ea typeface="Nunito"/>
                <a:cs typeface="Nunito"/>
                <a:sym typeface="Nunito"/>
              </a:rPr>
              <a:t>The developed text summarization system has the potential to significantly enhance efficiency, productivity, and accessibility by effectively summarizing large volumes of text, enabling users to quickly grasp key information, make informed decisions, and navigate complex information landscapes with ease.</a:t>
            </a:r>
            <a:endParaRPr sz="2100">
              <a:latin typeface="Nunito"/>
              <a:ea typeface="Nunito"/>
              <a:cs typeface="Nunito"/>
              <a:sym typeface="Nunito"/>
            </a:endParaRPr>
          </a:p>
          <a:p>
            <a:pPr marL="0" lvl="0" indent="0" algn="l" rtl="0">
              <a:spcBef>
                <a:spcPts val="1200"/>
              </a:spcBef>
              <a:spcAft>
                <a:spcPts val="1200"/>
              </a:spcAft>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25"/>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Conclusion</a:t>
            </a:r>
            <a:endParaRPr/>
          </a:p>
        </p:txBody>
      </p:sp>
      <p:sp>
        <p:nvSpPr>
          <p:cNvPr id="203" name="Google Shape;203;p25"/>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fontScale="77500" lnSpcReduction="10000"/>
          </a:bodyPr>
          <a:lstStyle/>
          <a:p>
            <a:pPr marL="457200" lvl="0" indent="-298366" algn="l" rtl="0">
              <a:spcBef>
                <a:spcPts val="0"/>
              </a:spcBef>
              <a:spcAft>
                <a:spcPts val="0"/>
              </a:spcAft>
              <a:buSzPct val="100000"/>
              <a:buFont typeface="Nunito"/>
              <a:buChar char="●"/>
            </a:pPr>
            <a:r>
              <a:rPr lang="en-GB" sz="1417">
                <a:latin typeface="Nunito"/>
                <a:ea typeface="Nunito"/>
                <a:cs typeface="Nunito"/>
                <a:sym typeface="Nunito"/>
              </a:rPr>
              <a:t>The project successfully developed an advanced text summarization system utilizing transformer-based models and fine-tuning techniques, resulting in improved summary quality, coherence, and relevance, with potential applications in academia, research, and professional domains.</a:t>
            </a:r>
            <a:endParaRPr sz="1417">
              <a:latin typeface="Nunito"/>
              <a:ea typeface="Nunito"/>
              <a:cs typeface="Nunito"/>
              <a:sym typeface="Nunito"/>
            </a:endParaRPr>
          </a:p>
          <a:p>
            <a:pPr marL="457200" lvl="0" indent="-298366" algn="l" rtl="0">
              <a:spcBef>
                <a:spcPts val="0"/>
              </a:spcBef>
              <a:spcAft>
                <a:spcPts val="0"/>
              </a:spcAft>
              <a:buSzPct val="100000"/>
              <a:buFont typeface="Nunito"/>
              <a:buChar char="●"/>
            </a:pPr>
            <a:r>
              <a:rPr lang="en-GB" sz="1417">
                <a:latin typeface="Nunito"/>
                <a:ea typeface="Nunito"/>
                <a:cs typeface="Nunito"/>
                <a:sym typeface="Nunito"/>
              </a:rPr>
              <a:t>The developed AI-based text summarization system demonstrates success in generating accurate and coherent summaries, enhancing information retrieval and comprehension in large volumes of text.</a:t>
            </a:r>
            <a:endParaRPr sz="1417">
              <a:latin typeface="Nunito"/>
              <a:ea typeface="Nunito"/>
              <a:cs typeface="Nunito"/>
              <a:sym typeface="Nunito"/>
            </a:endParaRPr>
          </a:p>
          <a:p>
            <a:pPr marL="457200" lvl="0" indent="-298366" algn="l" rtl="0">
              <a:spcBef>
                <a:spcPts val="0"/>
              </a:spcBef>
              <a:spcAft>
                <a:spcPts val="0"/>
              </a:spcAft>
              <a:buSzPct val="100000"/>
              <a:buFont typeface="Nunito"/>
              <a:buChar char="●"/>
            </a:pPr>
            <a:r>
              <a:rPr lang="en-GB" sz="1417">
                <a:latin typeface="Nunito"/>
                <a:ea typeface="Nunito"/>
                <a:cs typeface="Nunito"/>
                <a:sym typeface="Nunito"/>
              </a:rPr>
              <a:t>The integration of domain-specific fine-tuning techniques and advanced transformer-based models significantly enhances the text summarization system's performance, allowing for more contextually relevant and accurate summaries that capture domain-specific nuances and complexities.</a:t>
            </a:r>
            <a:endParaRPr sz="1417">
              <a:latin typeface="Nunito"/>
              <a:ea typeface="Nunito"/>
              <a:cs typeface="Nunito"/>
              <a:sym typeface="Nunito"/>
            </a:endParaRPr>
          </a:p>
          <a:p>
            <a:pPr marL="457200" lvl="0" indent="-298366" algn="l" rtl="0">
              <a:spcBef>
                <a:spcPts val="0"/>
              </a:spcBef>
              <a:spcAft>
                <a:spcPts val="0"/>
              </a:spcAft>
              <a:buSzPct val="100000"/>
              <a:buFont typeface="Nunito"/>
              <a:buChar char="●"/>
            </a:pPr>
            <a:r>
              <a:rPr lang="en-GB" sz="1417">
                <a:latin typeface="Nunito"/>
                <a:ea typeface="Nunito"/>
                <a:cs typeface="Nunito"/>
                <a:sym typeface="Nunito"/>
              </a:rPr>
              <a:t>The system has the potential to revolutionize efficiency, productivity, and accessibility in dealing with large volumes of text by providing concise and informative summaries, enabling users to extract key information quickly and make informed decisions with ease.</a:t>
            </a:r>
            <a:endParaRPr sz="1417">
              <a:latin typeface="Nunito"/>
              <a:ea typeface="Nunito"/>
              <a:cs typeface="Nunito"/>
              <a:sym typeface="Nunito"/>
            </a:endParaRPr>
          </a:p>
          <a:p>
            <a:pPr marL="0" lvl="0" indent="0" algn="l" rtl="0">
              <a:spcBef>
                <a:spcPts val="1200"/>
              </a:spcBef>
              <a:spcAft>
                <a:spcPts val="1200"/>
              </a:spcAft>
              <a:buNone/>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26"/>
          <p:cNvSpPr txBox="1">
            <a:spLocks noGrp="1"/>
          </p:cNvSpPr>
          <p:nvPr>
            <p:ph type="title"/>
          </p:nvPr>
        </p:nvSpPr>
        <p:spPr>
          <a:xfrm>
            <a:off x="1385850" y="1383850"/>
            <a:ext cx="6372300" cy="1379700"/>
          </a:xfrm>
          <a:prstGeom prst="rect">
            <a:avLst/>
          </a:prstGeom>
        </p:spPr>
        <p:txBody>
          <a:bodyPr spcFirstLastPara="1" wrap="square" lIns="91425" tIns="91425" rIns="91425" bIns="91425" anchor="ctr" anchorCtr="0">
            <a:normAutofit fontScale="90000"/>
          </a:bodyPr>
          <a:lstStyle/>
          <a:p>
            <a:pPr marL="0" lvl="0" indent="0" algn="ctr" rtl="0">
              <a:spcBef>
                <a:spcPts val="0"/>
              </a:spcBef>
              <a:spcAft>
                <a:spcPts val="0"/>
              </a:spcAft>
              <a:buNone/>
            </a:pPr>
            <a:r>
              <a:rPr lang="en-GB"/>
              <a:t>Thank You!</a:t>
            </a:r>
            <a:endParaRPr/>
          </a:p>
        </p:txBody>
      </p:sp>
      <p:sp>
        <p:nvSpPr>
          <p:cNvPr id="209" name="Google Shape;209;p26"/>
          <p:cNvSpPr txBox="1">
            <a:spLocks noGrp="1"/>
          </p:cNvSpPr>
          <p:nvPr>
            <p:ph type="body" idx="1"/>
          </p:nvPr>
        </p:nvSpPr>
        <p:spPr>
          <a:xfrm>
            <a:off x="1385850" y="2863850"/>
            <a:ext cx="6372300" cy="641100"/>
          </a:xfrm>
          <a:prstGeom prst="rect">
            <a:avLst/>
          </a:prstGeom>
        </p:spPr>
        <p:txBody>
          <a:bodyPr spcFirstLastPara="1" wrap="square" lIns="91425" tIns="91425" rIns="91425" bIns="91425" anchor="t" anchorCtr="0">
            <a:normAutofit/>
          </a:bodyPr>
          <a:lstStyle/>
          <a:p>
            <a:pPr marL="0" lvl="0" indent="0" algn="ctr" rtl="0">
              <a:spcBef>
                <a:spcPts val="0"/>
              </a:spcBef>
              <a:spcAft>
                <a:spcPts val="1200"/>
              </a:spcAft>
              <a:buNone/>
            </a:pPr>
            <a:r>
              <a:rPr lang="en-GB"/>
              <a:t>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4"/>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Introduction</a:t>
            </a:r>
            <a:endParaRPr/>
          </a:p>
        </p:txBody>
      </p:sp>
      <p:sp>
        <p:nvSpPr>
          <p:cNvPr id="135" name="Google Shape;135;p14"/>
          <p:cNvSpPr txBox="1">
            <a:spLocks noGrp="1"/>
          </p:cNvSpPr>
          <p:nvPr>
            <p:ph type="body" idx="1"/>
          </p:nvPr>
        </p:nvSpPr>
        <p:spPr>
          <a:xfrm>
            <a:off x="819150" y="1979675"/>
            <a:ext cx="7505700" cy="24480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Font typeface="Nunito"/>
              <a:buChar char="●"/>
            </a:pPr>
            <a:r>
              <a:rPr lang="en-GB" sz="1200" dirty="0">
                <a:highlight>
                  <a:schemeClr val="dk1"/>
                </a:highlight>
                <a:latin typeface="Nunito"/>
                <a:ea typeface="Nunito"/>
                <a:cs typeface="Nunito"/>
                <a:sym typeface="Nunito"/>
              </a:rPr>
              <a:t>This project focuses on the development of an AI-based text summarization system using transformer-based models to address the challenges of information overload and improve the efficiency of summarizing large volumes of text.</a:t>
            </a:r>
            <a:endParaRPr dirty="0">
              <a:latin typeface="Nunito"/>
              <a:ea typeface="Nunito"/>
              <a:cs typeface="Nunito"/>
              <a:sym typeface="Nunito"/>
            </a:endParaRPr>
          </a:p>
          <a:p>
            <a:pPr marL="457200" lvl="0" indent="-311150" algn="l" rtl="0">
              <a:spcBef>
                <a:spcPts val="0"/>
              </a:spcBef>
              <a:spcAft>
                <a:spcPts val="0"/>
              </a:spcAft>
              <a:buSzPts val="1300"/>
              <a:buFont typeface="Nunito"/>
              <a:buChar char="●"/>
            </a:pPr>
            <a:r>
              <a:rPr lang="en-GB" sz="1200" dirty="0">
                <a:highlight>
                  <a:schemeClr val="dk1"/>
                </a:highlight>
                <a:latin typeface="Nunito"/>
                <a:ea typeface="Nunito"/>
                <a:cs typeface="Nunito"/>
                <a:sym typeface="Nunito"/>
              </a:rPr>
              <a:t>The project's significance lies in its contribution to advancing text summarization techniques, addressing existing gaps in the field, and providing a more efficient and accurate solution for summarizing large volumes of text.</a:t>
            </a:r>
            <a:endParaRPr dirty="0">
              <a:latin typeface="Nunito"/>
              <a:ea typeface="Nunito"/>
              <a:cs typeface="Nunito"/>
              <a:sym typeface="Nunito"/>
            </a:endParaRPr>
          </a:p>
          <a:p>
            <a:pPr marL="457200" lvl="0" indent="-311150" algn="l" rtl="0">
              <a:spcBef>
                <a:spcPts val="0"/>
              </a:spcBef>
              <a:spcAft>
                <a:spcPts val="0"/>
              </a:spcAft>
              <a:buSzPts val="1300"/>
              <a:buFont typeface="Nunito"/>
              <a:buChar char="●"/>
            </a:pPr>
            <a:r>
              <a:rPr lang="en-GB" sz="1200" dirty="0">
                <a:highlight>
                  <a:schemeClr val="dk1"/>
                </a:highlight>
                <a:latin typeface="Nunito"/>
                <a:ea typeface="Nunito"/>
                <a:cs typeface="Nunito"/>
                <a:sym typeface="Nunito"/>
              </a:rPr>
              <a:t>The key methods employed in this project include utilizing transformer-based models (T5, BART, LED) for </a:t>
            </a:r>
            <a:r>
              <a:rPr lang="en-GB" sz="1200">
                <a:highlight>
                  <a:schemeClr val="dk1"/>
                </a:highlight>
                <a:latin typeface="Nunito"/>
                <a:ea typeface="Nunito"/>
                <a:cs typeface="Nunito"/>
                <a:sym typeface="Nunito"/>
              </a:rPr>
              <a:t>abstractive summarization and </a:t>
            </a:r>
            <a:r>
              <a:rPr lang="en-GB" sz="1200" dirty="0">
                <a:highlight>
                  <a:schemeClr val="dk1"/>
                </a:highlight>
                <a:latin typeface="Nunito"/>
                <a:ea typeface="Nunito"/>
                <a:cs typeface="Nunito"/>
                <a:sym typeface="Nunito"/>
              </a:rPr>
              <a:t>incorporating extractive summarization </a:t>
            </a:r>
            <a:r>
              <a:rPr lang="en-GB" sz="1200">
                <a:highlight>
                  <a:schemeClr val="dk1"/>
                </a:highlight>
                <a:latin typeface="Nunito"/>
                <a:ea typeface="Nunito"/>
                <a:cs typeface="Nunito"/>
                <a:sym typeface="Nunito"/>
              </a:rPr>
              <a:t>using BERT for </a:t>
            </a:r>
            <a:r>
              <a:rPr lang="en-GB" sz="1200" dirty="0">
                <a:highlight>
                  <a:schemeClr val="dk1"/>
                </a:highlight>
                <a:latin typeface="Nunito"/>
                <a:ea typeface="Nunito"/>
                <a:cs typeface="Nunito"/>
                <a:sym typeface="Nunito"/>
              </a:rPr>
              <a:t>enhanced coherence and accuracy in the generated summaries.</a:t>
            </a:r>
            <a:endParaRPr dirty="0">
              <a:highlight>
                <a:schemeClr val="dk1"/>
              </a:highlight>
              <a:latin typeface="Nunito"/>
              <a:ea typeface="Nunito"/>
              <a:cs typeface="Nunito"/>
              <a:sym typeface="Nuni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5"/>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Background</a:t>
            </a:r>
            <a:endParaRPr/>
          </a:p>
        </p:txBody>
      </p:sp>
      <p:sp>
        <p:nvSpPr>
          <p:cNvPr id="141" name="Google Shape;141;p15"/>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fontScale="25000" lnSpcReduction="20000"/>
          </a:bodyPr>
          <a:lstStyle/>
          <a:p>
            <a:pPr marL="457200" lvl="0" indent="-304800" algn="l" rtl="0">
              <a:spcBef>
                <a:spcPts val="1500"/>
              </a:spcBef>
              <a:spcAft>
                <a:spcPts val="0"/>
              </a:spcAft>
              <a:buClr>
                <a:schemeClr val="dk2"/>
              </a:buClr>
              <a:buSzPct val="100000"/>
              <a:buFont typeface="Nunito"/>
              <a:buChar char="●"/>
            </a:pPr>
            <a:r>
              <a:rPr lang="en-GB" sz="4800">
                <a:highlight>
                  <a:schemeClr val="dk1"/>
                </a:highlight>
                <a:latin typeface="Nunito"/>
                <a:ea typeface="Nunito"/>
                <a:cs typeface="Nunito"/>
                <a:sym typeface="Nunito"/>
              </a:rPr>
              <a:t> This project aims to address the problem of information overload by developing an AI-based text summarization system that can automatically generate concise and coherent summaries, improving information retrieval and comprehension in various domains.</a:t>
            </a:r>
            <a:endParaRPr sz="4800">
              <a:highlight>
                <a:schemeClr val="dk1"/>
              </a:highlight>
              <a:latin typeface="Nunito"/>
              <a:ea typeface="Nunito"/>
              <a:cs typeface="Nunito"/>
              <a:sym typeface="Nunito"/>
            </a:endParaRPr>
          </a:p>
          <a:p>
            <a:pPr marL="457200" lvl="0" indent="-304800" algn="l" rtl="0">
              <a:spcBef>
                <a:spcPts val="0"/>
              </a:spcBef>
              <a:spcAft>
                <a:spcPts val="0"/>
              </a:spcAft>
              <a:buClr>
                <a:schemeClr val="dk2"/>
              </a:buClr>
              <a:buSzPct val="100000"/>
              <a:buFont typeface="Nunito"/>
              <a:buChar char="●"/>
            </a:pPr>
            <a:r>
              <a:rPr lang="en-GB" sz="4800">
                <a:highlight>
                  <a:schemeClr val="dk1"/>
                </a:highlight>
                <a:latin typeface="Nunito"/>
                <a:ea typeface="Nunito"/>
                <a:cs typeface="Nunito"/>
                <a:sym typeface="Nunito"/>
              </a:rPr>
              <a:t>Text summarization is a vital technique that condenses large volumes of text into concise summaries, enhancing information retrieval and comprehension by providing an overview of the main points and key information.</a:t>
            </a:r>
            <a:endParaRPr sz="4800">
              <a:highlight>
                <a:schemeClr val="dk1"/>
              </a:highlight>
              <a:latin typeface="Nunito"/>
              <a:ea typeface="Nunito"/>
              <a:cs typeface="Nunito"/>
              <a:sym typeface="Nunito"/>
            </a:endParaRPr>
          </a:p>
          <a:p>
            <a:pPr marL="457200" lvl="0" indent="-304800" algn="l" rtl="0">
              <a:spcBef>
                <a:spcPts val="0"/>
              </a:spcBef>
              <a:spcAft>
                <a:spcPts val="0"/>
              </a:spcAft>
              <a:buClr>
                <a:schemeClr val="dk2"/>
              </a:buClr>
              <a:buSzPct val="100000"/>
              <a:buFont typeface="Nunito"/>
              <a:buChar char="●"/>
            </a:pPr>
            <a:r>
              <a:rPr lang="en-GB" sz="4800">
                <a:highlight>
                  <a:schemeClr val="dk1"/>
                </a:highlight>
                <a:latin typeface="Nunito"/>
                <a:ea typeface="Nunito"/>
                <a:cs typeface="Nunito"/>
                <a:sym typeface="Nunito"/>
              </a:rPr>
              <a:t>Different approaches to text summarization include extractive techniques that select and rearrange existing sentences, and abstractive techniques that generate new sentences to summarize the main content of the text.</a:t>
            </a:r>
            <a:endParaRPr sz="4800">
              <a:highlight>
                <a:schemeClr val="dk1"/>
              </a:highlight>
              <a:latin typeface="Nunito"/>
              <a:ea typeface="Nunito"/>
              <a:cs typeface="Nunito"/>
              <a:sym typeface="Nunito"/>
            </a:endParaRPr>
          </a:p>
          <a:p>
            <a:pPr marL="457200" lvl="0" indent="-304800" algn="l" rtl="0">
              <a:spcBef>
                <a:spcPts val="0"/>
              </a:spcBef>
              <a:spcAft>
                <a:spcPts val="0"/>
              </a:spcAft>
              <a:buClr>
                <a:schemeClr val="dk2"/>
              </a:buClr>
              <a:buSzPct val="100000"/>
              <a:buFont typeface="Nunito"/>
              <a:buChar char="●"/>
            </a:pPr>
            <a:r>
              <a:rPr lang="en-GB" sz="4800">
                <a:highlight>
                  <a:schemeClr val="dk1"/>
                </a:highlight>
                <a:latin typeface="Nunito"/>
                <a:ea typeface="Nunito"/>
                <a:cs typeface="Nunito"/>
                <a:sym typeface="Nunito"/>
              </a:rPr>
              <a:t>Transformer-based models, such as T5, BART, and LED, have played a pivotal role in achieving state-of-the-art performance in text summarization tasks, thanks to their ability to capture contextual information and generate coherent and accurate summaries.</a:t>
            </a:r>
            <a:endParaRPr sz="4800">
              <a:highlight>
                <a:schemeClr val="dk1"/>
              </a:highlight>
              <a:latin typeface="Nunito"/>
              <a:ea typeface="Nunito"/>
              <a:cs typeface="Nunito"/>
              <a:sym typeface="Nunito"/>
            </a:endParaRPr>
          </a:p>
          <a:p>
            <a:pPr marL="0" lvl="0" indent="0" algn="l" rtl="0">
              <a:spcBef>
                <a:spcPts val="1500"/>
              </a:spcBef>
              <a:spcAft>
                <a:spcPts val="120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6"/>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Literature Review</a:t>
            </a:r>
            <a:endParaRPr/>
          </a:p>
        </p:txBody>
      </p:sp>
      <p:sp>
        <p:nvSpPr>
          <p:cNvPr id="147" name="Google Shape;147;p16"/>
          <p:cNvSpPr txBox="1">
            <a:spLocks noGrp="1"/>
          </p:cNvSpPr>
          <p:nvPr>
            <p:ph type="body" idx="1"/>
          </p:nvPr>
        </p:nvSpPr>
        <p:spPr>
          <a:xfrm>
            <a:off x="819150" y="1857975"/>
            <a:ext cx="7505700" cy="2448000"/>
          </a:xfrm>
          <a:prstGeom prst="rect">
            <a:avLst/>
          </a:prstGeom>
        </p:spPr>
        <p:txBody>
          <a:bodyPr spcFirstLastPara="1" wrap="square" lIns="91425" tIns="91425" rIns="91425" bIns="91425" anchor="t" anchorCtr="0">
            <a:normAutofit fontScale="25000" lnSpcReduction="20000"/>
          </a:bodyPr>
          <a:lstStyle/>
          <a:p>
            <a:pPr marL="457200" lvl="0" indent="-304800" algn="l" rtl="0">
              <a:spcBef>
                <a:spcPts val="1500"/>
              </a:spcBef>
              <a:spcAft>
                <a:spcPts val="0"/>
              </a:spcAft>
              <a:buClr>
                <a:schemeClr val="dk2"/>
              </a:buClr>
              <a:buSzPct val="100000"/>
              <a:buFont typeface="Nunito"/>
              <a:buChar char="●"/>
            </a:pPr>
            <a:r>
              <a:rPr lang="en-GB" sz="4800">
                <a:highlight>
                  <a:schemeClr val="dk1"/>
                </a:highlight>
                <a:latin typeface="Nunito"/>
                <a:ea typeface="Nunito"/>
                <a:cs typeface="Nunito"/>
                <a:sym typeface="Nunito"/>
              </a:rPr>
              <a:t>The existing research and literature on text summarization encompasses various techniques, including extractive, abstractive, and hybrid approaches, with a focus on improving the quality, coherence, and efficiency of summarization algorithms.</a:t>
            </a:r>
            <a:endParaRPr sz="4800">
              <a:highlight>
                <a:schemeClr val="dk1"/>
              </a:highlight>
              <a:latin typeface="Nunito"/>
              <a:ea typeface="Nunito"/>
              <a:cs typeface="Nunito"/>
              <a:sym typeface="Nunito"/>
            </a:endParaRPr>
          </a:p>
          <a:p>
            <a:pPr marL="457200" lvl="0" indent="-304800" algn="l" rtl="0">
              <a:spcBef>
                <a:spcPts val="0"/>
              </a:spcBef>
              <a:spcAft>
                <a:spcPts val="0"/>
              </a:spcAft>
              <a:buClr>
                <a:schemeClr val="dk2"/>
              </a:buClr>
              <a:buSzPct val="100000"/>
              <a:buFont typeface="Nunito"/>
              <a:buChar char="●"/>
            </a:pPr>
            <a:r>
              <a:rPr lang="en-GB" sz="4800">
                <a:highlight>
                  <a:schemeClr val="dk1"/>
                </a:highlight>
                <a:latin typeface="Nunito"/>
                <a:ea typeface="Nunito"/>
                <a:cs typeface="Nunito"/>
                <a:sym typeface="Nunito"/>
              </a:rPr>
              <a:t>Key studies, papers, and approaches in the field of text summarization include "Attention is All You Need" by Vaswani et al., which introduced the transformer model, and advancements in neural network architectures, reinforcement learning, and domain-specific fine-tuning techniques.</a:t>
            </a:r>
            <a:endParaRPr sz="4800">
              <a:highlight>
                <a:schemeClr val="dk1"/>
              </a:highlight>
              <a:latin typeface="Nunito"/>
              <a:ea typeface="Nunito"/>
              <a:cs typeface="Nunito"/>
              <a:sym typeface="Nunito"/>
            </a:endParaRPr>
          </a:p>
          <a:p>
            <a:pPr marL="457200" lvl="0" indent="-304800" algn="l" rtl="0">
              <a:spcBef>
                <a:spcPts val="0"/>
              </a:spcBef>
              <a:spcAft>
                <a:spcPts val="0"/>
              </a:spcAft>
              <a:buClr>
                <a:schemeClr val="dk2"/>
              </a:buClr>
              <a:buSzPct val="100000"/>
              <a:buFont typeface="Nunito"/>
              <a:buChar char="●"/>
            </a:pPr>
            <a:r>
              <a:rPr lang="en-GB" sz="4800">
                <a:highlight>
                  <a:schemeClr val="dk1"/>
                </a:highlight>
                <a:latin typeface="Nunito"/>
                <a:ea typeface="Nunito"/>
                <a:cs typeface="Nunito"/>
                <a:sym typeface="Nunito"/>
              </a:rPr>
              <a:t>Advancements in text summarization techniques include the development of transformer-based models, fine-tuning approaches, reinforcement learning methods, and the integration of domain-specific knowledge, resulting in significant improvements in summary quality, coherence, and fluency.</a:t>
            </a:r>
            <a:endParaRPr sz="4800">
              <a:highlight>
                <a:schemeClr val="dk1"/>
              </a:highlight>
              <a:latin typeface="Nunito"/>
              <a:ea typeface="Nunito"/>
              <a:cs typeface="Nunito"/>
              <a:sym typeface="Nunito"/>
            </a:endParaRPr>
          </a:p>
          <a:p>
            <a:pPr marL="457200" lvl="0" indent="-304800" algn="l" rtl="0">
              <a:spcBef>
                <a:spcPts val="0"/>
              </a:spcBef>
              <a:spcAft>
                <a:spcPts val="0"/>
              </a:spcAft>
              <a:buClr>
                <a:schemeClr val="dk2"/>
              </a:buClr>
              <a:buSzPct val="100000"/>
              <a:buFont typeface="Nunito"/>
              <a:buChar char="●"/>
            </a:pPr>
            <a:r>
              <a:rPr lang="en-GB" sz="4800">
                <a:highlight>
                  <a:schemeClr val="dk1"/>
                </a:highlight>
                <a:latin typeface="Nunito"/>
                <a:ea typeface="Nunito"/>
                <a:cs typeface="Nunito"/>
                <a:sym typeface="Nunito"/>
              </a:rPr>
              <a:t>Previous research has identified challenges and limitations in text summarization, including difficulties in generating coherent and contextually appropriate summaries, handling long and diverse documents, addressing information redundancy, and developing effective evaluation metrics for assessing summary quality.</a:t>
            </a:r>
            <a:endParaRPr sz="4800">
              <a:highlight>
                <a:schemeClr val="dk1"/>
              </a:highlight>
              <a:latin typeface="Nunito"/>
              <a:ea typeface="Nunito"/>
              <a:cs typeface="Nunito"/>
              <a:sym typeface="Nunito"/>
            </a:endParaRPr>
          </a:p>
          <a:p>
            <a:pPr marL="457200" lvl="0" indent="-247650" algn="l" rtl="0">
              <a:spcBef>
                <a:spcPts val="0"/>
              </a:spcBef>
              <a:spcAft>
                <a:spcPts val="0"/>
              </a:spcAft>
              <a:buClr>
                <a:srgbClr val="D1D5DB"/>
              </a:buClr>
              <a:buSzPct val="100000"/>
              <a:buFont typeface="Nunito"/>
              <a:buChar char="●"/>
            </a:pPr>
            <a:endParaRPr sz="1200">
              <a:highlight>
                <a:schemeClr val="dk1"/>
              </a:highlight>
              <a:latin typeface="Nunito"/>
              <a:ea typeface="Nunito"/>
              <a:cs typeface="Nunito"/>
              <a:sym typeface="Nunito"/>
            </a:endParaRPr>
          </a:p>
          <a:p>
            <a:pPr marL="0" lvl="0" indent="0" algn="l" rtl="0">
              <a:spcBef>
                <a:spcPts val="1500"/>
              </a:spcBef>
              <a:spcAft>
                <a:spcPts val="120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17"/>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Literature Review</a:t>
            </a:r>
            <a:endParaRPr/>
          </a:p>
        </p:txBody>
      </p:sp>
      <p:pic>
        <p:nvPicPr>
          <p:cNvPr id="153" name="Google Shape;153;p17"/>
          <p:cNvPicPr preferRelativeResize="0"/>
          <p:nvPr/>
        </p:nvPicPr>
        <p:blipFill>
          <a:blip r:embed="rId3">
            <a:alphaModFix/>
          </a:blip>
          <a:stretch>
            <a:fillRect/>
          </a:stretch>
        </p:blipFill>
        <p:spPr>
          <a:xfrm>
            <a:off x="1728825" y="1584375"/>
            <a:ext cx="5795524" cy="30385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8"/>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Gap Analysis</a:t>
            </a:r>
            <a:endParaRPr/>
          </a:p>
        </p:txBody>
      </p:sp>
      <p:sp>
        <p:nvSpPr>
          <p:cNvPr id="159" name="Google Shape;159;p18"/>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p>
            <a:pPr marL="457200" lvl="0" indent="-304800" algn="l" rtl="0">
              <a:spcBef>
                <a:spcPts val="1500"/>
              </a:spcBef>
              <a:spcAft>
                <a:spcPts val="0"/>
              </a:spcAft>
              <a:buSzPts val="1200"/>
              <a:buFont typeface="Nunito"/>
              <a:buChar char="●"/>
            </a:pPr>
            <a:r>
              <a:rPr lang="en-GB" sz="1200">
                <a:highlight>
                  <a:schemeClr val="dk1"/>
                </a:highlight>
                <a:latin typeface="Nunito"/>
                <a:ea typeface="Nunito"/>
                <a:cs typeface="Nunito"/>
                <a:sym typeface="Nunito"/>
              </a:rPr>
              <a:t>Existing text summarization techniques have gaps and limitations related to the generation of coherent and contextually appropriate summaries, handling document length and diversity, addressing information redundancy, and establishing comprehensive evaluation metrics for accurate assessment.</a:t>
            </a:r>
            <a:endParaRPr sz="1200">
              <a:highlight>
                <a:schemeClr val="dk1"/>
              </a:highlight>
              <a:latin typeface="Nunito"/>
              <a:ea typeface="Nunito"/>
              <a:cs typeface="Nunito"/>
              <a:sym typeface="Nunito"/>
            </a:endParaRPr>
          </a:p>
          <a:p>
            <a:pPr marL="457200" lvl="0" indent="-304800" algn="l" rtl="0">
              <a:spcBef>
                <a:spcPts val="0"/>
              </a:spcBef>
              <a:spcAft>
                <a:spcPts val="0"/>
              </a:spcAft>
              <a:buSzPts val="1200"/>
              <a:buFont typeface="Nunito"/>
              <a:buChar char="●"/>
            </a:pPr>
            <a:r>
              <a:rPr lang="en-GB" sz="1200">
                <a:highlight>
                  <a:schemeClr val="dk1"/>
                </a:highlight>
                <a:latin typeface="Nunito"/>
                <a:ea typeface="Nunito"/>
                <a:cs typeface="Nunito"/>
                <a:sym typeface="Nunito"/>
              </a:rPr>
              <a:t>The incorporation of domain-specific knowledge and fine-tuning techniques is crucial for achieving enhanced summarization results, as it enables the models to capture domain-specific nuances and generate summaries that are more relevant, accurate, and tailored to specific contexts.</a:t>
            </a:r>
            <a:endParaRPr sz="1200">
              <a:highlight>
                <a:schemeClr val="dk1"/>
              </a:highlight>
              <a:latin typeface="Nunito"/>
              <a:ea typeface="Nunito"/>
              <a:cs typeface="Nunito"/>
              <a:sym typeface="Nunito"/>
            </a:endParaRPr>
          </a:p>
          <a:p>
            <a:pPr marL="457200" lvl="0" indent="-304800" algn="l" rtl="0">
              <a:spcBef>
                <a:spcPts val="0"/>
              </a:spcBef>
              <a:spcAft>
                <a:spcPts val="0"/>
              </a:spcAft>
              <a:buSzPts val="1200"/>
              <a:buFont typeface="Nunito"/>
              <a:buChar char="●"/>
            </a:pPr>
            <a:r>
              <a:rPr lang="en-GB" sz="1200">
                <a:highlight>
                  <a:schemeClr val="dk1"/>
                </a:highlight>
                <a:latin typeface="Nunito"/>
                <a:ea typeface="Nunito"/>
                <a:cs typeface="Nunito"/>
                <a:sym typeface="Nunito"/>
              </a:rPr>
              <a:t>This project aims to address the identified gaps and limitations in text summarization techniques by developing an AI-based system that leverages advanced models and techniques, ultimately improving the quality, coherence, and fluency of generated summaries.</a:t>
            </a:r>
            <a:endParaRPr sz="1200">
              <a:latin typeface="Nunito"/>
              <a:ea typeface="Nunito"/>
              <a:cs typeface="Nunito"/>
              <a:sym typeface="Nuni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19"/>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Problem Statement</a:t>
            </a:r>
            <a:endParaRPr/>
          </a:p>
        </p:txBody>
      </p:sp>
      <p:sp>
        <p:nvSpPr>
          <p:cNvPr id="165" name="Google Shape;165;p19"/>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p>
            <a:pPr marL="457200" lvl="0" indent="-304800" algn="l" rtl="0">
              <a:spcBef>
                <a:spcPts val="0"/>
              </a:spcBef>
              <a:spcAft>
                <a:spcPts val="0"/>
              </a:spcAft>
              <a:buSzPts val="1200"/>
              <a:buFont typeface="Nunito"/>
              <a:buChar char="●"/>
            </a:pPr>
            <a:r>
              <a:rPr lang="en-GB" sz="1200">
                <a:latin typeface="Nunito"/>
                <a:ea typeface="Nunito"/>
                <a:cs typeface="Nunito"/>
                <a:sym typeface="Nunito"/>
              </a:rPr>
              <a:t>This project aims to address the problem of generating accurate and coherent summaries from large volumes of text using advanced AI techniques, improving information retrieval and comprehension.</a:t>
            </a:r>
            <a:endParaRPr sz="1200">
              <a:latin typeface="Nunito"/>
              <a:ea typeface="Nunito"/>
              <a:cs typeface="Nunito"/>
              <a:sym typeface="Nunito"/>
            </a:endParaRPr>
          </a:p>
          <a:p>
            <a:pPr marL="457200" lvl="0" indent="-304800" algn="l" rtl="0">
              <a:spcBef>
                <a:spcPts val="0"/>
              </a:spcBef>
              <a:spcAft>
                <a:spcPts val="0"/>
              </a:spcAft>
              <a:buSzPts val="1200"/>
              <a:buFont typeface="Nunito"/>
              <a:buChar char="●"/>
            </a:pPr>
            <a:r>
              <a:rPr lang="en-GB" sz="1200">
                <a:latin typeface="Nunito"/>
                <a:ea typeface="Nunito"/>
                <a:cs typeface="Nunito"/>
                <a:sym typeface="Nunito"/>
              </a:rPr>
              <a:t>There is a critical need for an accurate and efficient text summarization system to facilitate effective information retrieval, comprehension, and decision-making in the era of information overload.</a:t>
            </a:r>
            <a:endParaRPr sz="1200">
              <a:latin typeface="Nunito"/>
              <a:ea typeface="Nunito"/>
              <a:cs typeface="Nunito"/>
              <a:sym typeface="Nunito"/>
            </a:endParaRPr>
          </a:p>
          <a:p>
            <a:pPr marL="457200" lvl="0" indent="-304800" algn="l" rtl="0">
              <a:spcBef>
                <a:spcPts val="0"/>
              </a:spcBef>
              <a:spcAft>
                <a:spcPts val="0"/>
              </a:spcAft>
              <a:buSzPts val="1200"/>
              <a:buFont typeface="Nunito"/>
              <a:buChar char="●"/>
            </a:pPr>
            <a:r>
              <a:rPr lang="en-GB" sz="1200">
                <a:latin typeface="Nunito"/>
                <a:ea typeface="Nunito"/>
                <a:cs typeface="Nunito"/>
                <a:sym typeface="Nunito"/>
              </a:rPr>
              <a:t>Automated text summarization holds great potential in various domains, including academia, research, news analysis, business intelligence, and content curation, enabling efficient information processing, knowledge extraction, and decision-making.</a:t>
            </a:r>
            <a:endParaRPr sz="1200">
              <a:latin typeface="Nunito"/>
              <a:ea typeface="Nunito"/>
              <a:cs typeface="Nunito"/>
              <a:sym typeface="Nunito"/>
            </a:endParaRPr>
          </a:p>
          <a:p>
            <a:pPr marL="0" lvl="0" indent="0" algn="l" rtl="0">
              <a:spcBef>
                <a:spcPts val="1200"/>
              </a:spcBef>
              <a:spcAft>
                <a:spcPts val="120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0"/>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Proposed Solution</a:t>
            </a:r>
            <a:endParaRPr/>
          </a:p>
        </p:txBody>
      </p:sp>
      <p:sp>
        <p:nvSpPr>
          <p:cNvPr id="171" name="Google Shape;171;p20"/>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lnSpcReduction="10000"/>
          </a:bodyPr>
          <a:lstStyle/>
          <a:p>
            <a:pPr marL="457200" lvl="0" indent="-303562" algn="l" rtl="0">
              <a:spcBef>
                <a:spcPts val="0"/>
              </a:spcBef>
              <a:spcAft>
                <a:spcPts val="0"/>
              </a:spcAft>
              <a:buSzPts val="1181"/>
              <a:buFont typeface="Nunito"/>
              <a:buChar char="●"/>
            </a:pPr>
            <a:r>
              <a:rPr lang="en-GB" sz="1180">
                <a:latin typeface="Nunito"/>
                <a:ea typeface="Nunito"/>
                <a:cs typeface="Nunito"/>
                <a:sym typeface="Nunito"/>
              </a:rPr>
              <a:t>The proposed solution for text summarization utilizes advanced AI techniques, including transformer-based models, to generate accurate and coherent summaries from large volumes of text.</a:t>
            </a:r>
            <a:endParaRPr sz="1180">
              <a:latin typeface="Nunito"/>
              <a:ea typeface="Nunito"/>
              <a:cs typeface="Nunito"/>
              <a:sym typeface="Nunito"/>
            </a:endParaRPr>
          </a:p>
          <a:p>
            <a:pPr marL="457200" lvl="0" indent="-303562" algn="l" rtl="0">
              <a:spcBef>
                <a:spcPts val="0"/>
              </a:spcBef>
              <a:spcAft>
                <a:spcPts val="0"/>
              </a:spcAft>
              <a:buSzPts val="1181"/>
              <a:buFont typeface="Nunito"/>
              <a:buChar char="●"/>
            </a:pPr>
            <a:r>
              <a:rPr lang="en-GB" sz="1180">
                <a:latin typeface="Nunito"/>
                <a:ea typeface="Nunito"/>
                <a:cs typeface="Nunito"/>
                <a:sym typeface="Nunito"/>
              </a:rPr>
              <a:t>Leveraging transformer-based architectures allows for better contextual understanding and capturing of complex relationships in text, leading to more accurate and contextually relevant summaries.</a:t>
            </a:r>
            <a:endParaRPr sz="1180">
              <a:latin typeface="Nunito"/>
              <a:ea typeface="Nunito"/>
              <a:cs typeface="Nunito"/>
              <a:sym typeface="Nunito"/>
            </a:endParaRPr>
          </a:p>
          <a:p>
            <a:pPr marL="457200" lvl="0" indent="-303562" algn="l" rtl="0">
              <a:spcBef>
                <a:spcPts val="0"/>
              </a:spcBef>
              <a:spcAft>
                <a:spcPts val="0"/>
              </a:spcAft>
              <a:buSzPts val="1181"/>
              <a:buFont typeface="Nunito"/>
              <a:buChar char="●"/>
            </a:pPr>
            <a:r>
              <a:rPr lang="en-GB" sz="1180">
                <a:latin typeface="Nunito"/>
                <a:ea typeface="Nunito"/>
                <a:cs typeface="Nunito"/>
                <a:sym typeface="Nunito"/>
              </a:rPr>
              <a:t>The project utilizes pretrained models such as T5, BART, and LED for abstractive text summarization, while also integrating the bert-extractive-summarizer library for extractive summarization using BERT, enabling a comprehensive approach to summarization.</a:t>
            </a:r>
            <a:endParaRPr sz="1180">
              <a:latin typeface="Nunito"/>
              <a:ea typeface="Nunito"/>
              <a:cs typeface="Nunito"/>
              <a:sym typeface="Nunito"/>
            </a:endParaRPr>
          </a:p>
          <a:p>
            <a:pPr marL="457200" lvl="0" indent="-303562" algn="l" rtl="0">
              <a:spcBef>
                <a:spcPts val="0"/>
              </a:spcBef>
              <a:spcAft>
                <a:spcPts val="0"/>
              </a:spcAft>
              <a:buSzPts val="1181"/>
              <a:buFont typeface="Nunito"/>
              <a:buChar char="●"/>
            </a:pPr>
            <a:r>
              <a:rPr lang="en-GB" sz="1180">
                <a:latin typeface="Nunito"/>
                <a:ea typeface="Nunito"/>
                <a:cs typeface="Nunito"/>
                <a:sym typeface="Nunito"/>
              </a:rPr>
              <a:t>The project includes the development of a user-friendly streamlit app that provides an intuitive interface for users to input text and receive accurate and concise summaries, enhancing the accessibility and usability of the text summarization system.</a:t>
            </a:r>
            <a:endParaRPr sz="1180">
              <a:latin typeface="Nunito"/>
              <a:ea typeface="Nunito"/>
              <a:cs typeface="Nunito"/>
              <a:sym typeface="Nunito"/>
            </a:endParaRPr>
          </a:p>
          <a:p>
            <a:pPr marL="0" lvl="0" indent="0" algn="l" rtl="0">
              <a:spcBef>
                <a:spcPts val="1200"/>
              </a:spcBef>
              <a:spcAft>
                <a:spcPts val="120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1"/>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Dataset Used</a:t>
            </a:r>
            <a:endParaRPr/>
          </a:p>
        </p:txBody>
      </p:sp>
      <p:sp>
        <p:nvSpPr>
          <p:cNvPr id="177" name="Google Shape;177;p21"/>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p>
            <a:pPr marL="457200" lvl="0" indent="-304800" algn="l" rtl="0">
              <a:spcBef>
                <a:spcPts val="0"/>
              </a:spcBef>
              <a:spcAft>
                <a:spcPts val="0"/>
              </a:spcAft>
              <a:buSzPts val="1200"/>
              <a:buFont typeface="Nunito"/>
              <a:buChar char="●"/>
            </a:pPr>
            <a:r>
              <a:rPr lang="en-GB" sz="1200">
                <a:latin typeface="Nunito"/>
                <a:ea typeface="Nunito"/>
                <a:cs typeface="Nunito"/>
                <a:sym typeface="Nunito"/>
              </a:rPr>
              <a:t>The project employs the BookSum dataset for training and evaluation, facilitating the development and assessment of the text summarization system's performance and effectiveness.</a:t>
            </a:r>
            <a:endParaRPr sz="1200">
              <a:latin typeface="Nunito"/>
              <a:ea typeface="Nunito"/>
              <a:cs typeface="Nunito"/>
              <a:sym typeface="Nunito"/>
            </a:endParaRPr>
          </a:p>
          <a:p>
            <a:pPr marL="457200" lvl="0" indent="-304800" algn="l" rtl="0">
              <a:spcBef>
                <a:spcPts val="0"/>
              </a:spcBef>
              <a:spcAft>
                <a:spcPts val="0"/>
              </a:spcAft>
              <a:buSzPts val="1200"/>
              <a:buFont typeface="Nunito"/>
              <a:buChar char="●"/>
            </a:pPr>
            <a:r>
              <a:rPr lang="en-GB" sz="1200">
                <a:latin typeface="Nunito"/>
                <a:ea typeface="Nunito"/>
                <a:cs typeface="Nunito"/>
                <a:sym typeface="Nunito"/>
              </a:rPr>
              <a:t>The chosen dataset, BookSum, exhibits relevance in capturing diverse text genres and styles, allowing the text summarization system to handle a wide range of content and produce comprehensive summaries.</a:t>
            </a:r>
            <a:endParaRPr sz="1200">
              <a:latin typeface="Nunito"/>
              <a:ea typeface="Nunito"/>
              <a:cs typeface="Nunito"/>
              <a:sym typeface="Nunito"/>
            </a:endParaRPr>
          </a:p>
          <a:p>
            <a:pPr marL="0" lvl="0" indent="0" algn="l" rtl="0">
              <a:spcBef>
                <a:spcPts val="1200"/>
              </a:spcBef>
              <a:spcAft>
                <a:spcPts val="1200"/>
              </a:spcAft>
              <a:buNone/>
            </a:pPr>
            <a:endParaRPr/>
          </a:p>
        </p:txBody>
      </p:sp>
      <p:pic>
        <p:nvPicPr>
          <p:cNvPr id="178" name="Google Shape;178;p21"/>
          <p:cNvPicPr preferRelativeResize="0"/>
          <p:nvPr/>
        </p:nvPicPr>
        <p:blipFill>
          <a:blip r:embed="rId3">
            <a:alphaModFix/>
          </a:blip>
          <a:stretch>
            <a:fillRect/>
          </a:stretch>
        </p:blipFill>
        <p:spPr>
          <a:xfrm>
            <a:off x="582588" y="3290963"/>
            <a:ext cx="8162925" cy="1438275"/>
          </a:xfrm>
          <a:prstGeom prst="rect">
            <a:avLst/>
          </a:prstGeom>
          <a:noFill/>
          <a:ln>
            <a:noFill/>
          </a:ln>
        </p:spPr>
      </p:pic>
    </p:spTree>
  </p:cSld>
  <p:clrMapOvr>
    <a:masterClrMapping/>
  </p:clrMapOvr>
</p:sld>
</file>

<file path=ppt/theme/theme1.xml><?xml version="1.0" encoding="utf-8"?>
<a:theme xmlns:a="http://schemas.openxmlformats.org/drawingml/2006/main"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1312</Words>
  <Application>Microsoft Office PowerPoint</Application>
  <PresentationFormat>On-screen Show (16:9)</PresentationFormat>
  <Paragraphs>52</Paragraphs>
  <Slides>14</Slides>
  <Notes>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Nunito</vt:lpstr>
      <vt:lpstr>Arial</vt:lpstr>
      <vt:lpstr>Calibri</vt:lpstr>
      <vt:lpstr>Shift</vt:lpstr>
      <vt:lpstr>SummarAIze</vt:lpstr>
      <vt:lpstr>Introduction</vt:lpstr>
      <vt:lpstr>Background</vt:lpstr>
      <vt:lpstr>Literature Review</vt:lpstr>
      <vt:lpstr>Literature Review</vt:lpstr>
      <vt:lpstr>Gap Analysis</vt:lpstr>
      <vt:lpstr>Problem Statement</vt:lpstr>
      <vt:lpstr>Proposed Solution</vt:lpstr>
      <vt:lpstr>Dataset Used</vt:lpstr>
      <vt:lpstr>Methods and Experimental Setup</vt:lpstr>
      <vt:lpstr>Results</vt:lpstr>
      <vt:lpstr>Significance of Results</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SummarAIze</dc:title>
  <cp:lastModifiedBy>u2021493</cp:lastModifiedBy>
  <cp:revision>1</cp:revision>
  <dcterms:modified xsi:type="dcterms:W3CDTF">2023-05-14T05:01:34Z</dcterms:modified>
</cp:coreProperties>
</file>