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5b09f9056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25b09f9056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5b09f905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5b09f905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5b09f9056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5b09f905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5b09f9056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5b09f9056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5b09f905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5b09f905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5b09f905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5b09f905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5b09f905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5b09f905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5b09f905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5b09f905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25b09f9056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25b09f905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5b09f905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5b09f905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25b09f905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25b09f905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25b09f9056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25b09f9056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Power Management System</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Muhammad Zulhafiz Bin Zulkifli</a:t>
            </a:r>
            <a:endParaRPr/>
          </a:p>
          <a:p>
            <a:pPr indent="0" lvl="0" marL="0" rtl="0" algn="l">
              <a:spcBef>
                <a:spcPts val="0"/>
              </a:spcBef>
              <a:spcAft>
                <a:spcPts val="0"/>
              </a:spcAft>
              <a:buNone/>
            </a:pPr>
            <a:r>
              <a:rPr lang="en"/>
              <a:t>Matric No: 1812661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WIRELESS CHARGING</a:t>
            </a:r>
            <a:endParaRPr/>
          </a:p>
        </p:txBody>
      </p:sp>
      <p:sp>
        <p:nvSpPr>
          <p:cNvPr id="345" name="Google Shape;345;p22"/>
          <p:cNvSpPr txBox="1"/>
          <p:nvPr/>
        </p:nvSpPr>
        <p:spPr>
          <a:xfrm>
            <a:off x="608100" y="1669550"/>
            <a:ext cx="84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main AGV and AMR Wireless Charging Systems manufacturers are:</a:t>
            </a:r>
            <a:endParaRPr/>
          </a:p>
        </p:txBody>
      </p:sp>
      <p:pic>
        <p:nvPicPr>
          <p:cNvPr id="346" name="Google Shape;346;p22"/>
          <p:cNvPicPr preferRelativeResize="0"/>
          <p:nvPr/>
        </p:nvPicPr>
        <p:blipFill>
          <a:blip r:embed="rId3">
            <a:alphaModFix/>
          </a:blip>
          <a:stretch>
            <a:fillRect/>
          </a:stretch>
        </p:blipFill>
        <p:spPr>
          <a:xfrm>
            <a:off x="198825" y="2069750"/>
            <a:ext cx="3151650" cy="2768950"/>
          </a:xfrm>
          <a:prstGeom prst="rect">
            <a:avLst/>
          </a:prstGeom>
          <a:noFill/>
          <a:ln>
            <a:noFill/>
          </a:ln>
        </p:spPr>
      </p:pic>
      <p:pic>
        <p:nvPicPr>
          <p:cNvPr id="347" name="Google Shape;347;p22"/>
          <p:cNvPicPr preferRelativeResize="0"/>
          <p:nvPr/>
        </p:nvPicPr>
        <p:blipFill>
          <a:blip r:embed="rId4">
            <a:alphaModFix/>
          </a:blip>
          <a:stretch>
            <a:fillRect/>
          </a:stretch>
        </p:blipFill>
        <p:spPr>
          <a:xfrm>
            <a:off x="3254250" y="2104400"/>
            <a:ext cx="2937158" cy="2768951"/>
          </a:xfrm>
          <a:prstGeom prst="rect">
            <a:avLst/>
          </a:prstGeom>
          <a:noFill/>
          <a:ln>
            <a:noFill/>
          </a:ln>
        </p:spPr>
      </p:pic>
      <p:pic>
        <p:nvPicPr>
          <p:cNvPr id="348" name="Google Shape;348;p22"/>
          <p:cNvPicPr preferRelativeResize="0"/>
          <p:nvPr/>
        </p:nvPicPr>
        <p:blipFill>
          <a:blip r:embed="rId5">
            <a:alphaModFix/>
          </a:blip>
          <a:stretch>
            <a:fillRect/>
          </a:stretch>
        </p:blipFill>
        <p:spPr>
          <a:xfrm>
            <a:off x="6146350" y="2145950"/>
            <a:ext cx="3058751" cy="255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WIRELESS CHARGING</a:t>
            </a:r>
            <a:endParaRPr/>
          </a:p>
        </p:txBody>
      </p:sp>
      <p:sp>
        <p:nvSpPr>
          <p:cNvPr id="354" name="Google Shape;354;p23"/>
          <p:cNvSpPr txBox="1"/>
          <p:nvPr/>
        </p:nvSpPr>
        <p:spPr>
          <a:xfrm>
            <a:off x="394350" y="1669550"/>
            <a:ext cx="84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types of AGV charging system are:</a:t>
            </a:r>
            <a:endParaRPr/>
          </a:p>
        </p:txBody>
      </p:sp>
      <p:sp>
        <p:nvSpPr>
          <p:cNvPr id="355" name="Google Shape;355;p23"/>
          <p:cNvSpPr txBox="1"/>
          <p:nvPr/>
        </p:nvSpPr>
        <p:spPr>
          <a:xfrm>
            <a:off x="394350" y="2130075"/>
            <a:ext cx="8355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Opportunity charging</a:t>
            </a:r>
            <a:r>
              <a:rPr lang="en"/>
              <a:t>, for mobile robots, permits batteries to be charged several times during its working hours. The autonomous mobile robot or AGV goes to defined charging stations and performs charging while waiting for a new mission to be delivered. If the battery balance is properly calculated, the vehicle could never need a change of battery.</a:t>
            </a:r>
            <a:endParaRPr/>
          </a:p>
        </p:txBody>
      </p:sp>
      <p:sp>
        <p:nvSpPr>
          <p:cNvPr id="356" name="Google Shape;356;p23"/>
          <p:cNvSpPr txBox="1"/>
          <p:nvPr/>
        </p:nvSpPr>
        <p:spPr>
          <a:xfrm>
            <a:off x="394350" y="3237100"/>
            <a:ext cx="8355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Battery swap</a:t>
            </a:r>
            <a:r>
              <a:rPr lang="en"/>
              <a:t>. </a:t>
            </a:r>
            <a:r>
              <a:rPr lang="en"/>
              <a:t>The mobile robot works with a single battery until it is fully drained that need to be swapped with a fully charged one. Battery swapping can be done manually or automatically as needed or on a schedule.</a:t>
            </a:r>
            <a:endParaRPr/>
          </a:p>
        </p:txBody>
      </p:sp>
      <p:sp>
        <p:nvSpPr>
          <p:cNvPr id="357" name="Google Shape;357;p23"/>
          <p:cNvSpPr txBox="1"/>
          <p:nvPr/>
        </p:nvSpPr>
        <p:spPr>
          <a:xfrm>
            <a:off x="394350" y="4100000"/>
            <a:ext cx="83553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Wireless charging</a:t>
            </a:r>
            <a:r>
              <a:rPr lang="en"/>
              <a:t> can only be used with</a:t>
            </a:r>
            <a:r>
              <a:rPr lang="en"/>
              <a:t> the first strategy, which is </a:t>
            </a:r>
            <a:r>
              <a:rPr b="1" lang="en"/>
              <a:t>opportunity charging</a:t>
            </a:r>
            <a:r>
              <a:rPr lang="en"/>
              <a:t>. Opportunity charging can be performed with the classical “contact charging” method or with the newest “contactless charging”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WIRELESS CHARGING (CONTACT)</a:t>
            </a:r>
            <a:endParaRPr/>
          </a:p>
        </p:txBody>
      </p:sp>
      <p:pic>
        <p:nvPicPr>
          <p:cNvPr id="363" name="Google Shape;363;p24"/>
          <p:cNvPicPr preferRelativeResize="0"/>
          <p:nvPr/>
        </p:nvPicPr>
        <p:blipFill>
          <a:blip r:embed="rId3">
            <a:alphaModFix/>
          </a:blip>
          <a:stretch>
            <a:fillRect/>
          </a:stretch>
        </p:blipFill>
        <p:spPr>
          <a:xfrm>
            <a:off x="152400" y="1642275"/>
            <a:ext cx="2854399" cy="3240825"/>
          </a:xfrm>
          <a:prstGeom prst="rect">
            <a:avLst/>
          </a:prstGeom>
          <a:noFill/>
          <a:ln>
            <a:noFill/>
          </a:ln>
        </p:spPr>
      </p:pic>
      <p:pic>
        <p:nvPicPr>
          <p:cNvPr id="364" name="Google Shape;364;p24"/>
          <p:cNvPicPr preferRelativeResize="0"/>
          <p:nvPr/>
        </p:nvPicPr>
        <p:blipFill>
          <a:blip r:embed="rId4">
            <a:alphaModFix/>
          </a:blip>
          <a:stretch>
            <a:fillRect/>
          </a:stretch>
        </p:blipFill>
        <p:spPr>
          <a:xfrm>
            <a:off x="3006800" y="1597875"/>
            <a:ext cx="2569029" cy="2113650"/>
          </a:xfrm>
          <a:prstGeom prst="rect">
            <a:avLst/>
          </a:prstGeom>
          <a:noFill/>
          <a:ln>
            <a:noFill/>
          </a:ln>
        </p:spPr>
      </p:pic>
      <p:pic>
        <p:nvPicPr>
          <p:cNvPr id="365" name="Google Shape;365;p24"/>
          <p:cNvPicPr preferRelativeResize="0"/>
          <p:nvPr/>
        </p:nvPicPr>
        <p:blipFill>
          <a:blip r:embed="rId5">
            <a:alphaModFix/>
          </a:blip>
          <a:stretch>
            <a:fillRect/>
          </a:stretch>
        </p:blipFill>
        <p:spPr>
          <a:xfrm>
            <a:off x="6413400" y="1597875"/>
            <a:ext cx="2413549" cy="2113645"/>
          </a:xfrm>
          <a:prstGeom prst="rect">
            <a:avLst/>
          </a:prstGeom>
          <a:noFill/>
          <a:ln>
            <a:noFill/>
          </a:ln>
        </p:spPr>
      </p:pic>
      <p:sp>
        <p:nvSpPr>
          <p:cNvPr id="366" name="Google Shape;366;p24"/>
          <p:cNvSpPr/>
          <p:nvPr/>
        </p:nvSpPr>
        <p:spPr>
          <a:xfrm>
            <a:off x="5446925" y="2420025"/>
            <a:ext cx="828900" cy="34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txBox="1"/>
          <p:nvPr/>
        </p:nvSpPr>
        <p:spPr>
          <a:xfrm>
            <a:off x="3211900" y="3582675"/>
            <a:ext cx="26274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The agv with the onboard charging poles arrives to the charging station. The charging station is composed by the stationary contact poles and the charger. T</a:t>
            </a:r>
            <a:r>
              <a:rPr lang="en" sz="1200">
                <a:highlight>
                  <a:srgbClr val="FFFFFF"/>
                </a:highlight>
              </a:rPr>
              <a:t>he AGV moves down the contact poles, in general, tanks to a  linear actuator. </a:t>
            </a:r>
            <a:endParaRPr sz="1200"/>
          </a:p>
        </p:txBody>
      </p:sp>
      <p:sp>
        <p:nvSpPr>
          <p:cNvPr id="368" name="Google Shape;368;p24"/>
          <p:cNvSpPr txBox="1"/>
          <p:nvPr/>
        </p:nvSpPr>
        <p:spPr>
          <a:xfrm>
            <a:off x="6529525" y="3677600"/>
            <a:ext cx="23337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The poles (onboard and stationary) touch. The charger verifies the voltage differential and starts the charging cycle.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WIRELESS CHARGING (CONTACTLESS)</a:t>
            </a:r>
            <a:endParaRPr/>
          </a:p>
        </p:txBody>
      </p:sp>
      <p:pic>
        <p:nvPicPr>
          <p:cNvPr id="374" name="Google Shape;374;p25"/>
          <p:cNvPicPr preferRelativeResize="0"/>
          <p:nvPr/>
        </p:nvPicPr>
        <p:blipFill>
          <a:blip r:embed="rId3">
            <a:alphaModFix/>
          </a:blip>
          <a:stretch>
            <a:fillRect/>
          </a:stretch>
        </p:blipFill>
        <p:spPr>
          <a:xfrm>
            <a:off x="1440950" y="1750275"/>
            <a:ext cx="2474850" cy="1840900"/>
          </a:xfrm>
          <a:prstGeom prst="rect">
            <a:avLst/>
          </a:prstGeom>
          <a:noFill/>
          <a:ln>
            <a:noFill/>
          </a:ln>
        </p:spPr>
      </p:pic>
      <p:pic>
        <p:nvPicPr>
          <p:cNvPr id="375" name="Google Shape;375;p25"/>
          <p:cNvPicPr preferRelativeResize="0"/>
          <p:nvPr/>
        </p:nvPicPr>
        <p:blipFill>
          <a:blip r:embed="rId4">
            <a:alphaModFix/>
          </a:blip>
          <a:stretch>
            <a:fillRect/>
          </a:stretch>
        </p:blipFill>
        <p:spPr>
          <a:xfrm>
            <a:off x="5502547" y="1750275"/>
            <a:ext cx="2232027" cy="1840899"/>
          </a:xfrm>
          <a:prstGeom prst="rect">
            <a:avLst/>
          </a:prstGeom>
          <a:noFill/>
          <a:ln>
            <a:noFill/>
          </a:ln>
        </p:spPr>
      </p:pic>
      <p:sp>
        <p:nvSpPr>
          <p:cNvPr id="376" name="Google Shape;376;p25"/>
          <p:cNvSpPr/>
          <p:nvPr/>
        </p:nvSpPr>
        <p:spPr>
          <a:xfrm>
            <a:off x="4191825" y="2401500"/>
            <a:ext cx="828900" cy="34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txBox="1"/>
          <p:nvPr/>
        </p:nvSpPr>
        <p:spPr>
          <a:xfrm>
            <a:off x="1178375" y="3743575"/>
            <a:ext cx="30000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The agv with the onboard charging "coil" arrives to the charging station. The charging station is composed by the "stationary coil" and the charger.</a:t>
            </a:r>
            <a:endParaRPr sz="1200"/>
          </a:p>
        </p:txBody>
      </p:sp>
      <p:sp>
        <p:nvSpPr>
          <p:cNvPr id="378" name="Google Shape;378;p25"/>
          <p:cNvSpPr txBox="1"/>
          <p:nvPr/>
        </p:nvSpPr>
        <p:spPr>
          <a:xfrm>
            <a:off x="5118563" y="3689550"/>
            <a:ext cx="30000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As soon as the onboard coil and the stationary coil overlap, the power is "magically" transferred without any contact thanks to the inductive principle.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BATTERY - PRIMARY</a:t>
            </a:r>
            <a:endParaRPr/>
          </a:p>
        </p:txBody>
      </p:sp>
      <p:sp>
        <p:nvSpPr>
          <p:cNvPr id="284" name="Google Shape;284;p14"/>
          <p:cNvSpPr txBox="1"/>
          <p:nvPr/>
        </p:nvSpPr>
        <p:spPr>
          <a:xfrm>
            <a:off x="1183950" y="1269750"/>
            <a:ext cx="656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primary battery is a disposable kind of battery. Once used, it cannot be recharged.</a:t>
            </a:r>
            <a:endParaRPr/>
          </a:p>
        </p:txBody>
      </p:sp>
      <p:pic>
        <p:nvPicPr>
          <p:cNvPr id="285" name="Google Shape;285;p14"/>
          <p:cNvPicPr preferRelativeResize="0"/>
          <p:nvPr/>
        </p:nvPicPr>
        <p:blipFill>
          <a:blip r:embed="rId3">
            <a:alphaModFix/>
          </a:blip>
          <a:stretch>
            <a:fillRect/>
          </a:stretch>
        </p:blipFill>
        <p:spPr>
          <a:xfrm>
            <a:off x="208043" y="1921743"/>
            <a:ext cx="2226800" cy="1704425"/>
          </a:xfrm>
          <a:prstGeom prst="rect">
            <a:avLst/>
          </a:prstGeom>
          <a:noFill/>
          <a:ln>
            <a:noFill/>
          </a:ln>
        </p:spPr>
      </p:pic>
      <p:pic>
        <p:nvPicPr>
          <p:cNvPr id="286" name="Google Shape;286;p14"/>
          <p:cNvPicPr preferRelativeResize="0"/>
          <p:nvPr/>
        </p:nvPicPr>
        <p:blipFill>
          <a:blip r:embed="rId4">
            <a:alphaModFix/>
          </a:blip>
          <a:stretch>
            <a:fillRect/>
          </a:stretch>
        </p:blipFill>
        <p:spPr>
          <a:xfrm>
            <a:off x="1967749" y="3388481"/>
            <a:ext cx="2226800" cy="1536018"/>
          </a:xfrm>
          <a:prstGeom prst="rect">
            <a:avLst/>
          </a:prstGeom>
          <a:noFill/>
          <a:ln>
            <a:noFill/>
          </a:ln>
        </p:spPr>
      </p:pic>
      <p:pic>
        <p:nvPicPr>
          <p:cNvPr id="287" name="Google Shape;287;p14"/>
          <p:cNvPicPr preferRelativeResize="0"/>
          <p:nvPr/>
        </p:nvPicPr>
        <p:blipFill>
          <a:blip r:embed="rId5">
            <a:alphaModFix/>
          </a:blip>
          <a:stretch>
            <a:fillRect/>
          </a:stretch>
        </p:blipFill>
        <p:spPr>
          <a:xfrm>
            <a:off x="3691000" y="1921748"/>
            <a:ext cx="2081445" cy="1704425"/>
          </a:xfrm>
          <a:prstGeom prst="rect">
            <a:avLst/>
          </a:prstGeom>
          <a:noFill/>
          <a:ln>
            <a:noFill/>
          </a:ln>
        </p:spPr>
      </p:pic>
      <p:pic>
        <p:nvPicPr>
          <p:cNvPr id="288" name="Google Shape;288;p14"/>
          <p:cNvPicPr preferRelativeResize="0"/>
          <p:nvPr/>
        </p:nvPicPr>
        <p:blipFill>
          <a:blip r:embed="rId6">
            <a:alphaModFix/>
          </a:blip>
          <a:stretch>
            <a:fillRect/>
          </a:stretch>
        </p:blipFill>
        <p:spPr>
          <a:xfrm>
            <a:off x="6675525" y="1885352"/>
            <a:ext cx="2438500" cy="1678473"/>
          </a:xfrm>
          <a:prstGeom prst="rect">
            <a:avLst/>
          </a:prstGeom>
          <a:noFill/>
          <a:ln>
            <a:noFill/>
          </a:ln>
        </p:spPr>
      </p:pic>
      <p:pic>
        <p:nvPicPr>
          <p:cNvPr id="289" name="Google Shape;289;p14"/>
          <p:cNvPicPr preferRelativeResize="0"/>
          <p:nvPr/>
        </p:nvPicPr>
        <p:blipFill>
          <a:blip r:embed="rId7">
            <a:alphaModFix/>
          </a:blip>
          <a:stretch>
            <a:fillRect/>
          </a:stretch>
        </p:blipFill>
        <p:spPr>
          <a:xfrm>
            <a:off x="5391450" y="3452450"/>
            <a:ext cx="2438499" cy="140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BATTERY - PRIMARY</a:t>
            </a:r>
            <a:endParaRPr/>
          </a:p>
        </p:txBody>
      </p:sp>
      <p:sp>
        <p:nvSpPr>
          <p:cNvPr id="295" name="Google Shape;295;p15"/>
          <p:cNvSpPr txBox="1"/>
          <p:nvPr/>
        </p:nvSpPr>
        <p:spPr>
          <a:xfrm>
            <a:off x="1183950" y="1269750"/>
            <a:ext cx="656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primary battery is a disposable kind of battery. Once used, it cannot be recharged.</a:t>
            </a:r>
            <a:endParaRPr/>
          </a:p>
        </p:txBody>
      </p:sp>
      <p:pic>
        <p:nvPicPr>
          <p:cNvPr id="296" name="Google Shape;296;p15"/>
          <p:cNvPicPr preferRelativeResize="0"/>
          <p:nvPr/>
        </p:nvPicPr>
        <p:blipFill>
          <a:blip r:embed="rId3">
            <a:alphaModFix/>
          </a:blip>
          <a:stretch>
            <a:fillRect/>
          </a:stretch>
        </p:blipFill>
        <p:spPr>
          <a:xfrm>
            <a:off x="1728650" y="1926750"/>
            <a:ext cx="5475186" cy="295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16"/>
          <p:cNvPicPr preferRelativeResize="0"/>
          <p:nvPr/>
        </p:nvPicPr>
        <p:blipFill>
          <a:blip r:embed="rId3">
            <a:alphaModFix/>
          </a:blip>
          <a:stretch>
            <a:fillRect/>
          </a:stretch>
        </p:blipFill>
        <p:spPr>
          <a:xfrm>
            <a:off x="130224" y="1970051"/>
            <a:ext cx="2083425" cy="1688675"/>
          </a:xfrm>
          <a:prstGeom prst="rect">
            <a:avLst/>
          </a:prstGeom>
          <a:noFill/>
          <a:ln>
            <a:noFill/>
          </a:ln>
        </p:spPr>
      </p:pic>
      <p:sp>
        <p:nvSpPr>
          <p:cNvPr id="302" name="Google Shape;302;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BATTERY - SECONDARY</a:t>
            </a:r>
            <a:endParaRPr/>
          </a:p>
        </p:txBody>
      </p:sp>
      <p:sp>
        <p:nvSpPr>
          <p:cNvPr id="303" name="Google Shape;303;p16"/>
          <p:cNvSpPr txBox="1"/>
          <p:nvPr/>
        </p:nvSpPr>
        <p:spPr>
          <a:xfrm>
            <a:off x="1146900" y="1226775"/>
            <a:ext cx="815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Secondary batteries are rechargeable batteries. Once empty, it can be recharged again. This charging and discharging can happen many times depending on the battery type.</a:t>
            </a:r>
            <a:endParaRPr/>
          </a:p>
        </p:txBody>
      </p:sp>
      <p:pic>
        <p:nvPicPr>
          <p:cNvPr id="304" name="Google Shape;304;p16"/>
          <p:cNvPicPr preferRelativeResize="0"/>
          <p:nvPr/>
        </p:nvPicPr>
        <p:blipFill rotWithShape="1">
          <a:blip r:embed="rId4">
            <a:alphaModFix/>
          </a:blip>
          <a:srcRect b="0" l="13162" r="13913" t="0"/>
          <a:stretch/>
        </p:blipFill>
        <p:spPr>
          <a:xfrm>
            <a:off x="3727525" y="1842375"/>
            <a:ext cx="2307901" cy="1734775"/>
          </a:xfrm>
          <a:prstGeom prst="rect">
            <a:avLst/>
          </a:prstGeom>
          <a:noFill/>
          <a:ln>
            <a:noFill/>
          </a:ln>
        </p:spPr>
      </p:pic>
      <p:pic>
        <p:nvPicPr>
          <p:cNvPr id="305" name="Google Shape;305;p16"/>
          <p:cNvPicPr preferRelativeResize="0"/>
          <p:nvPr/>
        </p:nvPicPr>
        <p:blipFill>
          <a:blip r:embed="rId5">
            <a:alphaModFix/>
          </a:blip>
          <a:stretch>
            <a:fillRect/>
          </a:stretch>
        </p:blipFill>
        <p:spPr>
          <a:xfrm>
            <a:off x="1694775" y="3302599"/>
            <a:ext cx="2342750" cy="1797501"/>
          </a:xfrm>
          <a:prstGeom prst="rect">
            <a:avLst/>
          </a:prstGeom>
          <a:noFill/>
          <a:ln>
            <a:noFill/>
          </a:ln>
        </p:spPr>
      </p:pic>
      <p:pic>
        <p:nvPicPr>
          <p:cNvPr id="306" name="Google Shape;306;p16"/>
          <p:cNvPicPr preferRelativeResize="0"/>
          <p:nvPr/>
        </p:nvPicPr>
        <p:blipFill>
          <a:blip r:embed="rId6">
            <a:alphaModFix/>
          </a:blip>
          <a:stretch>
            <a:fillRect/>
          </a:stretch>
        </p:blipFill>
        <p:spPr>
          <a:xfrm>
            <a:off x="7019450" y="1876065"/>
            <a:ext cx="2083426" cy="1667384"/>
          </a:xfrm>
          <a:prstGeom prst="rect">
            <a:avLst/>
          </a:prstGeom>
          <a:noFill/>
          <a:ln>
            <a:noFill/>
          </a:ln>
        </p:spPr>
      </p:pic>
      <p:pic>
        <p:nvPicPr>
          <p:cNvPr id="307" name="Google Shape;307;p16"/>
          <p:cNvPicPr preferRelativeResize="0"/>
          <p:nvPr/>
        </p:nvPicPr>
        <p:blipFill>
          <a:blip r:embed="rId7">
            <a:alphaModFix/>
          </a:blip>
          <a:stretch>
            <a:fillRect/>
          </a:stretch>
        </p:blipFill>
        <p:spPr>
          <a:xfrm>
            <a:off x="5423975" y="3364533"/>
            <a:ext cx="2083424" cy="16736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CHOOSE BATTERY</a:t>
            </a:r>
            <a:endParaRPr/>
          </a:p>
        </p:txBody>
      </p:sp>
      <p:pic>
        <p:nvPicPr>
          <p:cNvPr id="313" name="Google Shape;313;p17"/>
          <p:cNvPicPr preferRelativeResize="0"/>
          <p:nvPr/>
        </p:nvPicPr>
        <p:blipFill>
          <a:blip r:embed="rId3">
            <a:alphaModFix/>
          </a:blip>
          <a:stretch>
            <a:fillRect/>
          </a:stretch>
        </p:blipFill>
        <p:spPr>
          <a:xfrm>
            <a:off x="1263763" y="1691050"/>
            <a:ext cx="7110576" cy="3240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BATTERY LIFE</a:t>
            </a:r>
            <a:endParaRPr/>
          </a:p>
        </p:txBody>
      </p:sp>
      <p:pic>
        <p:nvPicPr>
          <p:cNvPr id="319" name="Google Shape;319;p18"/>
          <p:cNvPicPr preferRelativeResize="0"/>
          <p:nvPr/>
        </p:nvPicPr>
        <p:blipFill>
          <a:blip r:embed="rId3">
            <a:alphaModFix/>
          </a:blip>
          <a:stretch>
            <a:fillRect/>
          </a:stretch>
        </p:blipFill>
        <p:spPr>
          <a:xfrm>
            <a:off x="152400" y="1750275"/>
            <a:ext cx="5067300" cy="3086100"/>
          </a:xfrm>
          <a:prstGeom prst="rect">
            <a:avLst/>
          </a:prstGeom>
          <a:noFill/>
          <a:ln>
            <a:noFill/>
          </a:ln>
        </p:spPr>
      </p:pic>
      <p:pic>
        <p:nvPicPr>
          <p:cNvPr id="320" name="Google Shape;320;p18"/>
          <p:cNvPicPr preferRelativeResize="0"/>
          <p:nvPr/>
        </p:nvPicPr>
        <p:blipFill>
          <a:blip r:embed="rId4">
            <a:alphaModFix/>
          </a:blip>
          <a:stretch>
            <a:fillRect/>
          </a:stretch>
        </p:blipFill>
        <p:spPr>
          <a:xfrm>
            <a:off x="5219700" y="1890263"/>
            <a:ext cx="3619500" cy="28061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BATTERY LIFE</a:t>
            </a:r>
            <a:endParaRPr/>
          </a:p>
        </p:txBody>
      </p:sp>
      <p:pic>
        <p:nvPicPr>
          <p:cNvPr id="326" name="Google Shape;326;p19"/>
          <p:cNvPicPr preferRelativeResize="0"/>
          <p:nvPr/>
        </p:nvPicPr>
        <p:blipFill>
          <a:blip r:embed="rId3">
            <a:alphaModFix/>
          </a:blip>
          <a:stretch>
            <a:fillRect/>
          </a:stretch>
        </p:blipFill>
        <p:spPr>
          <a:xfrm>
            <a:off x="722250" y="1607963"/>
            <a:ext cx="3148230" cy="3240825"/>
          </a:xfrm>
          <a:prstGeom prst="rect">
            <a:avLst/>
          </a:prstGeom>
          <a:noFill/>
          <a:ln>
            <a:noFill/>
          </a:ln>
        </p:spPr>
      </p:pic>
      <p:pic>
        <p:nvPicPr>
          <p:cNvPr id="327" name="Google Shape;327;p19"/>
          <p:cNvPicPr preferRelativeResize="0"/>
          <p:nvPr/>
        </p:nvPicPr>
        <p:blipFill>
          <a:blip r:embed="rId4">
            <a:alphaModFix/>
          </a:blip>
          <a:stretch>
            <a:fillRect/>
          </a:stretch>
        </p:blipFill>
        <p:spPr>
          <a:xfrm>
            <a:off x="4052480" y="2142525"/>
            <a:ext cx="4895850" cy="217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POWER MANAGEMENT SYSTEM</a:t>
            </a:r>
            <a:endParaRPr/>
          </a:p>
        </p:txBody>
      </p:sp>
      <p:pic>
        <p:nvPicPr>
          <p:cNvPr id="333" name="Google Shape;333;p20"/>
          <p:cNvPicPr preferRelativeResize="0"/>
          <p:nvPr/>
        </p:nvPicPr>
        <p:blipFill>
          <a:blip r:embed="rId3">
            <a:alphaModFix/>
          </a:blip>
          <a:stretch>
            <a:fillRect/>
          </a:stretch>
        </p:blipFill>
        <p:spPr>
          <a:xfrm>
            <a:off x="1952625" y="1971475"/>
            <a:ext cx="5238750" cy="2447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AGV WIRELESS CHARGING</a:t>
            </a:r>
            <a:endParaRPr/>
          </a:p>
        </p:txBody>
      </p:sp>
      <p:sp>
        <p:nvSpPr>
          <p:cNvPr id="339" name="Google Shape;339;p21"/>
          <p:cNvSpPr txBox="1"/>
          <p:nvPr/>
        </p:nvSpPr>
        <p:spPr>
          <a:xfrm>
            <a:off x="823500" y="1753975"/>
            <a:ext cx="7497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is Wireless Charging?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an </a:t>
            </a:r>
            <a:r>
              <a:rPr b="1" lang="en"/>
              <a:t>inductive wireless charging system</a:t>
            </a:r>
            <a:r>
              <a:rPr lang="en"/>
              <a:t> AGVs and AMRs can perform contactless battery opportunity charging.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system counts on a </a:t>
            </a:r>
            <a:r>
              <a:rPr b="1" lang="en"/>
              <a:t>stationary active fixed coil</a:t>
            </a:r>
            <a:r>
              <a:rPr lang="en"/>
              <a:t> on the floor or on a wall and on a </a:t>
            </a:r>
            <a:r>
              <a:rPr b="1" lang="en"/>
              <a:t>mobile passive coil</a:t>
            </a:r>
            <a:r>
              <a:rPr lang="en"/>
              <a:t> on the mobile robot.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active coil generates a </a:t>
            </a:r>
            <a:r>
              <a:rPr b="1" lang="en"/>
              <a:t>magnetic field that induces an alternated current</a:t>
            </a:r>
            <a:r>
              <a:rPr lang="en"/>
              <a:t> in the mobile coil. This current is used to charge the mobile robot battery.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