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1/30/2023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Movie Application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Ahmad </a:t>
            </a:r>
            <a:r>
              <a:rPr lang="en-US" sz="2800" dirty="0" err="1"/>
              <a:t>Zulikmal</a:t>
            </a:r>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B42D-41A5-EA69-E989-00E54F106BD9}"/>
              </a:ext>
            </a:extLst>
          </p:cNvPr>
          <p:cNvSpPr>
            <a:spLocks noGrp="1"/>
          </p:cNvSpPr>
          <p:nvPr>
            <p:ph type="title"/>
          </p:nvPr>
        </p:nvSpPr>
        <p:spPr/>
        <p:txBody>
          <a:bodyPr/>
          <a:lstStyle/>
          <a:p>
            <a:r>
              <a:rPr lang="en-US" sz="1800" b="1" dirty="0">
                <a:effectLst/>
                <a:latin typeface="Times" panose="02020603050405020304" pitchFamily="18" charset="0"/>
                <a:cs typeface="Times New Roman" panose="02020603050405020304" pitchFamily="18" charset="0"/>
              </a:rPr>
              <a:t>Purpose </a:t>
            </a:r>
            <a:endParaRPr lang="en-US" dirty="0"/>
          </a:p>
        </p:txBody>
      </p:sp>
      <p:sp>
        <p:nvSpPr>
          <p:cNvPr id="3" name="Content Placeholder 2">
            <a:extLst>
              <a:ext uri="{FF2B5EF4-FFF2-40B4-BE49-F238E27FC236}">
                <a16:creationId xmlns:a16="http://schemas.microsoft.com/office/drawing/2014/main" id="{C4E9AB2F-EBC7-5895-4451-0B677D34D8E9}"/>
              </a:ext>
            </a:extLst>
          </p:cNvPr>
          <p:cNvSpPr>
            <a:spLocks noGrp="1"/>
          </p:cNvSpPr>
          <p:nvPr>
            <p:ph idx="1"/>
          </p:nvPr>
        </p:nvSpPr>
        <p:spPr/>
        <p:txBody>
          <a:bodyPr/>
          <a:lstStyle/>
          <a:p>
            <a:r>
              <a:rPr lang="en-US" sz="1800" dirty="0">
                <a:effectLst/>
                <a:latin typeface="Times" panose="02020603050405020304" pitchFamily="18" charset="0"/>
                <a:ea typeface="Times New Roman" panose="02020603050405020304" pitchFamily="18" charset="0"/>
                <a:cs typeface="Times New Roman" panose="02020603050405020304" pitchFamily="18" charset="0"/>
              </a:rPr>
              <a:t>Personalized movie recommendations to users based on their viewing history and preferences.</a:t>
            </a:r>
          </a:p>
          <a:p>
            <a:r>
              <a:rPr lang="en-US" sz="1800" dirty="0">
                <a:effectLst/>
                <a:latin typeface="Times" panose="02020603050405020304" pitchFamily="18" charset="0"/>
                <a:ea typeface="Times New Roman" panose="02020603050405020304" pitchFamily="18" charset="0"/>
                <a:cs typeface="Times New Roman" panose="02020603050405020304" pitchFamily="18" charset="0"/>
              </a:rPr>
              <a:t>A recommendation algorithm that utilizes machine learning to improve its accuracy and relevance.</a:t>
            </a:r>
          </a:p>
          <a:p>
            <a:r>
              <a:rPr lang="en-US" sz="1800" dirty="0">
                <a:effectLst/>
                <a:latin typeface="Times" panose="02020603050405020304" pitchFamily="18" charset="0"/>
                <a:ea typeface="Times New Roman" panose="02020603050405020304" pitchFamily="18" charset="0"/>
                <a:cs typeface="Times New Roman" panose="02020603050405020304" pitchFamily="18" charset="0"/>
              </a:rPr>
              <a:t>A user-friendly interface for browsing and selecting recommended movies.</a:t>
            </a:r>
          </a:p>
          <a:p>
            <a:r>
              <a:rPr lang="en-US" sz="1800" dirty="0">
                <a:effectLst/>
                <a:latin typeface="Times" panose="02020603050405020304" pitchFamily="18" charset="0"/>
                <a:ea typeface="Times New Roman" panose="02020603050405020304" pitchFamily="18" charset="0"/>
                <a:cs typeface="Times New Roman" panose="02020603050405020304" pitchFamily="18" charset="0"/>
              </a:rPr>
              <a:t>Integration with a database of movies and user data for recommendation generation and storage.</a:t>
            </a:r>
          </a:p>
          <a:p>
            <a:endParaRPr lang="en-US" dirty="0"/>
          </a:p>
        </p:txBody>
      </p:sp>
    </p:spTree>
    <p:extLst>
      <p:ext uri="{BB962C8B-B14F-4D97-AF65-F5344CB8AC3E}">
        <p14:creationId xmlns:p14="http://schemas.microsoft.com/office/powerpoint/2010/main" val="106042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1E25-5205-BCCB-8354-46DD2C42928A}"/>
              </a:ext>
            </a:extLst>
          </p:cNvPr>
          <p:cNvSpPr>
            <a:spLocks noGrp="1"/>
          </p:cNvSpPr>
          <p:nvPr>
            <p:ph type="title"/>
          </p:nvPr>
        </p:nvSpPr>
        <p:spPr/>
        <p:txBody>
          <a:bodyPr/>
          <a:lstStyle/>
          <a:p>
            <a:r>
              <a:rPr lang="en-US" sz="1800" dirty="0">
                <a:effectLst/>
                <a:latin typeface="Times" panose="02020603050405020304" pitchFamily="18" charset="0"/>
                <a:ea typeface="Times New Roman" panose="02020603050405020304" pitchFamily="18" charset="0"/>
                <a:cs typeface="Times New Roman" panose="02020603050405020304" pitchFamily="18" charset="0"/>
              </a:rPr>
              <a:t>Intended Audience and Reading Suggestions</a:t>
            </a:r>
            <a:endParaRPr lang="en-US" dirty="0"/>
          </a:p>
        </p:txBody>
      </p:sp>
      <p:sp>
        <p:nvSpPr>
          <p:cNvPr id="3" name="Content Placeholder 2">
            <a:extLst>
              <a:ext uri="{FF2B5EF4-FFF2-40B4-BE49-F238E27FC236}">
                <a16:creationId xmlns:a16="http://schemas.microsoft.com/office/drawing/2014/main" id="{262FB9AD-22B1-ECD2-C520-1501B24A3658}"/>
              </a:ext>
            </a:extLst>
          </p:cNvPr>
          <p:cNvSpPr>
            <a:spLocks noGrp="1"/>
          </p:cNvSpPr>
          <p:nvPr>
            <p:ph idx="1"/>
          </p:nvPr>
        </p:nvSpPr>
        <p:spPr/>
        <p:txBody>
          <a:bodyPr/>
          <a:lstStyle/>
          <a:p>
            <a:r>
              <a:rPr lang="en-US" dirty="0"/>
              <a:t>Developers : </a:t>
            </a:r>
          </a:p>
          <a:p>
            <a:r>
              <a:rPr lang="en-US" dirty="0"/>
              <a:t>Project Managers</a:t>
            </a:r>
          </a:p>
          <a:p>
            <a:r>
              <a:rPr lang="en-US" dirty="0"/>
              <a:t>Users</a:t>
            </a:r>
          </a:p>
          <a:p>
            <a:r>
              <a:rPr lang="en-US" dirty="0"/>
              <a:t>Testers</a:t>
            </a:r>
          </a:p>
          <a:p>
            <a:pPr marL="36900" indent="0">
              <a:buNone/>
            </a:pPr>
            <a:endParaRPr lang="en-US" dirty="0"/>
          </a:p>
        </p:txBody>
      </p:sp>
    </p:spTree>
    <p:extLst>
      <p:ext uri="{BB962C8B-B14F-4D97-AF65-F5344CB8AC3E}">
        <p14:creationId xmlns:p14="http://schemas.microsoft.com/office/powerpoint/2010/main" val="278236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4007-0427-A193-7FF2-D996526A1538}"/>
              </a:ext>
            </a:extLst>
          </p:cNvPr>
          <p:cNvSpPr>
            <a:spLocks noGrp="1"/>
          </p:cNvSpPr>
          <p:nvPr>
            <p:ph type="title"/>
          </p:nvPr>
        </p:nvSpPr>
        <p:spPr/>
        <p:txBody>
          <a:bodyPr/>
          <a:lstStyle/>
          <a:p>
            <a:r>
              <a:rPr lang="en-US" sz="1800" b="1" dirty="0">
                <a:effectLst/>
                <a:latin typeface="Times" panose="02020603050405020304" pitchFamily="18" charset="0"/>
                <a:cs typeface="Times New Roman" panose="02020603050405020304" pitchFamily="18" charset="0"/>
              </a:rPr>
              <a:t>Project Scope</a:t>
            </a:r>
            <a:br>
              <a:rPr lang="en-US" sz="1800" b="1" dirty="0">
                <a:effectLst/>
                <a:latin typeface="Times"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8913DE-9512-4BE0-5F7B-B16FB7A00522}"/>
              </a:ext>
            </a:extLst>
          </p:cNvPr>
          <p:cNvSpPr>
            <a:spLocks noGrp="1"/>
          </p:cNvSpPr>
          <p:nvPr>
            <p:ph idx="1"/>
          </p:nvPr>
        </p:nvSpPr>
        <p:spPr/>
        <p:txBody>
          <a:bodyPr/>
          <a:lstStyle/>
          <a:p>
            <a:r>
              <a:rPr lang="en-US" sz="1800" dirty="0">
                <a:effectLst/>
                <a:latin typeface="Times" panose="02020603050405020304" pitchFamily="18" charset="0"/>
                <a:ea typeface="Times New Roman" panose="02020603050405020304" pitchFamily="18" charset="0"/>
                <a:cs typeface="Times New Roman" panose="02020603050405020304" pitchFamily="18" charset="0"/>
              </a:rPr>
              <a:t>The software being specified is a movie recommendation system. Its purpose is to provide personalized movie recommendations to users based on their viewing history and preferences. The benefits of this system include improved user engagement and satisfaction, as well as increased revenue from targeted movie recommendations. The main objectives and goals of the system are to provide accurate and relevant movie recommendations, as well as to continuously improve the recommendation algorithm through machine learning. The system aligns with corporate goals and business strategies by leveraging data and technology to enhance the user experience and drive revenue growth. A separate vision and scope document should provide more details on the long-term strategic product vision for the movie recommendation system.</a:t>
            </a:r>
          </a:p>
          <a:p>
            <a:endParaRPr lang="en-US" dirty="0"/>
          </a:p>
        </p:txBody>
      </p:sp>
    </p:spTree>
    <p:extLst>
      <p:ext uri="{BB962C8B-B14F-4D97-AF65-F5344CB8AC3E}">
        <p14:creationId xmlns:p14="http://schemas.microsoft.com/office/powerpoint/2010/main" val="164220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E6CB-A6EC-F595-38B0-3C9C7C887249}"/>
              </a:ext>
            </a:extLst>
          </p:cNvPr>
          <p:cNvSpPr>
            <a:spLocks noGrp="1"/>
          </p:cNvSpPr>
          <p:nvPr>
            <p:ph type="title"/>
          </p:nvPr>
        </p:nvSpPr>
        <p:spPr/>
        <p:txBody>
          <a:bodyPr/>
          <a:lstStyle/>
          <a:p>
            <a:pPr marL="457200" marR="0" lvl="1" algn="ctr">
              <a:spcBef>
                <a:spcPts val="1400"/>
              </a:spcBef>
              <a:spcAft>
                <a:spcPts val="1400"/>
              </a:spcAft>
            </a:pPr>
            <a:r>
              <a:rPr lang="en-US" sz="1800" b="1" dirty="0">
                <a:effectLst/>
                <a:latin typeface="Times" panose="02020603050405020304" pitchFamily="18" charset="0"/>
                <a:cs typeface="Times New Roman" panose="02020603050405020304" pitchFamily="18" charset="0"/>
              </a:rPr>
              <a:t>User Classes and Characteristics</a:t>
            </a:r>
          </a:p>
        </p:txBody>
      </p:sp>
      <p:sp>
        <p:nvSpPr>
          <p:cNvPr id="3" name="Content Placeholder 2">
            <a:extLst>
              <a:ext uri="{FF2B5EF4-FFF2-40B4-BE49-F238E27FC236}">
                <a16:creationId xmlns:a16="http://schemas.microsoft.com/office/drawing/2014/main" id="{E3C10211-602F-802C-46BA-714D04DCE145}"/>
              </a:ext>
            </a:extLst>
          </p:cNvPr>
          <p:cNvSpPr>
            <a:spLocks noGrp="1"/>
          </p:cNvSpPr>
          <p:nvPr>
            <p:ph idx="1"/>
          </p:nvPr>
        </p:nvSpPr>
        <p:spPr/>
        <p:txBody>
          <a:bodyPr/>
          <a:lstStyle/>
          <a:p>
            <a:r>
              <a:rPr lang="en-US" dirty="0"/>
              <a:t>Casual Users</a:t>
            </a:r>
          </a:p>
          <a:p>
            <a:r>
              <a:rPr lang="en-US" dirty="0"/>
              <a:t>Regular Users</a:t>
            </a:r>
          </a:p>
          <a:p>
            <a:r>
              <a:rPr lang="en-US" dirty="0"/>
              <a:t>Power Users</a:t>
            </a:r>
          </a:p>
        </p:txBody>
      </p:sp>
    </p:spTree>
    <p:extLst>
      <p:ext uri="{BB962C8B-B14F-4D97-AF65-F5344CB8AC3E}">
        <p14:creationId xmlns:p14="http://schemas.microsoft.com/office/powerpoint/2010/main" val="25006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B7E7-FB96-E450-CB49-47D8CB32D24F}"/>
              </a:ext>
            </a:extLst>
          </p:cNvPr>
          <p:cNvSpPr>
            <a:spLocks noGrp="1"/>
          </p:cNvSpPr>
          <p:nvPr>
            <p:ph type="title"/>
          </p:nvPr>
        </p:nvSpPr>
        <p:spPr/>
        <p:txBody>
          <a:bodyPr/>
          <a:lstStyle/>
          <a:p>
            <a:r>
              <a:rPr lang="en-US" dirty="0"/>
              <a:t>High level diagram</a:t>
            </a:r>
          </a:p>
        </p:txBody>
      </p:sp>
      <p:sp>
        <p:nvSpPr>
          <p:cNvPr id="3" name="Content Placeholder 2">
            <a:extLst>
              <a:ext uri="{FF2B5EF4-FFF2-40B4-BE49-F238E27FC236}">
                <a16:creationId xmlns:a16="http://schemas.microsoft.com/office/drawing/2014/main" id="{A9B79B39-F60B-C6D6-E550-12D2A2453CD8}"/>
              </a:ext>
            </a:extLst>
          </p:cNvPr>
          <p:cNvSpPr>
            <a:spLocks noGrp="1"/>
          </p:cNvSpPr>
          <p:nvPr>
            <p:ph idx="1"/>
          </p:nvPr>
        </p:nvSpPr>
        <p:spPr/>
        <p:txBody>
          <a:bodyPr/>
          <a:lstStyle/>
          <a:p>
            <a:endParaRPr lang="en-US"/>
          </a:p>
        </p:txBody>
      </p:sp>
      <p:pic>
        <p:nvPicPr>
          <p:cNvPr id="1026" name="Picture 1">
            <a:extLst>
              <a:ext uri="{FF2B5EF4-FFF2-40B4-BE49-F238E27FC236}">
                <a16:creationId xmlns:a16="http://schemas.microsoft.com/office/drawing/2014/main" id="{6B9ABD44-8A6D-219F-F12D-6DDE1C31D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386" y="2201068"/>
            <a:ext cx="4625975" cy="3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9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6414-87E3-DFFD-6F78-970A49611226}"/>
              </a:ext>
            </a:extLst>
          </p:cNvPr>
          <p:cNvSpPr>
            <a:spLocks noGrp="1"/>
          </p:cNvSpPr>
          <p:nvPr>
            <p:ph type="title"/>
          </p:nvPr>
        </p:nvSpPr>
        <p:spPr/>
        <p:txBody>
          <a:bodyPr/>
          <a:lstStyle/>
          <a:p>
            <a:r>
              <a:rPr lang="en-US" dirty="0"/>
              <a:t>Low-level diagram</a:t>
            </a:r>
          </a:p>
        </p:txBody>
      </p:sp>
      <p:sp>
        <p:nvSpPr>
          <p:cNvPr id="3" name="Content Placeholder 2">
            <a:extLst>
              <a:ext uri="{FF2B5EF4-FFF2-40B4-BE49-F238E27FC236}">
                <a16:creationId xmlns:a16="http://schemas.microsoft.com/office/drawing/2014/main" id="{4B58858A-A68E-63A0-E6F3-128E2E45116D}"/>
              </a:ext>
            </a:extLst>
          </p:cNvPr>
          <p:cNvSpPr>
            <a:spLocks noGrp="1"/>
          </p:cNvSpPr>
          <p:nvPr>
            <p:ph idx="1"/>
          </p:nvPr>
        </p:nvSpPr>
        <p:spPr/>
        <p:txBody>
          <a:bodyPr/>
          <a:lstStyle/>
          <a:p>
            <a:endParaRPr lang="en-US"/>
          </a:p>
        </p:txBody>
      </p:sp>
      <p:pic>
        <p:nvPicPr>
          <p:cNvPr id="2050" name="Picture 1">
            <a:extLst>
              <a:ext uri="{FF2B5EF4-FFF2-40B4-BE49-F238E27FC236}">
                <a16:creationId xmlns:a16="http://schemas.microsoft.com/office/drawing/2014/main" id="{DFF3A617-EAB6-BCCE-6547-508AD6078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500" y="2321276"/>
            <a:ext cx="2705100"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29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1049-C55B-CD4D-C531-CD292FD23BB8}"/>
              </a:ext>
            </a:extLst>
          </p:cNvPr>
          <p:cNvSpPr>
            <a:spLocks noGrp="1"/>
          </p:cNvSpPr>
          <p:nvPr>
            <p:ph type="title"/>
          </p:nvPr>
        </p:nvSpPr>
        <p:spPr/>
        <p:txBody>
          <a:bodyPr/>
          <a:lstStyle/>
          <a:p>
            <a:r>
              <a:rPr lang="en-US" sz="1800" b="1" dirty="0">
                <a:effectLst/>
                <a:latin typeface="Times" panose="02020603050405020304" pitchFamily="18" charset="0"/>
                <a:cs typeface="Times New Roman" panose="02020603050405020304" pitchFamily="18" charset="0"/>
              </a:rPr>
              <a:t>Movie Recommender System Functional Requirements</a:t>
            </a:r>
            <a:endParaRPr lang="en-US" dirty="0"/>
          </a:p>
        </p:txBody>
      </p:sp>
      <p:sp>
        <p:nvSpPr>
          <p:cNvPr id="3" name="Content Placeholder 2">
            <a:extLst>
              <a:ext uri="{FF2B5EF4-FFF2-40B4-BE49-F238E27FC236}">
                <a16:creationId xmlns:a16="http://schemas.microsoft.com/office/drawing/2014/main" id="{E0245111-2253-F388-6510-646E703A5C06}"/>
              </a:ext>
            </a:extLst>
          </p:cNvPr>
          <p:cNvSpPr>
            <a:spLocks noGrp="1"/>
          </p:cNvSpPr>
          <p:nvPr>
            <p:ph idx="1"/>
          </p:nvPr>
        </p:nvSpPr>
        <p:spPr/>
        <p:txBody>
          <a:bodyPr/>
          <a:lstStyle/>
          <a:p>
            <a:r>
              <a:rPr lang="en-US" dirty="0"/>
              <a:t>User Management</a:t>
            </a:r>
          </a:p>
          <a:p>
            <a:r>
              <a:rPr lang="en-US" dirty="0"/>
              <a:t>Movie Database</a:t>
            </a:r>
          </a:p>
          <a:p>
            <a:r>
              <a:rPr lang="en-US" dirty="0"/>
              <a:t>Reporting Analytics</a:t>
            </a:r>
          </a:p>
          <a:p>
            <a:r>
              <a:rPr lang="en-US" dirty="0"/>
              <a:t>Security and Privacy</a:t>
            </a:r>
          </a:p>
        </p:txBody>
      </p:sp>
    </p:spTree>
    <p:extLst>
      <p:ext uri="{BB962C8B-B14F-4D97-AF65-F5344CB8AC3E}">
        <p14:creationId xmlns:p14="http://schemas.microsoft.com/office/powerpoint/2010/main" val="242120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A0AE-943F-40DF-A42D-F4758CD93F44}"/>
              </a:ext>
            </a:extLst>
          </p:cNvPr>
          <p:cNvSpPr>
            <a:spLocks noGrp="1"/>
          </p:cNvSpPr>
          <p:nvPr>
            <p:ph type="title"/>
          </p:nvPr>
        </p:nvSpPr>
        <p:spPr/>
        <p:txBody>
          <a:bodyPr/>
          <a:lstStyle/>
          <a:p>
            <a:r>
              <a:rPr lang="en-US" sz="1800" dirty="0">
                <a:effectLst/>
                <a:latin typeface="Times" panose="02020603050405020304" pitchFamily="18" charset="0"/>
                <a:ea typeface="Times New Roman" panose="02020603050405020304" pitchFamily="18" charset="0"/>
                <a:cs typeface="Times New Roman" panose="02020603050405020304" pitchFamily="18" charset="0"/>
              </a:rPr>
              <a:t>Nonfunctional Requirements</a:t>
            </a:r>
            <a:endParaRPr lang="en-US" dirty="0"/>
          </a:p>
        </p:txBody>
      </p:sp>
      <p:sp>
        <p:nvSpPr>
          <p:cNvPr id="3" name="Content Placeholder 2">
            <a:extLst>
              <a:ext uri="{FF2B5EF4-FFF2-40B4-BE49-F238E27FC236}">
                <a16:creationId xmlns:a16="http://schemas.microsoft.com/office/drawing/2014/main" id="{B861D932-146F-5257-07CA-300207090D92}"/>
              </a:ext>
            </a:extLst>
          </p:cNvPr>
          <p:cNvSpPr>
            <a:spLocks noGrp="1"/>
          </p:cNvSpPr>
          <p:nvPr>
            <p:ph idx="1"/>
          </p:nvPr>
        </p:nvSpPr>
        <p:spPr/>
        <p:txBody>
          <a:bodyPr/>
          <a:lstStyle/>
          <a:p>
            <a:r>
              <a:rPr lang="en-US" sz="1800" dirty="0">
                <a:effectLst/>
                <a:latin typeface="Times" panose="02020603050405020304" pitchFamily="18" charset="0"/>
                <a:ea typeface="Times New Roman" panose="02020603050405020304" pitchFamily="18" charset="0"/>
                <a:cs typeface="Times New Roman" panose="02020603050405020304" pitchFamily="18" charset="0"/>
              </a:rPr>
              <a:t>Response time: The system should have a fast response time, with page loading time not exceeding 2 seconds on a fast network connection. This is important to ensure a good user experience.</a:t>
            </a:r>
          </a:p>
          <a:p>
            <a:r>
              <a:rPr lang="en-US" sz="1800" dirty="0">
                <a:effectLst/>
                <a:latin typeface="Times" panose="02020603050405020304" pitchFamily="18" charset="0"/>
                <a:ea typeface="Times New Roman" panose="02020603050405020304" pitchFamily="18" charset="0"/>
                <a:cs typeface="Times New Roman" panose="02020603050405020304" pitchFamily="18" charset="0"/>
              </a:rPr>
              <a:t>API response time: The time taken to retrieve movie data from external APIs should not exceed 2 seconds. This is to ensure that the system can retrieve data in a timely manner.</a:t>
            </a:r>
          </a:p>
          <a:p>
            <a:r>
              <a:rPr lang="en-US" sz="1800" dirty="0">
                <a:effectLst/>
                <a:latin typeface="Times" panose="02020603050405020304" pitchFamily="18" charset="0"/>
                <a:ea typeface="Times New Roman" panose="02020603050405020304" pitchFamily="18" charset="0"/>
                <a:cs typeface="Times New Roman" panose="02020603050405020304" pitchFamily="18" charset="0"/>
              </a:rPr>
              <a:t>Error handling: The system should be designed to handle errors and exceptions gracefully, without affecting the overall performance of the system.</a:t>
            </a:r>
          </a:p>
          <a:p>
            <a:endParaRPr lang="en-US" dirty="0"/>
          </a:p>
        </p:txBody>
      </p:sp>
    </p:spTree>
    <p:extLst>
      <p:ext uri="{BB962C8B-B14F-4D97-AF65-F5344CB8AC3E}">
        <p14:creationId xmlns:p14="http://schemas.microsoft.com/office/powerpoint/2010/main" val="707933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{61CE08B4-2004-41CB-8826-9D60688E53D7}tf12214701_win32</Template>
  <TotalTime>14</TotalTime>
  <Words>323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Goudy Old Style</vt:lpstr>
      <vt:lpstr>Times</vt:lpstr>
      <vt:lpstr>Wingdings 2</vt:lpstr>
      <vt:lpstr>SlateVTI</vt:lpstr>
      <vt:lpstr>Movie Application</vt:lpstr>
      <vt:lpstr>Purpose </vt:lpstr>
      <vt:lpstr>Intended Audience and Reading Suggestions</vt:lpstr>
      <vt:lpstr>Project Scope </vt:lpstr>
      <vt:lpstr>User Classes and Characteristics</vt:lpstr>
      <vt:lpstr>High level diagram</vt:lpstr>
      <vt:lpstr>Low-level diagram</vt:lpstr>
      <vt:lpstr>Movie Recommender System Functional Requirements</vt:lpstr>
      <vt:lpstr>Nonfunctional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Application</dc:title>
  <dc:creator>hp14sfq1044au-5cd147lj3p@outlook.com</dc:creator>
  <cp:lastModifiedBy>hp14sfq1044au-5cd147lj3p@outlook.com</cp:lastModifiedBy>
  <cp:revision>1</cp:revision>
  <dcterms:created xsi:type="dcterms:W3CDTF">2023-01-30T14:03:03Z</dcterms:created>
  <dcterms:modified xsi:type="dcterms:W3CDTF">2023-01-30T14:17:13Z</dcterms:modified>
</cp:coreProperties>
</file>