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2"/>
  </p:sldMasterIdLst>
  <p:notesMasterIdLst>
    <p:notesMasterId r:id="rId23"/>
  </p:notesMasterIdLst>
  <p:sldIdLst>
    <p:sldId id="256" r:id="rId3"/>
    <p:sldId id="262" r:id="rId4"/>
    <p:sldId id="261" r:id="rId5"/>
    <p:sldId id="259" r:id="rId6"/>
    <p:sldId id="289" r:id="rId7"/>
    <p:sldId id="292" r:id="rId8"/>
    <p:sldId id="282" r:id="rId9"/>
    <p:sldId id="293" r:id="rId10"/>
    <p:sldId id="297" r:id="rId11"/>
    <p:sldId id="322" r:id="rId12"/>
    <p:sldId id="323" r:id="rId13"/>
    <p:sldId id="324" r:id="rId14"/>
    <p:sldId id="325" r:id="rId15"/>
    <p:sldId id="326" r:id="rId16"/>
    <p:sldId id="294" r:id="rId17"/>
    <p:sldId id="298" r:id="rId18"/>
    <p:sldId id="295" r:id="rId19"/>
    <p:sldId id="300" r:id="rId20"/>
    <p:sldId id="30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0F9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7CB-4FA7-41D1-B013-91527B9CC51A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4B23-47BF-47D2-817D-9A10EF9AA614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82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9" name="Google Shape;4979;g86fa6133bc_4_10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0" name="Google Shape;4980;g86fa6133bc_4_10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GB" sz="146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GB" sz="1465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lang="en-GB" sz="146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GB" sz="1465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lang="en-GB" sz="146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GB" sz="1465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lang="en-GB" sz="146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GB" sz="1465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liusbanget/Home-Credit-Analyst-Internship/blob/main/Owl-Script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404280" y="1279625"/>
            <a:ext cx="712472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938793" y="2309598"/>
            <a:ext cx="4352400" cy="238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4800" dirty="0"/>
              <a:t>HCI Credit Risk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65" dirty="0">
                <a:solidFill>
                  <a:schemeClr val="accent3">
                    <a:lumMod val="25000"/>
                  </a:schemeClr>
                </a:solidFill>
              </a:rPr>
              <a:t>Zulius Akbar Amin</a:t>
            </a:r>
            <a:endParaRPr sz="3065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3065" dirty="0"/>
          </a:p>
          <a:p>
            <a:endParaRPr sz="306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5261C-E502-4CFE-468E-EDFB93720E9C}"/>
              </a:ext>
            </a:extLst>
          </p:cNvPr>
          <p:cNvSpPr txBox="1"/>
          <p:nvPr/>
        </p:nvSpPr>
        <p:spPr>
          <a:xfrm>
            <a:off x="8460336" y="6251172"/>
            <a:ext cx="314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hlinkClick r:id="rId3"/>
              </a:rPr>
              <a:t>Github</a:t>
            </a:r>
            <a:r>
              <a:rPr lang="en-US" sz="1600" dirty="0">
                <a:hlinkClick r:id="rId3"/>
              </a:rPr>
              <a:t> Link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195;p40"/>
          <p:cNvSpPr txBox="1">
            <a:spLocks noGrp="1"/>
          </p:cNvSpPr>
          <p:nvPr>
            <p:ph type="title"/>
          </p:nvPr>
        </p:nvSpPr>
        <p:spPr>
          <a:xfrm>
            <a:off x="2294894" y="373230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Loan types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02680-3370-739C-4F7C-82DE77CDBE71}"/>
              </a:ext>
            </a:extLst>
          </p:cNvPr>
          <p:cNvSpPr txBox="1"/>
          <p:nvPr/>
        </p:nvSpPr>
        <p:spPr>
          <a:xfrm>
            <a:off x="8279811" y="2312057"/>
            <a:ext cx="3636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Barlow Semi Condensed" panose="00000506000000000000" pitchFamily="2" charset="0"/>
              </a:rPr>
              <a:t>Tipe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kontrak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pinjaman</a:t>
            </a:r>
            <a:r>
              <a:rPr lang="en-US" dirty="0">
                <a:latin typeface="Barlow Semi Condensed" panose="00000506000000000000" pitchFamily="2" charset="0"/>
              </a:rPr>
              <a:t> yang </a:t>
            </a:r>
            <a:r>
              <a:rPr lang="en-US" dirty="0" err="1">
                <a:latin typeface="Barlow Semi Condensed" panose="00000506000000000000" pitchFamily="2" charset="0"/>
              </a:rPr>
              <a:t>mengandalkan</a:t>
            </a:r>
            <a:r>
              <a:rPr lang="en-US" dirty="0">
                <a:latin typeface="Barlow Semi Condensed" panose="00000506000000000000" pitchFamily="2" charset="0"/>
              </a:rPr>
              <a:t> “revolving loans” </a:t>
            </a:r>
            <a:r>
              <a:rPr lang="en-US" dirty="0" err="1">
                <a:latin typeface="Barlow Semi Condensed" panose="00000506000000000000" pitchFamily="2" charset="0"/>
              </a:rPr>
              <a:t>hanya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merupakan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sebagian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kecil</a:t>
            </a:r>
            <a:r>
              <a:rPr lang="en-US" dirty="0">
                <a:latin typeface="Barlow Semi Condensed" panose="00000506000000000000" pitchFamily="2" charset="0"/>
              </a:rPr>
              <a:t> (10%) </a:t>
            </a:r>
            <a:r>
              <a:rPr lang="en-US" dirty="0" err="1">
                <a:latin typeface="Barlow Semi Condensed" panose="00000506000000000000" pitchFamily="2" charset="0"/>
              </a:rPr>
              <a:t>dari</a:t>
            </a:r>
            <a:r>
              <a:rPr lang="en-US" dirty="0">
                <a:latin typeface="Barlow Semi Condensed" panose="00000506000000000000" pitchFamily="2" charset="0"/>
              </a:rPr>
              <a:t> total </a:t>
            </a:r>
            <a:r>
              <a:rPr lang="en-US" dirty="0" err="1">
                <a:latin typeface="Barlow Semi Condensed" panose="00000506000000000000" pitchFamily="2" charset="0"/>
              </a:rPr>
              <a:t>jumlah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pinjaman</a:t>
            </a:r>
            <a:r>
              <a:rPr lang="en-US" dirty="0">
                <a:latin typeface="Barlow Semi Condensed" panose="00000506000000000000" pitchFamily="2" charset="0"/>
              </a:rPr>
              <a:t>, </a:t>
            </a:r>
            <a:r>
              <a:rPr lang="en-US" dirty="0" err="1">
                <a:latin typeface="Barlow Semi Condensed" panose="00000506000000000000" pitchFamily="2" charset="0"/>
              </a:rPr>
              <a:t>Namun</a:t>
            </a:r>
            <a:r>
              <a:rPr lang="en-US" dirty="0">
                <a:latin typeface="Barlow Semi Condensed" panose="00000506000000000000" pitchFamily="2" charset="0"/>
              </a:rPr>
              <a:t>, </a:t>
            </a:r>
            <a:r>
              <a:rPr lang="en-US" dirty="0" err="1">
                <a:latin typeface="Barlow Semi Condensed" panose="00000506000000000000" pitchFamily="2" charset="0"/>
              </a:rPr>
              <a:t>meskipun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jumlahnya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kecil</a:t>
            </a:r>
            <a:r>
              <a:rPr lang="en-US" dirty="0">
                <a:latin typeface="Barlow Semi Condensed" panose="00000506000000000000" pitchFamily="2" charset="0"/>
              </a:rPr>
              <a:t>, </a:t>
            </a:r>
            <a:r>
              <a:rPr lang="en-US" dirty="0" err="1">
                <a:latin typeface="Barlow Semi Condensed" panose="00000506000000000000" pitchFamily="2" charset="0"/>
              </a:rPr>
              <a:t>pinjaman</a:t>
            </a:r>
            <a:r>
              <a:rPr lang="en-US" dirty="0">
                <a:latin typeface="Barlow Semi Condensed" panose="00000506000000000000" pitchFamily="2" charset="0"/>
              </a:rPr>
              <a:t> dengan </a:t>
            </a:r>
            <a:r>
              <a:rPr lang="en-US" dirty="0" err="1">
                <a:latin typeface="Barlow Semi Condensed" panose="00000506000000000000" pitchFamily="2" charset="0"/>
              </a:rPr>
              <a:t>tipe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kontrak</a:t>
            </a:r>
            <a:r>
              <a:rPr lang="en-US" dirty="0">
                <a:latin typeface="Barlow Semi Condensed" panose="00000506000000000000" pitchFamily="2" charset="0"/>
              </a:rPr>
              <a:t> revolving loans </a:t>
            </a:r>
            <a:r>
              <a:rPr lang="en-US" dirty="0" err="1">
                <a:latin typeface="Barlow Semi Condensed" panose="00000506000000000000" pitchFamily="2" charset="0"/>
              </a:rPr>
              <a:t>memiliki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jumlah</a:t>
            </a:r>
            <a:r>
              <a:rPr lang="en-US" dirty="0">
                <a:latin typeface="Barlow Semi Condensed" panose="00000506000000000000" pitchFamily="2" charset="0"/>
              </a:rPr>
              <a:t> yang lebih </a:t>
            </a:r>
            <a:r>
              <a:rPr lang="en-US" dirty="0" err="1">
                <a:latin typeface="Barlow Semi Condensed" panose="00000506000000000000" pitchFamily="2" charset="0"/>
              </a:rPr>
              <a:t>banyak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tidak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terbayar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dirty="0" err="1">
                <a:latin typeface="Barlow Semi Condensed" panose="00000506000000000000" pitchFamily="2" charset="0"/>
              </a:rPr>
              <a:t>dibandingkan</a:t>
            </a:r>
            <a:r>
              <a:rPr lang="en-US" dirty="0">
                <a:latin typeface="Barlow Semi Condensed" panose="00000506000000000000" pitchFamily="2" charset="0"/>
              </a:rPr>
              <a:t> dengan </a:t>
            </a:r>
            <a:r>
              <a:rPr lang="en-US" dirty="0" err="1">
                <a:latin typeface="Barlow Semi Condensed" panose="00000506000000000000" pitchFamily="2" charset="0"/>
              </a:rPr>
              <a:t>frekuensinya</a:t>
            </a:r>
            <a:endParaRPr lang="en-ID" dirty="0">
              <a:latin typeface="Barlow Semi Condensed" panose="00000506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13FF0A-C4ED-C38B-A031-767904CA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871"/>
            <a:ext cx="8133498" cy="41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8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047A-35E8-30CC-1A15-3D5FFE39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Client gender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99BD5-2063-6CCB-F2BF-260AEFB4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353" y="2365828"/>
            <a:ext cx="3471818" cy="3164239"/>
          </a:xfrm>
        </p:spPr>
        <p:txBody>
          <a:bodyPr/>
          <a:lstStyle/>
          <a:p>
            <a:pPr algn="just"/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perbedaan</a:t>
            </a:r>
            <a:r>
              <a:rPr lang="en-ID" sz="1800" dirty="0"/>
              <a:t> </a:t>
            </a:r>
            <a:r>
              <a:rPr lang="en-ID" sz="1800" dirty="0" err="1"/>
              <a:t>signifikan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membayar</a:t>
            </a:r>
            <a:r>
              <a:rPr lang="en-ID" sz="1800" dirty="0"/>
              <a:t> </a:t>
            </a:r>
            <a:r>
              <a:rPr lang="en-ID" sz="1800" dirty="0" err="1"/>
              <a:t>kredit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klien</a:t>
            </a:r>
            <a:r>
              <a:rPr lang="en-ID" sz="1800" dirty="0"/>
              <a:t> yang </a:t>
            </a:r>
            <a:r>
              <a:rPr lang="en-ID" sz="1800" dirty="0" err="1"/>
              <a:t>memiliki</a:t>
            </a:r>
            <a:r>
              <a:rPr lang="en-ID" sz="1800" dirty="0"/>
              <a:t> mobile dan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endParaRPr lang="en-ID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298FA0-07F7-A12E-F985-199AF2069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7468"/>
            <a:ext cx="8137242" cy="41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2012-1A9C-1E27-8AEA-48F4E114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Flag own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7534-7121-06A4-D8F5-A7AB9995A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3737" y="2322286"/>
            <a:ext cx="3271520" cy="3070622"/>
          </a:xfrm>
        </p:spPr>
        <p:txBody>
          <a:bodyPr/>
          <a:lstStyle/>
          <a:p>
            <a:pPr algn="just"/>
            <a:r>
              <a:rPr lang="en-ID" sz="1800" dirty="0" err="1"/>
              <a:t>meskipun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perbedaan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klien</a:t>
            </a:r>
            <a:r>
              <a:rPr lang="en-ID" sz="1800" dirty="0"/>
              <a:t> yang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mobil</a:t>
            </a:r>
            <a:r>
              <a:rPr lang="en-ID" sz="1800" dirty="0"/>
              <a:t> dan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mobil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membayar</a:t>
            </a:r>
            <a:r>
              <a:rPr lang="en-ID" sz="1800" dirty="0"/>
              <a:t>, </a:t>
            </a:r>
            <a:r>
              <a:rPr lang="en-ID" sz="1800" dirty="0" err="1"/>
              <a:t>namun</a:t>
            </a:r>
            <a:r>
              <a:rPr lang="en-ID" sz="1800" dirty="0"/>
              <a:t> </a:t>
            </a:r>
            <a:r>
              <a:rPr lang="en-ID" sz="1800" dirty="0" err="1"/>
              <a:t>tingkat</a:t>
            </a:r>
            <a:r>
              <a:rPr lang="en-ID" sz="1800" dirty="0"/>
              <a:t> </a:t>
            </a:r>
            <a:r>
              <a:rPr lang="en-ID" sz="1800" dirty="0" err="1"/>
              <a:t>ketidakpembayaran</a:t>
            </a:r>
            <a:r>
              <a:rPr lang="en-ID" sz="1800" dirty="0"/>
              <a:t>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mendekati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endParaRPr lang="en-ID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4A3E30-6865-53B3-A971-56B5057E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092"/>
            <a:ext cx="8405890" cy="42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3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6CED-F21E-B2B5-803D-9BAB9B19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flag own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A7B0-D3A5-1EC1-DAD0-524A133D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740" y="2187388"/>
            <a:ext cx="3550025" cy="3342680"/>
          </a:xfrm>
        </p:spPr>
        <p:txBody>
          <a:bodyPr/>
          <a:lstStyle/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real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F4B8A3-7863-FD7C-C347-985F5E27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7" y="1779268"/>
            <a:ext cx="777668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9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3380-E79C-140B-069D-4026FFDD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Status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F6AB-4598-DB90-23A8-355DBD0E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0686" y="1988468"/>
            <a:ext cx="3696614" cy="3541600"/>
          </a:xfrm>
        </p:spPr>
        <p:txBody>
          <a:bodyPr/>
          <a:lstStyle/>
          <a:p>
            <a:pPr algn="just"/>
            <a:r>
              <a:rPr lang="en-ID" sz="1800" dirty="0"/>
              <a:t>Sebagian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klien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pasangan</a:t>
            </a:r>
            <a:r>
              <a:rPr lang="en-ID" sz="1800" dirty="0"/>
              <a:t> yang married, </a:t>
            </a:r>
            <a:r>
              <a:rPr lang="en-ID" sz="1800" dirty="0" err="1"/>
              <a:t>diikuti</a:t>
            </a:r>
            <a:r>
              <a:rPr lang="en-ID" sz="1800" dirty="0"/>
              <a:t> oleh yang </a:t>
            </a:r>
            <a:r>
              <a:rPr lang="en-ID" sz="1800" dirty="0" err="1"/>
              <a:t>masih</a:t>
            </a:r>
            <a:r>
              <a:rPr lang="en-ID" sz="1800" dirty="0"/>
              <a:t> single/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menikah</a:t>
            </a:r>
            <a:r>
              <a:rPr lang="en-ID" sz="1800" dirty="0"/>
              <a:t> dan </a:t>
            </a:r>
            <a:r>
              <a:rPr lang="en-ID" sz="1800" dirty="0" err="1"/>
              <a:t>kemudian</a:t>
            </a:r>
            <a:r>
              <a:rPr lang="en-ID" sz="1800" dirty="0"/>
              <a:t> yang civil marriage.</a:t>
            </a:r>
          </a:p>
          <a:p>
            <a:pPr algn="just"/>
            <a:endParaRPr lang="en-ID" sz="1800" dirty="0"/>
          </a:p>
          <a:p>
            <a:pPr algn="just"/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persentase</a:t>
            </a:r>
            <a:r>
              <a:rPr lang="en-ID" sz="1800" dirty="0"/>
              <a:t> </a:t>
            </a:r>
            <a:r>
              <a:rPr lang="en-ID" sz="1800" dirty="0" err="1"/>
              <a:t>ketidakpembayaran</a:t>
            </a:r>
            <a:r>
              <a:rPr lang="en-ID" sz="1800" dirty="0"/>
              <a:t> </a:t>
            </a:r>
            <a:r>
              <a:rPr lang="en-ID" sz="1800" dirty="0" err="1"/>
              <a:t>kredit</a:t>
            </a:r>
            <a:r>
              <a:rPr lang="en-ID" sz="1800" dirty="0"/>
              <a:t>, </a:t>
            </a:r>
            <a:r>
              <a:rPr lang="en-ID" sz="1800" dirty="0" err="1"/>
              <a:t>jenis</a:t>
            </a:r>
            <a:r>
              <a:rPr lang="en-ID" sz="1800" dirty="0"/>
              <a:t> civil marriage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persentase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 (10%)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pernikahan</a:t>
            </a:r>
            <a:r>
              <a:rPr lang="en-ID" sz="1800" dirty="0"/>
              <a:t>, </a:t>
            </a:r>
            <a:r>
              <a:rPr lang="en-ID" sz="1800" dirty="0" err="1"/>
              <a:t>sedangkan</a:t>
            </a:r>
            <a:r>
              <a:rPr lang="en-ID" sz="1800" dirty="0"/>
              <a:t> widow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persentase</a:t>
            </a:r>
            <a:r>
              <a:rPr lang="en-ID" sz="1800" dirty="0"/>
              <a:t> </a:t>
            </a:r>
            <a:r>
              <a:rPr lang="en-ID" sz="1800" dirty="0" err="1"/>
              <a:t>terendah</a:t>
            </a:r>
            <a:r>
              <a:rPr lang="en-ID" sz="1800" dirty="0"/>
              <a:t> (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pengecualian</a:t>
            </a:r>
            <a:r>
              <a:rPr lang="en-ID" sz="1800" dirty="0"/>
              <a:t> status unknown).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7DD311-7E8D-A6CA-4B4B-08A855DD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988467"/>
            <a:ext cx="6801904" cy="428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4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06806" y="3600829"/>
            <a:ext cx="6378388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DATA PREPROCESSING</a:t>
            </a:r>
            <a:endParaRPr sz="6265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91315" y="1463967"/>
            <a:ext cx="3369343" cy="11985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4736" y="1451879"/>
            <a:ext cx="3581372" cy="5235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HANDLE MISSING VALUE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4" name="Google Shape;2195;p40"/>
          <p:cNvSpPr txBox="1">
            <a:spLocks noGrp="1"/>
          </p:cNvSpPr>
          <p:nvPr>
            <p:ph type="title"/>
          </p:nvPr>
        </p:nvSpPr>
        <p:spPr>
          <a:xfrm>
            <a:off x="2526839" y="373231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DATA PREPROCESSING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5" name="Google Shape;3214;p57"/>
          <p:cNvSpPr txBox="1"/>
          <p:nvPr/>
        </p:nvSpPr>
        <p:spPr>
          <a:xfrm>
            <a:off x="4694735" y="1837891"/>
            <a:ext cx="3948886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kern="0" dirty="0"/>
              <a:t>Categorical Fill with Mode</a:t>
            </a:r>
            <a:br>
              <a:rPr lang="en-US" sz="2000" kern="0" dirty="0"/>
            </a:br>
            <a:r>
              <a:rPr lang="en-US" sz="2000" kern="0" dirty="0"/>
              <a:t>Numeric Fill with Median </a:t>
            </a:r>
          </a:p>
        </p:txBody>
      </p:sp>
      <p:grpSp>
        <p:nvGrpSpPr>
          <p:cNvPr id="226" name="Google Shape;4506;p64"/>
          <p:cNvGrpSpPr/>
          <p:nvPr/>
        </p:nvGrpSpPr>
        <p:grpSpPr>
          <a:xfrm>
            <a:off x="84633" y="2975951"/>
            <a:ext cx="4333029" cy="3721846"/>
            <a:chOff x="556125" y="238075"/>
            <a:chExt cx="6466175" cy="5235125"/>
          </a:xfrm>
        </p:grpSpPr>
        <p:sp>
          <p:nvSpPr>
            <p:cNvPr id="22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Rectangle: Rounded Corners 706"/>
          <p:cNvSpPr/>
          <p:nvPr/>
        </p:nvSpPr>
        <p:spPr>
          <a:xfrm>
            <a:off x="8172689" y="2803499"/>
            <a:ext cx="3830698" cy="9348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8" name="Google Shape;3214;p57"/>
          <p:cNvSpPr txBox="1"/>
          <p:nvPr/>
        </p:nvSpPr>
        <p:spPr>
          <a:xfrm>
            <a:off x="8276109" y="2791411"/>
            <a:ext cx="3830699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FEATURE TRANSFORMATION</a:t>
            </a:r>
          </a:p>
        </p:txBody>
      </p:sp>
      <p:sp>
        <p:nvSpPr>
          <p:cNvPr id="709" name="Google Shape;3214;p57"/>
          <p:cNvSpPr txBox="1"/>
          <p:nvPr/>
        </p:nvSpPr>
        <p:spPr>
          <a:xfrm>
            <a:off x="8276108" y="3218774"/>
            <a:ext cx="3948886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kern="0" dirty="0"/>
              <a:t>0 feature</a:t>
            </a:r>
          </a:p>
        </p:txBody>
      </p:sp>
      <p:sp>
        <p:nvSpPr>
          <p:cNvPr id="713" name="Rectangle: Rounded Corners 712"/>
          <p:cNvSpPr/>
          <p:nvPr/>
        </p:nvSpPr>
        <p:spPr>
          <a:xfrm>
            <a:off x="4614657" y="2809527"/>
            <a:ext cx="2840008" cy="9348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4" name="Google Shape;3214;p57"/>
          <p:cNvSpPr txBox="1"/>
          <p:nvPr/>
        </p:nvSpPr>
        <p:spPr>
          <a:xfrm>
            <a:off x="4718077" y="2797439"/>
            <a:ext cx="303778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SPLIT DATA</a:t>
            </a:r>
          </a:p>
        </p:txBody>
      </p:sp>
      <p:sp>
        <p:nvSpPr>
          <p:cNvPr id="715" name="Google Shape;3214;p57"/>
          <p:cNvSpPr txBox="1"/>
          <p:nvPr/>
        </p:nvSpPr>
        <p:spPr>
          <a:xfrm>
            <a:off x="4748523" y="3164068"/>
            <a:ext cx="3948886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kern="0" dirty="0"/>
              <a:t>70 : 30</a:t>
            </a:r>
          </a:p>
        </p:txBody>
      </p:sp>
      <p:sp>
        <p:nvSpPr>
          <p:cNvPr id="717" name="Rectangle: Rounded Corners 716"/>
          <p:cNvSpPr/>
          <p:nvPr/>
        </p:nvSpPr>
        <p:spPr>
          <a:xfrm>
            <a:off x="8208607" y="4017656"/>
            <a:ext cx="3830698" cy="9348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8" name="Google Shape;3214;p57"/>
          <p:cNvSpPr txBox="1"/>
          <p:nvPr/>
        </p:nvSpPr>
        <p:spPr>
          <a:xfrm>
            <a:off x="8312027" y="4005568"/>
            <a:ext cx="3830699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FEATURE EXTRACTION</a:t>
            </a:r>
          </a:p>
        </p:txBody>
      </p:sp>
      <p:sp>
        <p:nvSpPr>
          <p:cNvPr id="719" name="Google Shape;3214;p57"/>
          <p:cNvSpPr txBox="1"/>
          <p:nvPr/>
        </p:nvSpPr>
        <p:spPr>
          <a:xfrm>
            <a:off x="8312026" y="4432931"/>
            <a:ext cx="3948886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kern="0" dirty="0"/>
              <a:t>0 features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06806" y="4004240"/>
            <a:ext cx="6378388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MODELING </a:t>
            </a:r>
            <a:b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AND</a:t>
            </a:r>
            <a:b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EVALUATION</a:t>
            </a:r>
            <a:endParaRPr sz="6265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678356" y="1423169"/>
            <a:ext cx="3037781" cy="5235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4" name="Google Shape;2195;p40"/>
          <p:cNvSpPr txBox="1">
            <a:spLocks noGrp="1"/>
          </p:cNvSpPr>
          <p:nvPr>
            <p:ph type="title"/>
          </p:nvPr>
        </p:nvSpPr>
        <p:spPr>
          <a:xfrm>
            <a:off x="2526839" y="373231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MODELING AND EVALUATION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5" name="Google Shape;3214;p57"/>
          <p:cNvSpPr txBox="1"/>
          <p:nvPr/>
        </p:nvSpPr>
        <p:spPr>
          <a:xfrm>
            <a:off x="678355" y="1850532"/>
            <a:ext cx="3948886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kern="0" dirty="0"/>
              <a:t>Linear Regression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kern="0" dirty="0"/>
              <a:t>Decision Tree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kern="0" dirty="0"/>
              <a:t>Random Forest</a:t>
            </a:r>
          </a:p>
        </p:txBody>
      </p:sp>
      <p:sp>
        <p:nvSpPr>
          <p:cNvPr id="250" name="Google Shape;3214;p57"/>
          <p:cNvSpPr txBox="1"/>
          <p:nvPr/>
        </p:nvSpPr>
        <p:spPr>
          <a:xfrm>
            <a:off x="678356" y="3429000"/>
            <a:ext cx="303778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255" name="Google Shape;3214;p57"/>
          <p:cNvSpPr txBox="1"/>
          <p:nvPr/>
        </p:nvSpPr>
        <p:spPr>
          <a:xfrm>
            <a:off x="678355" y="3856363"/>
            <a:ext cx="5103880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1">
                    <a:lumMod val="50000"/>
                  </a:schemeClr>
                </a:solidFill>
              </a:rPr>
              <a:t>Accuracy</a:t>
            </a:r>
          </a:p>
        </p:txBody>
      </p:sp>
      <p:grpSp>
        <p:nvGrpSpPr>
          <p:cNvPr id="256" name="Google Shape;4241;p64"/>
          <p:cNvGrpSpPr/>
          <p:nvPr/>
        </p:nvGrpSpPr>
        <p:grpSpPr>
          <a:xfrm>
            <a:off x="6096001" y="1290919"/>
            <a:ext cx="5239222" cy="4471590"/>
            <a:chOff x="1338075" y="463925"/>
            <a:chExt cx="5022575" cy="4585450"/>
          </a:xfrm>
        </p:grpSpPr>
        <p:sp>
          <p:nvSpPr>
            <p:cNvPr id="257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/>
          <p:cNvSpPr/>
          <p:nvPr/>
        </p:nvSpPr>
        <p:spPr>
          <a:xfrm>
            <a:off x="5374172" y="2590047"/>
            <a:ext cx="6084021" cy="9348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Google Shape;2195;p40"/>
          <p:cNvSpPr txBox="1">
            <a:spLocks noGrp="1"/>
          </p:cNvSpPr>
          <p:nvPr>
            <p:ph type="title"/>
          </p:nvPr>
        </p:nvSpPr>
        <p:spPr>
          <a:xfrm>
            <a:off x="2526839" y="373231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MODELING AND EVALUATION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3214;p57"/>
          <p:cNvSpPr txBox="1"/>
          <p:nvPr/>
        </p:nvSpPr>
        <p:spPr>
          <a:xfrm>
            <a:off x="5374172" y="2533901"/>
            <a:ext cx="609749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kern="0" dirty="0"/>
              <a:t>Model yang </a:t>
            </a:r>
            <a:r>
              <a:rPr lang="en-US" sz="1800" kern="0" dirty="0" err="1"/>
              <a:t>digunakan</a:t>
            </a:r>
            <a:r>
              <a:rPr lang="en-US" sz="1800" kern="0" dirty="0"/>
              <a:t> </a:t>
            </a:r>
            <a:r>
              <a:rPr lang="en-US" sz="1800" kern="0" dirty="0" err="1"/>
              <a:t>tidak</a:t>
            </a:r>
            <a:r>
              <a:rPr lang="en-US" sz="1800" kern="0" dirty="0"/>
              <a:t> menggunakan hyper tunning </a:t>
            </a:r>
            <a:r>
              <a:rPr lang="en-US" sz="1800" kern="0" dirty="0" err="1"/>
              <a:t>karna</a:t>
            </a:r>
            <a:r>
              <a:rPr lang="en-US" sz="1800" kern="0" dirty="0"/>
              <a:t> </a:t>
            </a:r>
            <a:r>
              <a:rPr lang="en-US" sz="1800" kern="0" dirty="0" err="1"/>
              <a:t>dirasa</a:t>
            </a:r>
            <a:r>
              <a:rPr lang="en-US" sz="1800" kern="0" dirty="0"/>
              <a:t> model sudah </a:t>
            </a:r>
            <a:r>
              <a:rPr lang="en-US" sz="1800" kern="0" dirty="0" err="1"/>
              <a:t>cukup</a:t>
            </a:r>
            <a:r>
              <a:rPr lang="en-US" sz="1800" kern="0" dirty="0"/>
              <a:t> </a:t>
            </a:r>
            <a:r>
              <a:rPr lang="en-US" sz="1800" kern="0" dirty="0" err="1"/>
              <a:t>baik</a:t>
            </a:r>
            <a:r>
              <a:rPr lang="en-US" sz="1800" kern="0" dirty="0"/>
              <a:t>, </a:t>
            </a:r>
            <a:r>
              <a:rPr lang="en-US" sz="1800" kern="0" dirty="0" err="1"/>
              <a:t>dimana</a:t>
            </a:r>
            <a:r>
              <a:rPr lang="en-US" sz="1800" kern="0" dirty="0"/>
              <a:t> </a:t>
            </a:r>
            <a:r>
              <a:rPr lang="en-US" sz="1800" kern="0" dirty="0" err="1"/>
              <a:t>randomforest</a:t>
            </a:r>
            <a:r>
              <a:rPr lang="en-US" sz="1800" kern="0" dirty="0"/>
              <a:t> model </a:t>
            </a:r>
            <a:r>
              <a:rPr lang="en-US" sz="1800" kern="0" dirty="0" err="1"/>
              <a:t>memiliki</a:t>
            </a:r>
            <a:r>
              <a:rPr lang="en-US" sz="1800" kern="0" dirty="0"/>
              <a:t> </a:t>
            </a:r>
            <a:r>
              <a:rPr lang="en-US" sz="1800" kern="0" dirty="0" err="1"/>
              <a:t>nilai</a:t>
            </a:r>
            <a:r>
              <a:rPr lang="en-US" sz="1800" kern="0" dirty="0"/>
              <a:t> accuracy yang paling </a:t>
            </a:r>
            <a:r>
              <a:rPr lang="en-US" sz="1800" kern="0" dirty="0" err="1"/>
              <a:t>baikk</a:t>
            </a:r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744EE-A940-636D-C562-43D2AB61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87" y="2296127"/>
            <a:ext cx="2552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377400" y="558725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KAMI DAN KLIEN KAMI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401766" y="2817802"/>
            <a:ext cx="3330064" cy="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 dirty="0">
                <a:solidFill>
                  <a:schemeClr val="accent3">
                    <a:lumMod val="25000"/>
                  </a:schemeClr>
                </a:solidFill>
              </a:rPr>
              <a:t>Zulius Akbar min</a:t>
            </a:r>
            <a:endParaRPr sz="28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223276" y="3921757"/>
            <a:ext cx="3687043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Internship Data Scientist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insight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dan </a:t>
            </a:r>
            <a:r>
              <a:rPr lang="en-US" sz="2000" dirty="0" err="1"/>
              <a:t>rekomendasi</a:t>
            </a:r>
            <a:r>
              <a:rPr lang="en-US" sz="2000" dirty="0"/>
              <a:t> untuk </a:t>
            </a:r>
            <a:r>
              <a:rPr lang="en-US" sz="2000" dirty="0" err="1"/>
              <a:t>perusahaan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096000" y="3915438"/>
            <a:ext cx="5378824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penyedia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pembiayaan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konsumen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beroperasi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Indonesia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sejak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tahun</a:t>
            </a:r>
            <a:r>
              <a:rPr lang="en-GB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2013. </a:t>
            </a:r>
          </a:p>
        </p:txBody>
      </p:sp>
      <p:sp>
        <p:nvSpPr>
          <p:cNvPr id="43" name="Google Shape;2197;p40"/>
          <p:cNvSpPr txBox="1"/>
          <p:nvPr/>
        </p:nvSpPr>
        <p:spPr>
          <a:xfrm>
            <a:off x="7220824" y="2817802"/>
            <a:ext cx="3330064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D" sz="2800" kern="0" dirty="0">
                <a:solidFill>
                  <a:schemeClr val="accent3">
                    <a:lumMod val="25000"/>
                  </a:schemeClr>
                </a:solidFill>
              </a:rPr>
              <a:t>Home Credit Indonesia</a:t>
            </a:r>
          </a:p>
        </p:txBody>
      </p:sp>
      <p:grpSp>
        <p:nvGrpSpPr>
          <p:cNvPr id="46" name="Google Shape;15201;p81"/>
          <p:cNvGrpSpPr/>
          <p:nvPr/>
        </p:nvGrpSpPr>
        <p:grpSpPr>
          <a:xfrm>
            <a:off x="2562833" y="1949656"/>
            <a:ext cx="974529" cy="868146"/>
            <a:chOff x="-1333200" y="2770450"/>
            <a:chExt cx="291450" cy="292225"/>
          </a:xfrm>
          <a:solidFill>
            <a:schemeClr val="tx1">
              <a:lumMod val="50000"/>
            </a:schemeClr>
          </a:solidFill>
        </p:grpSpPr>
        <p:sp>
          <p:nvSpPr>
            <p:cNvPr id="47" name="Google Shape;15202;p81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3;p81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3934;p77"/>
          <p:cNvGrpSpPr/>
          <p:nvPr/>
        </p:nvGrpSpPr>
        <p:grpSpPr>
          <a:xfrm>
            <a:off x="8493785" y="1949656"/>
            <a:ext cx="784142" cy="860039"/>
            <a:chOff x="-59100700" y="1911950"/>
            <a:chExt cx="315875" cy="319000"/>
          </a:xfrm>
          <a:solidFill>
            <a:schemeClr val="tx1">
              <a:lumMod val="50000"/>
            </a:schemeClr>
          </a:solidFill>
        </p:grpSpPr>
        <p:sp>
          <p:nvSpPr>
            <p:cNvPr id="50" name="Google Shape;13935;p77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36;p77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37;p77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38;p77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39;p77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40;p77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41;p77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942;p77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43;p77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944;p77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95;p40"/>
          <p:cNvSpPr txBox="1"/>
          <p:nvPr/>
        </p:nvSpPr>
        <p:spPr>
          <a:xfrm>
            <a:off x="2377400" y="2636600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6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8000" b="1" kern="0" spc="300" dirty="0">
                <a:solidFill>
                  <a:schemeClr val="tx1">
                    <a:lumMod val="50000"/>
                  </a:schemeClr>
                </a:solidFill>
              </a:rPr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326131" y="2013944"/>
            <a:ext cx="5907207" cy="414187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848387" y="579465"/>
            <a:ext cx="733733" cy="844785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4000" dirty="0">
                <a:solidFill>
                  <a:schemeClr val="tx1">
                    <a:lumMod val="50000"/>
                  </a:schemeClr>
                </a:solidFill>
              </a:rPr>
              <a:t>DAFTAR ISI</a:t>
            </a:r>
            <a:endParaRPr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783905" y="637797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dirty="0">
                <a:solidFill>
                  <a:srgbClr val="494949"/>
                </a:solidFill>
              </a:rPr>
              <a:t>Latar Belakang</a:t>
            </a:r>
            <a:endParaRPr dirty="0">
              <a:solidFill>
                <a:srgbClr val="494949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922561" y="715282"/>
            <a:ext cx="561603" cy="48531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rgbClr val="494949"/>
                </a:solidFill>
              </a:rPr>
              <a:t>01</a:t>
            </a:r>
            <a:endParaRPr sz="2400" dirty="0">
              <a:solidFill>
                <a:srgbClr val="494949"/>
              </a:solidFill>
            </a:endParaRPr>
          </a:p>
        </p:txBody>
      </p:sp>
      <p:grpSp>
        <p:nvGrpSpPr>
          <p:cNvPr id="277" name="Google Shape;2106;p37"/>
          <p:cNvGrpSpPr/>
          <p:nvPr/>
        </p:nvGrpSpPr>
        <p:grpSpPr>
          <a:xfrm>
            <a:off x="848387" y="1658973"/>
            <a:ext cx="733733" cy="844785"/>
            <a:chOff x="731647" y="573573"/>
            <a:chExt cx="635100" cy="734640"/>
          </a:xfrm>
        </p:grpSpPr>
        <p:grpSp>
          <p:nvGrpSpPr>
            <p:cNvPr id="27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8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7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8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8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8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85" name="Google Shape;2140;p37"/>
          <p:cNvSpPr txBox="1"/>
          <p:nvPr/>
        </p:nvSpPr>
        <p:spPr>
          <a:xfrm>
            <a:off x="1783905" y="1704605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ID" kern="0" dirty="0">
                <a:solidFill>
                  <a:srgbClr val="494949"/>
                </a:solidFill>
              </a:rPr>
              <a:t>Dataset</a:t>
            </a:r>
          </a:p>
        </p:txBody>
      </p:sp>
      <p:sp>
        <p:nvSpPr>
          <p:cNvPr id="286" name="Google Shape;2147;p37"/>
          <p:cNvSpPr txBox="1"/>
          <p:nvPr/>
        </p:nvSpPr>
        <p:spPr>
          <a:xfrm>
            <a:off x="922561" y="1794790"/>
            <a:ext cx="561603" cy="4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400" kern="0" dirty="0">
                <a:solidFill>
                  <a:srgbClr val="494949"/>
                </a:solidFill>
              </a:rPr>
              <a:t>02</a:t>
            </a:r>
          </a:p>
        </p:txBody>
      </p:sp>
      <p:grpSp>
        <p:nvGrpSpPr>
          <p:cNvPr id="287" name="Google Shape;2106;p37"/>
          <p:cNvGrpSpPr/>
          <p:nvPr/>
        </p:nvGrpSpPr>
        <p:grpSpPr>
          <a:xfrm>
            <a:off x="848181" y="2677406"/>
            <a:ext cx="733733" cy="844785"/>
            <a:chOff x="731647" y="573573"/>
            <a:chExt cx="635100" cy="734640"/>
          </a:xfrm>
        </p:grpSpPr>
        <p:grpSp>
          <p:nvGrpSpPr>
            <p:cNvPr id="28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9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9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5" name="Google Shape;2140;p37"/>
          <p:cNvSpPr txBox="1"/>
          <p:nvPr/>
        </p:nvSpPr>
        <p:spPr>
          <a:xfrm>
            <a:off x="1783699" y="2545238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kern="0" dirty="0">
                <a:solidFill>
                  <a:srgbClr val="494949"/>
                </a:solidFill>
              </a:rPr>
              <a:t>E</a:t>
            </a:r>
            <a:r>
              <a:rPr lang="en-ID" kern="0" dirty="0" err="1">
                <a:solidFill>
                  <a:srgbClr val="494949"/>
                </a:solidFill>
              </a:rPr>
              <a:t>xploratory</a:t>
            </a:r>
            <a:r>
              <a:rPr lang="en-ID" kern="0" dirty="0">
                <a:solidFill>
                  <a:srgbClr val="494949"/>
                </a:solidFill>
              </a:rPr>
              <a:t> Data Analysis (EDA)</a:t>
            </a:r>
          </a:p>
        </p:txBody>
      </p:sp>
      <p:sp>
        <p:nvSpPr>
          <p:cNvPr id="296" name="Google Shape;2147;p37"/>
          <p:cNvSpPr txBox="1"/>
          <p:nvPr/>
        </p:nvSpPr>
        <p:spPr>
          <a:xfrm>
            <a:off x="922355" y="2813223"/>
            <a:ext cx="561603" cy="4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400" kern="0" dirty="0">
                <a:solidFill>
                  <a:srgbClr val="494949"/>
                </a:solidFill>
              </a:rPr>
              <a:t>03</a:t>
            </a:r>
          </a:p>
        </p:txBody>
      </p:sp>
      <p:grpSp>
        <p:nvGrpSpPr>
          <p:cNvPr id="297" name="Google Shape;2106;p37"/>
          <p:cNvGrpSpPr/>
          <p:nvPr/>
        </p:nvGrpSpPr>
        <p:grpSpPr>
          <a:xfrm>
            <a:off x="847946" y="3647782"/>
            <a:ext cx="733733" cy="844785"/>
            <a:chOff x="731647" y="573573"/>
            <a:chExt cx="635100" cy="734640"/>
          </a:xfrm>
        </p:grpSpPr>
        <p:grpSp>
          <p:nvGrpSpPr>
            <p:cNvPr id="29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0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9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0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0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0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05" name="Google Shape;2140;p37"/>
          <p:cNvSpPr txBox="1"/>
          <p:nvPr/>
        </p:nvSpPr>
        <p:spPr>
          <a:xfrm>
            <a:off x="1783464" y="369341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ID" kern="0" dirty="0">
                <a:solidFill>
                  <a:srgbClr val="494949"/>
                </a:solidFill>
              </a:rPr>
              <a:t>Data </a:t>
            </a:r>
            <a:r>
              <a:rPr lang="en-ID" kern="0" dirty="0" err="1">
                <a:solidFill>
                  <a:srgbClr val="494949"/>
                </a:solidFill>
              </a:rPr>
              <a:t>Preprocessing</a:t>
            </a:r>
            <a:endParaRPr lang="en-ID" kern="0" dirty="0">
              <a:solidFill>
                <a:srgbClr val="494949"/>
              </a:solidFill>
            </a:endParaRPr>
          </a:p>
        </p:txBody>
      </p:sp>
      <p:sp>
        <p:nvSpPr>
          <p:cNvPr id="306" name="Google Shape;2147;p37"/>
          <p:cNvSpPr txBox="1"/>
          <p:nvPr/>
        </p:nvSpPr>
        <p:spPr>
          <a:xfrm>
            <a:off x="922120" y="3783599"/>
            <a:ext cx="576480" cy="4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400" kern="0" dirty="0">
                <a:solidFill>
                  <a:srgbClr val="494949"/>
                </a:solidFill>
              </a:rPr>
              <a:t>04</a:t>
            </a:r>
          </a:p>
        </p:txBody>
      </p:sp>
      <p:grpSp>
        <p:nvGrpSpPr>
          <p:cNvPr id="307" name="Google Shape;2106;p37"/>
          <p:cNvGrpSpPr/>
          <p:nvPr/>
        </p:nvGrpSpPr>
        <p:grpSpPr>
          <a:xfrm>
            <a:off x="847946" y="4702388"/>
            <a:ext cx="733733" cy="844785"/>
            <a:chOff x="731647" y="573573"/>
            <a:chExt cx="635100" cy="734640"/>
          </a:xfrm>
        </p:grpSpPr>
        <p:grpSp>
          <p:nvGrpSpPr>
            <p:cNvPr id="30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1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0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1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1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1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15" name="Google Shape;2140;p37"/>
          <p:cNvSpPr txBox="1"/>
          <p:nvPr/>
        </p:nvSpPr>
        <p:spPr>
          <a:xfrm>
            <a:off x="1783464" y="470992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ID" kern="0" dirty="0" err="1">
                <a:solidFill>
                  <a:srgbClr val="494949"/>
                </a:solidFill>
              </a:rPr>
              <a:t>Modeling</a:t>
            </a:r>
            <a:r>
              <a:rPr lang="en-ID" kern="0" dirty="0">
                <a:solidFill>
                  <a:srgbClr val="494949"/>
                </a:solidFill>
              </a:rPr>
              <a:t> and Evaluation</a:t>
            </a:r>
          </a:p>
        </p:txBody>
      </p:sp>
      <p:sp>
        <p:nvSpPr>
          <p:cNvPr id="316" name="Google Shape;2147;p37"/>
          <p:cNvSpPr txBox="1"/>
          <p:nvPr/>
        </p:nvSpPr>
        <p:spPr>
          <a:xfrm>
            <a:off x="922120" y="4838205"/>
            <a:ext cx="561603" cy="4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400" kern="0" dirty="0">
                <a:solidFill>
                  <a:srgbClr val="494949"/>
                </a:solidFill>
              </a:rPr>
              <a:t>05</a:t>
            </a:r>
          </a:p>
        </p:txBody>
      </p:sp>
      <p:grpSp>
        <p:nvGrpSpPr>
          <p:cNvPr id="317" name="Google Shape;2106;p37"/>
          <p:cNvGrpSpPr/>
          <p:nvPr/>
        </p:nvGrpSpPr>
        <p:grpSpPr>
          <a:xfrm>
            <a:off x="835246" y="5745545"/>
            <a:ext cx="733733" cy="844785"/>
            <a:chOff x="731647" y="573573"/>
            <a:chExt cx="635100" cy="734640"/>
          </a:xfrm>
        </p:grpSpPr>
        <p:grpSp>
          <p:nvGrpSpPr>
            <p:cNvPr id="318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23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19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20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21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322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25" name="Google Shape;2140;p37"/>
          <p:cNvSpPr txBox="1"/>
          <p:nvPr/>
        </p:nvSpPr>
        <p:spPr>
          <a:xfrm>
            <a:off x="1783464" y="5587977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ID" kern="0" dirty="0">
                <a:solidFill>
                  <a:srgbClr val="494949"/>
                </a:solidFill>
              </a:rPr>
              <a:t>Business Insight and Recommendation</a:t>
            </a:r>
          </a:p>
        </p:txBody>
      </p:sp>
      <p:sp>
        <p:nvSpPr>
          <p:cNvPr id="326" name="Google Shape;2147;p37"/>
          <p:cNvSpPr txBox="1"/>
          <p:nvPr/>
        </p:nvSpPr>
        <p:spPr>
          <a:xfrm>
            <a:off x="922120" y="5881362"/>
            <a:ext cx="561603" cy="4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5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400" kern="0" dirty="0">
                <a:solidFill>
                  <a:srgbClr val="494949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LATAR BELAKANG</a:t>
            </a:r>
            <a:endParaRPr sz="6265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4982;p68"/>
          <p:cNvPicPr preferRelativeResize="0"/>
          <p:nvPr/>
        </p:nvPicPr>
        <p:blipFill rotWithShape="1">
          <a:blip r:embed="rId3"/>
          <a:srcRect l="2759" t="5125" r="2749" b="5116"/>
          <a:stretch>
            <a:fillRect/>
          </a:stretch>
        </p:blipFill>
        <p:spPr>
          <a:xfrm>
            <a:off x="74140" y="3539816"/>
            <a:ext cx="3744098" cy="327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95;p40"/>
          <p:cNvSpPr txBox="1"/>
          <p:nvPr/>
        </p:nvSpPr>
        <p:spPr>
          <a:xfrm>
            <a:off x="2377400" y="202551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2800"/>
              <a:buFont typeface="Fjalla One"/>
              <a:buNone/>
              <a:defRPr/>
            </a:pPr>
            <a:r>
              <a:rPr lang="en-US" sz="4000" b="1" kern="0" spc="300" dirty="0">
                <a:solidFill>
                  <a:schemeClr val="bg1"/>
                </a:solidFill>
              </a:rPr>
              <a:t>LATAR BELAKANG </a:t>
            </a:r>
            <a:endParaRPr kumimoji="0" lang="en-US" sz="40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  <p:sp>
        <p:nvSpPr>
          <p:cNvPr id="14" name="Google Shape;2200;p40"/>
          <p:cNvSpPr txBox="1"/>
          <p:nvPr/>
        </p:nvSpPr>
        <p:spPr>
          <a:xfrm>
            <a:off x="483325" y="1049429"/>
            <a:ext cx="5126643" cy="226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800" kern="0" dirty="0">
                <a:solidFill>
                  <a:schemeClr val="bg1"/>
                </a:solidFill>
              </a:rPr>
              <a:t>Home Credit </a:t>
            </a:r>
            <a:r>
              <a:rPr lang="en-US" sz="1800" kern="0" dirty="0" err="1">
                <a:solidFill>
                  <a:schemeClr val="bg1"/>
                </a:solidFill>
              </a:rPr>
              <a:t>menyediakan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berbagai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produk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pembiayaan</a:t>
            </a:r>
            <a:r>
              <a:rPr lang="en-US" sz="1800" kern="0" dirty="0">
                <a:solidFill>
                  <a:schemeClr val="bg1"/>
                </a:solidFill>
              </a:rPr>
              <a:t> seperti </a:t>
            </a:r>
            <a:r>
              <a:rPr lang="en-US" sz="1800" kern="0" dirty="0" err="1">
                <a:solidFill>
                  <a:schemeClr val="bg1"/>
                </a:solidFill>
              </a:rPr>
              <a:t>kredit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multiguna</a:t>
            </a:r>
            <a:r>
              <a:rPr lang="en-US" sz="1800" kern="0" dirty="0">
                <a:solidFill>
                  <a:schemeClr val="bg1"/>
                </a:solidFill>
              </a:rPr>
              <a:t>, kartu </a:t>
            </a:r>
            <a:r>
              <a:rPr lang="en-US" sz="1800" kern="0" dirty="0" err="1">
                <a:solidFill>
                  <a:schemeClr val="bg1"/>
                </a:solidFill>
              </a:rPr>
              <a:t>kredit</a:t>
            </a:r>
            <a:r>
              <a:rPr lang="en-US" sz="1800" kern="0" dirty="0">
                <a:solidFill>
                  <a:schemeClr val="bg1"/>
                </a:solidFill>
              </a:rPr>
              <a:t>, </a:t>
            </a:r>
            <a:r>
              <a:rPr lang="en-US" sz="1800" kern="0" dirty="0" err="1">
                <a:solidFill>
                  <a:schemeClr val="bg1"/>
                </a:solidFill>
              </a:rPr>
              <a:t>pinjaman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tanpa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agunan</a:t>
            </a:r>
            <a:r>
              <a:rPr lang="en-US" sz="1800" kern="0" dirty="0">
                <a:solidFill>
                  <a:schemeClr val="bg1"/>
                </a:solidFill>
              </a:rPr>
              <a:t>, dan </a:t>
            </a:r>
            <a:r>
              <a:rPr lang="en-US" sz="1800" kern="0" dirty="0" err="1">
                <a:solidFill>
                  <a:schemeClr val="bg1"/>
                </a:solidFill>
              </a:rPr>
              <a:t>pinjaman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tunai</a:t>
            </a:r>
            <a:r>
              <a:rPr lang="en-US" sz="1800" kern="0" dirty="0">
                <a:solidFill>
                  <a:schemeClr val="bg1"/>
                </a:solidFill>
              </a:rPr>
              <a:t> dengan </a:t>
            </a:r>
            <a:r>
              <a:rPr lang="en-US" sz="1800" kern="0" dirty="0" err="1">
                <a:solidFill>
                  <a:schemeClr val="bg1"/>
                </a:solidFill>
              </a:rPr>
              <a:t>syarat</a:t>
            </a:r>
            <a:r>
              <a:rPr lang="en-US" sz="1800" kern="0" dirty="0">
                <a:solidFill>
                  <a:schemeClr val="bg1"/>
                </a:solidFill>
              </a:rPr>
              <a:t> yang </a:t>
            </a:r>
            <a:r>
              <a:rPr lang="en-US" sz="1800" kern="0" dirty="0" err="1">
                <a:solidFill>
                  <a:schemeClr val="bg1"/>
                </a:solidFill>
              </a:rPr>
              <a:t>mudah</a:t>
            </a:r>
            <a:r>
              <a:rPr lang="en-US" sz="1800" kern="0" dirty="0">
                <a:solidFill>
                  <a:schemeClr val="bg1"/>
                </a:solidFill>
              </a:rPr>
              <a:t> dan </a:t>
            </a:r>
            <a:r>
              <a:rPr lang="en-US" sz="1800" kern="0" dirty="0" err="1">
                <a:solidFill>
                  <a:schemeClr val="bg1"/>
                </a:solidFill>
              </a:rPr>
              <a:t>cepat</a:t>
            </a:r>
            <a:endParaRPr lang="en-US" sz="1800" kern="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  <p:sp>
        <p:nvSpPr>
          <p:cNvPr id="2" name="Google Shape;2200;p40">
            <a:extLst>
              <a:ext uri="{FF2B5EF4-FFF2-40B4-BE49-F238E27FC236}">
                <a16:creationId xmlns:a16="http://schemas.microsoft.com/office/drawing/2014/main" id="{427C6C4E-1FE4-BB34-1E08-E2A026B78DF8}"/>
              </a:ext>
            </a:extLst>
          </p:cNvPr>
          <p:cNvSpPr txBox="1"/>
          <p:nvPr/>
        </p:nvSpPr>
        <p:spPr>
          <a:xfrm>
            <a:off x="6096000" y="1160243"/>
            <a:ext cx="5126643" cy="226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800" kern="0" dirty="0">
                <a:solidFill>
                  <a:schemeClr val="bg1"/>
                </a:solidFill>
              </a:rPr>
              <a:t>Di </a:t>
            </a:r>
            <a:r>
              <a:rPr lang="en-US" sz="1800" kern="0" dirty="0" err="1">
                <a:solidFill>
                  <a:schemeClr val="bg1"/>
                </a:solidFill>
              </a:rPr>
              <a:t>harapkan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dari</a:t>
            </a:r>
            <a:r>
              <a:rPr lang="en-US" sz="1800" kern="0" dirty="0">
                <a:solidFill>
                  <a:schemeClr val="bg1"/>
                </a:solidFill>
              </a:rPr>
              <a:t> model ini dapat </a:t>
            </a:r>
            <a:r>
              <a:rPr lang="en-US" sz="1800" kern="0" dirty="0" err="1">
                <a:solidFill>
                  <a:schemeClr val="bg1"/>
                </a:solidFill>
              </a:rPr>
              <a:t>memberikan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hasil</a:t>
            </a:r>
            <a:r>
              <a:rPr lang="en-US" sz="1800" kern="0" dirty="0">
                <a:solidFill>
                  <a:schemeClr val="bg1"/>
                </a:solidFill>
              </a:rPr>
              <a:t> yang </a:t>
            </a:r>
            <a:r>
              <a:rPr lang="en-US" sz="1800" kern="0" dirty="0" err="1">
                <a:solidFill>
                  <a:schemeClr val="bg1"/>
                </a:solidFill>
              </a:rPr>
              <a:t>baik</a:t>
            </a:r>
            <a:r>
              <a:rPr lang="en-US" sz="1800" kern="0" dirty="0">
                <a:solidFill>
                  <a:schemeClr val="bg1"/>
                </a:solidFill>
              </a:rPr>
              <a:t> untuk </a:t>
            </a:r>
            <a:r>
              <a:rPr lang="en-US" sz="1800" kern="0" dirty="0" err="1">
                <a:solidFill>
                  <a:schemeClr val="bg1"/>
                </a:solidFill>
              </a:rPr>
              <a:t>mengurangi</a:t>
            </a:r>
            <a:r>
              <a:rPr lang="en-US" sz="1800" kern="0" dirty="0">
                <a:solidFill>
                  <a:schemeClr val="bg1"/>
                </a:solidFill>
              </a:rPr>
              <a:t> kemungkinan </a:t>
            </a:r>
            <a:r>
              <a:rPr lang="en-US" sz="1800" kern="0" dirty="0" err="1">
                <a:solidFill>
                  <a:schemeClr val="bg1"/>
                </a:solidFill>
              </a:rPr>
              <a:t>gagal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bayar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atas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pinjaman</a:t>
            </a:r>
            <a:r>
              <a:rPr lang="en-US" sz="1800" kern="0" dirty="0">
                <a:solidFill>
                  <a:schemeClr val="bg1"/>
                </a:solidFill>
              </a:rPr>
              <a:t> yang </a:t>
            </a:r>
            <a:r>
              <a:rPr lang="en-US" sz="1800" kern="0" dirty="0" err="1">
                <a:solidFill>
                  <a:schemeClr val="bg1"/>
                </a:solidFill>
              </a:rPr>
              <a:t>dilakukan</a:t>
            </a:r>
            <a:r>
              <a:rPr lang="en-US" sz="1800" kern="0" dirty="0">
                <a:solidFill>
                  <a:schemeClr val="bg1"/>
                </a:solidFill>
              </a:rPr>
              <a:t> </a:t>
            </a:r>
            <a:r>
              <a:rPr lang="en-US" sz="1800" kern="0" dirty="0" err="1">
                <a:solidFill>
                  <a:schemeClr val="bg1"/>
                </a:solidFill>
              </a:rPr>
              <a:t>clien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DATASET</a:t>
            </a:r>
            <a:endParaRPr sz="6265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13" name="Google Shape;2195;p40"/>
          <p:cNvSpPr txBox="1"/>
          <p:nvPr/>
        </p:nvSpPr>
        <p:spPr>
          <a:xfrm>
            <a:off x="2526839" y="373231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 b="1" kern="0" spc="300" dirty="0">
                <a:solidFill>
                  <a:schemeClr val="tx1">
                    <a:lumMod val="50000"/>
                  </a:schemeClr>
                </a:solidFill>
              </a:rPr>
              <a:t>DATASET</a:t>
            </a:r>
          </a:p>
        </p:txBody>
      </p:sp>
      <p:sp>
        <p:nvSpPr>
          <p:cNvPr id="25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2142446" y="1246533"/>
            <a:ext cx="3037781" cy="5235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TENTANG DATASET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" name="Google Shape;3214;p57"/>
          <p:cNvSpPr txBox="1"/>
          <p:nvPr/>
        </p:nvSpPr>
        <p:spPr>
          <a:xfrm>
            <a:off x="2008094" y="1691713"/>
            <a:ext cx="8874203" cy="75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kern="0" dirty="0"/>
              <a:t>Dataset ini </a:t>
            </a:r>
            <a:r>
              <a:rPr lang="en-US" sz="1800" kern="0" dirty="0" err="1"/>
              <a:t>berisi</a:t>
            </a:r>
            <a:r>
              <a:rPr lang="en-US" sz="1800" kern="0" dirty="0"/>
              <a:t> </a:t>
            </a:r>
            <a:r>
              <a:rPr lang="en-US" sz="1800" kern="0" dirty="0" err="1"/>
              <a:t>fitur</a:t>
            </a:r>
            <a:r>
              <a:rPr lang="en-US" sz="1800" kern="0" dirty="0"/>
              <a:t> yang </a:t>
            </a:r>
            <a:r>
              <a:rPr lang="en-US" sz="1800" kern="0" dirty="0" err="1"/>
              <a:t>menunjukkan</a:t>
            </a:r>
            <a:r>
              <a:rPr lang="en-US" sz="1800" kern="0" dirty="0"/>
              <a:t> </a:t>
            </a:r>
            <a:r>
              <a:rPr lang="en-US" sz="1800" kern="0" dirty="0" err="1"/>
              <a:t>kumpulan</a:t>
            </a:r>
            <a:r>
              <a:rPr lang="en-US" sz="1800" kern="0" dirty="0"/>
              <a:t> </a:t>
            </a:r>
            <a:r>
              <a:rPr lang="en-US" sz="1800" kern="0" dirty="0" err="1"/>
              <a:t>informasi</a:t>
            </a:r>
            <a:r>
              <a:rPr lang="en-US" sz="1800" kern="0" dirty="0"/>
              <a:t> yang </a:t>
            </a:r>
            <a:r>
              <a:rPr lang="en-US" sz="1800" kern="0" dirty="0" err="1"/>
              <a:t>tetap</a:t>
            </a:r>
            <a:r>
              <a:rPr lang="en-US" sz="1800" kern="0" dirty="0"/>
              <a:t> atau </a:t>
            </a:r>
            <a:r>
              <a:rPr lang="en-US" sz="1800" kern="0" dirty="0" err="1"/>
              <a:t>tidak</a:t>
            </a:r>
            <a:r>
              <a:rPr lang="en-US" sz="1800" kern="0" dirty="0"/>
              <a:t> </a:t>
            </a:r>
            <a:r>
              <a:rPr lang="en-US" sz="1800" kern="0" dirty="0" err="1"/>
              <a:t>berubah</a:t>
            </a:r>
            <a:r>
              <a:rPr lang="en-US" sz="1800" kern="0" dirty="0"/>
              <a:t> </a:t>
            </a:r>
            <a:r>
              <a:rPr lang="en-US" sz="1800" kern="0" dirty="0" err="1"/>
              <a:t>seiring</a:t>
            </a:r>
            <a:r>
              <a:rPr lang="en-US" sz="1800" kern="0" dirty="0"/>
              <a:t> </a:t>
            </a:r>
            <a:r>
              <a:rPr lang="en-US" sz="1800" kern="0" dirty="0" err="1"/>
              <a:t>waktu</a:t>
            </a:r>
            <a:r>
              <a:rPr lang="en-US" sz="1800" kern="0" dirty="0"/>
              <a:t>, dan </a:t>
            </a:r>
            <a:r>
              <a:rPr lang="en-US" sz="1800" kern="0" dirty="0" err="1"/>
              <a:t>berlaku</a:t>
            </a:r>
            <a:r>
              <a:rPr lang="en-US" sz="1800" kern="0" dirty="0"/>
              <a:t> untuk "</a:t>
            </a:r>
            <a:r>
              <a:rPr lang="en-US" sz="1800" kern="0" dirty="0" err="1"/>
              <a:t>semua</a:t>
            </a:r>
            <a:r>
              <a:rPr lang="en-US" sz="1800" kern="0" dirty="0"/>
              <a:t> aplikasi", yang </a:t>
            </a:r>
            <a:r>
              <a:rPr lang="en-US" sz="1800" kern="0" dirty="0" err="1"/>
              <a:t>menunjukkan</a:t>
            </a:r>
            <a:r>
              <a:rPr lang="en-US" sz="1800" kern="0" dirty="0"/>
              <a:t> </a:t>
            </a:r>
            <a:r>
              <a:rPr lang="en-US" sz="1800" kern="0" dirty="0" err="1"/>
              <a:t>bahwa</a:t>
            </a:r>
            <a:r>
              <a:rPr lang="en-US" sz="1800" kern="0" dirty="0"/>
              <a:t> data tersebut </a:t>
            </a:r>
            <a:r>
              <a:rPr lang="en-US" sz="1800" kern="0" dirty="0" err="1"/>
              <a:t>relevan</a:t>
            </a:r>
            <a:r>
              <a:rPr lang="en-US" sz="1800" kern="0" dirty="0"/>
              <a:t> untuk </a:t>
            </a:r>
            <a:r>
              <a:rPr lang="en-US" sz="1800" kern="0" dirty="0" err="1"/>
              <a:t>setiap</a:t>
            </a:r>
            <a:r>
              <a:rPr lang="en-US" sz="1800" kern="0" dirty="0"/>
              <a:t> aplikasi </a:t>
            </a:r>
            <a:r>
              <a:rPr lang="en-US" sz="1800" kern="0" dirty="0" err="1"/>
              <a:t>pinjaman</a:t>
            </a:r>
            <a:r>
              <a:rPr lang="en-US" sz="1800" kern="0" dirty="0"/>
              <a:t> </a:t>
            </a:r>
            <a:r>
              <a:rPr lang="en-US" sz="1800" kern="0" dirty="0" err="1"/>
              <a:t>dalam</a:t>
            </a:r>
            <a:r>
              <a:rPr lang="en-US" sz="1800" kern="0" dirty="0"/>
              <a:t> </a:t>
            </a:r>
            <a:r>
              <a:rPr lang="en-US" sz="1800" kern="0" dirty="0" err="1"/>
              <a:t>satu</a:t>
            </a:r>
            <a:r>
              <a:rPr lang="en-US" sz="1800" kern="0" dirty="0"/>
              <a:t> set data </a:t>
            </a:r>
            <a:r>
              <a:rPr lang="en-US" sz="1800" kern="0" dirty="0" err="1"/>
              <a:t>tertentu</a:t>
            </a:r>
            <a:r>
              <a:rPr lang="en-US" sz="1800" kern="0" dirty="0"/>
              <a:t>. </a:t>
            </a:r>
          </a:p>
        </p:txBody>
      </p:sp>
      <p:sp>
        <p:nvSpPr>
          <p:cNvPr id="27" name="Google Shape;3214;p57"/>
          <p:cNvSpPr txBox="1"/>
          <p:nvPr/>
        </p:nvSpPr>
        <p:spPr>
          <a:xfrm>
            <a:off x="2008094" y="2706545"/>
            <a:ext cx="303778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SHAPE</a:t>
            </a:r>
          </a:p>
        </p:txBody>
      </p:sp>
      <p:sp>
        <p:nvSpPr>
          <p:cNvPr id="28" name="Google Shape;3214;p57"/>
          <p:cNvSpPr txBox="1"/>
          <p:nvPr/>
        </p:nvSpPr>
        <p:spPr>
          <a:xfrm>
            <a:off x="2008094" y="3151248"/>
            <a:ext cx="6007725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kern="0" dirty="0"/>
              <a:t>307.511 baris data, 122 </a:t>
            </a:r>
            <a:r>
              <a:rPr lang="en-US" sz="1800" kern="0" dirty="0" err="1"/>
              <a:t>kolom</a:t>
            </a:r>
            <a:r>
              <a:rPr lang="en-US" sz="1800" kern="0" dirty="0"/>
              <a:t> (121 </a:t>
            </a:r>
            <a:r>
              <a:rPr lang="en-US" sz="1800" kern="0" dirty="0" err="1"/>
              <a:t>fitur</a:t>
            </a:r>
            <a:r>
              <a:rPr lang="en-US" sz="1800" kern="0" dirty="0"/>
              <a:t> dan 1 target ‘TARGET’)</a:t>
            </a:r>
          </a:p>
        </p:txBody>
      </p:sp>
      <p:sp>
        <p:nvSpPr>
          <p:cNvPr id="29" name="Google Shape;3214;p57"/>
          <p:cNvSpPr txBox="1"/>
          <p:nvPr/>
        </p:nvSpPr>
        <p:spPr>
          <a:xfrm>
            <a:off x="2020595" y="3520805"/>
            <a:ext cx="303778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MISSING VALUE</a:t>
            </a:r>
          </a:p>
        </p:txBody>
      </p:sp>
      <p:sp>
        <p:nvSpPr>
          <p:cNvPr id="31" name="Google Shape;3214;p57"/>
          <p:cNvSpPr txBox="1"/>
          <p:nvPr/>
        </p:nvSpPr>
        <p:spPr>
          <a:xfrm>
            <a:off x="5883375" y="3520805"/>
            <a:ext cx="3037781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</a:rPr>
              <a:t>DUPLICATED DATA</a:t>
            </a:r>
          </a:p>
        </p:txBody>
      </p:sp>
      <p:sp>
        <p:nvSpPr>
          <p:cNvPr id="32" name="Google Shape;3214;p57"/>
          <p:cNvSpPr txBox="1"/>
          <p:nvPr/>
        </p:nvSpPr>
        <p:spPr>
          <a:xfrm>
            <a:off x="5883375" y="4122032"/>
            <a:ext cx="5427354" cy="5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kern="0" dirty="0"/>
              <a:t>0 baris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FC5F2-3EA8-056D-0F28-58A159E3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307511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A2E950-47DF-13BF-1E86-F9A3C979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48E73-0B22-1BFC-445F-6FFF4AD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92" y="3965508"/>
            <a:ext cx="32194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06806" y="3883217"/>
            <a:ext cx="6378388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6265" spc="300" dirty="0">
                <a:solidFill>
                  <a:schemeClr val="tx1">
                    <a:lumMod val="50000"/>
                  </a:schemeClr>
                </a:solidFill>
              </a:rPr>
              <a:t>EXPLORATORY DATA ANALYSIS (EDA)</a:t>
            </a:r>
            <a:endParaRPr sz="6265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195;p40"/>
          <p:cNvSpPr txBox="1">
            <a:spLocks noGrp="1"/>
          </p:cNvSpPr>
          <p:nvPr>
            <p:ph type="title"/>
          </p:nvPr>
        </p:nvSpPr>
        <p:spPr>
          <a:xfrm>
            <a:off x="2294894" y="373230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spc="300" dirty="0">
                <a:solidFill>
                  <a:schemeClr val="tx1">
                    <a:lumMod val="50000"/>
                  </a:schemeClr>
                </a:solidFill>
              </a:rPr>
              <a:t>Check Data </a:t>
            </a:r>
            <a:r>
              <a:rPr lang="en-US" sz="4000" b="1" spc="300" dirty="0" err="1">
                <a:solidFill>
                  <a:schemeClr val="tx1">
                    <a:lumMod val="50000"/>
                  </a:schemeClr>
                </a:solidFill>
              </a:rPr>
              <a:t>UnBalance</a:t>
            </a:r>
            <a:endParaRPr sz="4000" b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23F64C-AB89-7E47-F60C-62EA5F5F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4" y="1484145"/>
            <a:ext cx="5334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02680-3370-739C-4F7C-82DE77CDBE71}"/>
              </a:ext>
            </a:extLst>
          </p:cNvPr>
          <p:cNvSpPr txBox="1"/>
          <p:nvPr/>
        </p:nvSpPr>
        <p:spPr>
          <a:xfrm>
            <a:off x="6687671" y="1810871"/>
            <a:ext cx="464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Nilai 0 </a:t>
            </a:r>
            <a:r>
              <a:rPr lang="en-US" dirty="0" err="1"/>
              <a:t>representasikan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dikembalkan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1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yang belum </a:t>
            </a:r>
            <a:r>
              <a:rPr lang="en-US" dirty="0" err="1"/>
              <a:t>dikembalikan</a:t>
            </a:r>
            <a:r>
              <a:rPr lang="en-US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438</TotalTime>
  <Words>463</Words>
  <Application>Microsoft Office PowerPoint</Application>
  <PresentationFormat>Widescreen</PresentationFormat>
  <Paragraphs>76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Barlow Semi Condensed</vt:lpstr>
      <vt:lpstr>Barlow Semi Condensed Medium</vt:lpstr>
      <vt:lpstr>Calibri</vt:lpstr>
      <vt:lpstr>Courier New</vt:lpstr>
      <vt:lpstr>Fjalla One</vt:lpstr>
      <vt:lpstr>Proxima Nova</vt:lpstr>
      <vt:lpstr>Proxima Nova Semibold</vt:lpstr>
      <vt:lpstr>Roboto Condensed Light</vt:lpstr>
      <vt:lpstr>Technology Consulting by Slidesgo</vt:lpstr>
      <vt:lpstr>Slidesgo Final Pages</vt:lpstr>
      <vt:lpstr>HCI Credit Risk</vt:lpstr>
      <vt:lpstr>KAMI DAN KLIEN KAMI</vt:lpstr>
      <vt:lpstr>DAFTAR ISI</vt:lpstr>
      <vt:lpstr>LATAR BELAKANG</vt:lpstr>
      <vt:lpstr>PowerPoint Presentation</vt:lpstr>
      <vt:lpstr>DATASET</vt:lpstr>
      <vt:lpstr> </vt:lpstr>
      <vt:lpstr>EXPLORATORY DATA ANALYSIS (EDA)</vt:lpstr>
      <vt:lpstr>Check Data UnBalance</vt:lpstr>
      <vt:lpstr>Loan types</vt:lpstr>
      <vt:lpstr>Client gender</vt:lpstr>
      <vt:lpstr>Flag own car</vt:lpstr>
      <vt:lpstr>flag own real estate</vt:lpstr>
      <vt:lpstr>Family Status</vt:lpstr>
      <vt:lpstr>DATA PREPROCESSING</vt:lpstr>
      <vt:lpstr>DATA PREPROCESSING</vt:lpstr>
      <vt:lpstr>MODELING  AND EVALUATION</vt:lpstr>
      <vt:lpstr>MODELING AND EVALUATION</vt:lpstr>
      <vt:lpstr>MODELING AND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0</dc:title>
  <dc:creator>Dika Kencana Putera</dc:creator>
  <cp:lastModifiedBy>zulius akbar amin</cp:lastModifiedBy>
  <cp:revision>69</cp:revision>
  <dcterms:created xsi:type="dcterms:W3CDTF">2022-04-23T22:17:00Z</dcterms:created>
  <dcterms:modified xsi:type="dcterms:W3CDTF">2023-05-14T02:25:32Z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563ABCFD5B8C4DA89B397DA8E5B26EF2</vt:lpwstr>
  </property>
  <property fmtid="{D5CDD505-2E9C-101B-9397-08002B2CF9AE}" pid="3" name="KSOProductBuildVer">
    <vt:lpwstr>1033-11.2.0.11486</vt:lpwstr>
  </property>
</Properties>
</file>