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31BB-FCE8-FFF1-0A34-D7F7C08D2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D8026-D216-3357-C4D8-C2C138DD8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41C0-DBA1-94F9-1C71-EFAF69BC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2B00-E665-ACEB-C4E1-16501A1A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A764-11F5-EC65-4B36-A918B59C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96C7-2727-157B-A22E-2D15B441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5891B-AAC6-1461-C4E5-11CAEE0C5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86FB-A0F7-EDD6-167C-6934FB9D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0D50-8912-6B95-C09F-FF716821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9715B-939A-DD7C-D828-99BE180A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B4298-9817-CA81-17F1-8D6F172BC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D811D-B12B-45BE-7E09-731EEFC33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302-B8A4-F076-1F13-37485BBA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AC7B-923D-D3D9-986D-BA6703BC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4683-B01A-339A-60F1-21BD4EF2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CC1A-192D-3027-92D0-4F9F2250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7014-4364-72B5-5A88-0E80508C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0C39-7821-D0A6-9DCC-C18A77E1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DA4C-6AAA-C906-E995-57707571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C1222-58E4-BFE5-DA48-9654A898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BD0E-00BE-B2E7-3A62-97195EFE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3AAA-D014-A683-39BA-A211D924F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DAAE-576E-15E5-066C-D2E16385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167B-5441-556A-FB81-9CA0F221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3BC9-A5EA-16A4-280F-9D2D124B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9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00F1-FCC1-68F6-7669-6BE563FF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4267-CDF9-8960-03E7-D59E18274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56201-00AC-9958-1B58-DF77E0C18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0295-1209-8DA7-89BF-ACC9E830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D50C0-2012-B5F3-5EB7-2A811A05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A3A58-348C-5435-93B8-94EF1496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230A-3862-C7B8-A4D1-13FCF10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63029-698D-2D91-85EE-3D00FECBB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416CC-96FB-A238-AC74-C70BDA49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707BB-0B3F-D73F-BB7D-1A54F4C19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54CEC-E2ED-5D05-A7A3-48E876019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F2250-A584-C25B-C5F6-3BC62802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77AF7-2FEE-DD4B-6999-14F916B3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59AD6-2423-717F-823D-58E37DE1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46BF-B3C2-BABE-0EA8-EE14B4D4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E6D1-7139-0C61-3D33-B121BE5C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8B8EE-97FA-E839-AEF0-4E1A9DB6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EDA26-4456-00A8-29AF-212FDA66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ABAFA-4255-CA6B-EF2F-7C41C9A4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FF076-9C8B-3809-A897-9FBF29DE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69489-045B-C0A8-60CD-093C685F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FAC5-5DB4-6A12-E70B-D11C04E7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A6EB-E935-62B4-ED03-8270EF20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DC1D6-5B71-0891-EF35-FB878F5AD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BB2E4-71C4-BAE1-3689-41C81F64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E999-5DD9-B5B8-455A-B5EBAD9B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7D42A-FEE8-B5AD-BBD8-094AB3FD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047A-E9DD-CCE4-ABD2-98BCA71B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A6FD0-641A-0422-181C-62677B54C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BFD39-AFAB-5ECB-496B-E01143694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6E260-42C7-C9B6-30E0-45680FFD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69AE6-E38F-A8B8-22EB-27C400AC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FBD2C-5609-3A0D-9E86-0DED83D7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0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5745D-8492-12AF-E9D8-E176CF5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A150-1E79-3CE0-87E6-3DCFC558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A0DF-E537-5888-9266-3A41E9B37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EABA-124F-4436-93DF-EC8B0E9533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75FB-4F6F-11FE-C37A-339B2AAA3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DC73-9A60-C6CB-3AEF-1C0B9BA3C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BC12-EA47-4D6F-98AB-EAD2054F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8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03243422001118" TargetMode="External"/><Relationship Id="rId2" Type="http://schemas.openxmlformats.org/officeDocument/2006/relationships/hyperlink" Target="https://www.sciencedirect.com/science/article/abs/pii/S00344257220015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google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mldata.ukho.gov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389C-41E8-6C69-7986-B4739095A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8552D-1DFD-92DF-4816-0139C60DF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9A18C-EB7C-97C1-4859-ABC5B6454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1" r="8472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4C832-F406-12D4-4397-25E32C703B43}"/>
              </a:ext>
            </a:extLst>
          </p:cNvPr>
          <p:cNvSpPr txBox="1"/>
          <p:nvPr/>
        </p:nvSpPr>
        <p:spPr>
          <a:xfrm>
            <a:off x="1016001" y="247472"/>
            <a:ext cx="85513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Coastline Detection in Satellite Imagery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9460B62-FDAC-7E0A-C726-A825760318C5}"/>
              </a:ext>
            </a:extLst>
          </p:cNvPr>
          <p:cNvSpPr txBox="1">
            <a:spLocks/>
          </p:cNvSpPr>
          <p:nvPr/>
        </p:nvSpPr>
        <p:spPr>
          <a:xfrm>
            <a:off x="1016001" y="4384854"/>
            <a:ext cx="9144000" cy="158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CSE 472 Machine Learning Sessional Project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Group 3 (A1)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1905016 – Zulkar Naim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1905024 – Rakib Ahsan</a:t>
            </a:r>
          </a:p>
        </p:txBody>
      </p:sp>
    </p:spTree>
    <p:extLst>
      <p:ext uri="{BB962C8B-B14F-4D97-AF65-F5344CB8AC3E}">
        <p14:creationId xmlns:p14="http://schemas.microsoft.com/office/powerpoint/2010/main" val="278811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26A5-241A-C5A3-6E2E-E2DD10F5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A59C-52BE-E053-8A71-55978A4E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Coastline detection in satellite imagery: A deep learning approach on new benchmark data</a:t>
            </a:r>
            <a:endParaRPr lang="en-US" sz="1800" dirty="0">
              <a:hlinkClick r:id="rId3"/>
            </a:endParaRPr>
          </a:p>
          <a:p>
            <a:r>
              <a:rPr lang="en-US" sz="1800" dirty="0">
                <a:hlinkClick r:id="rId3"/>
              </a:rPr>
              <a:t>Automatic coastline extraction through enhanced sea-land segmentation by modifying Standard U-Net</a:t>
            </a:r>
            <a:endParaRPr lang="en-US" sz="1800" dirty="0"/>
          </a:p>
          <a:p>
            <a:r>
              <a:rPr lang="en-US" sz="1800" dirty="0">
                <a:hlinkClick r:id="rId4" action="ppaction://hlinkfile"/>
              </a:rPr>
              <a:t>Semantic segmentation of coastal aerial/satellite images using deep learning techniques: An application to coastline detection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400" dirty="0"/>
              <a:t>Sentinel – 2 (12 bands)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3A629-3DFE-11AE-C4C6-B997BD416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49" y="3429000"/>
            <a:ext cx="560935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5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0642"/>
          </a:xfrm>
        </p:spPr>
        <p:txBody>
          <a:bodyPr>
            <a:normAutofit/>
          </a:bodyPr>
          <a:lstStyle/>
          <a:p>
            <a:r>
              <a:rPr lang="en-US" sz="2400" b="1" dirty="0"/>
              <a:t>Link: </a:t>
            </a:r>
            <a:r>
              <a:rPr lang="en-US" sz="2400" dirty="0">
                <a:hlinkClick r:id="rId2"/>
              </a:rPr>
              <a:t>https://openmldata.ukho.gov.uk/</a:t>
            </a:r>
            <a:endParaRPr lang="en-US" sz="2400" b="1" dirty="0"/>
          </a:p>
          <a:p>
            <a:r>
              <a:rPr lang="en-US" sz="2400" b="1" dirty="0"/>
              <a:t>Input:</a:t>
            </a:r>
            <a:r>
              <a:rPr lang="en-US" sz="2400" dirty="0"/>
              <a:t> 256 x 256 x 12 Sentinel-2 images</a:t>
            </a:r>
          </a:p>
          <a:p>
            <a:r>
              <a:rPr lang="en-US" sz="2400" b="1" dirty="0"/>
              <a:t>Output: </a:t>
            </a:r>
            <a:r>
              <a:rPr lang="en-US" sz="2400" dirty="0"/>
              <a:t>256 x 256 x 1 binary mask (1 for water body, 0 for land)</a:t>
            </a:r>
          </a:p>
          <a:p>
            <a:r>
              <a:rPr lang="en-US" sz="2400" b="1" dirty="0"/>
              <a:t>Dataset size:</a:t>
            </a:r>
            <a:r>
              <a:rPr lang="en-US" sz="2400" dirty="0"/>
              <a:t> </a:t>
            </a:r>
          </a:p>
          <a:p>
            <a:pPr lvl="1"/>
            <a:r>
              <a:rPr lang="en-US" sz="2000" b="1" dirty="0"/>
              <a:t>26,468 training samples </a:t>
            </a:r>
            <a:r>
              <a:rPr lang="en-US" sz="2000" dirty="0"/>
              <a:t>and </a:t>
            </a:r>
            <a:r>
              <a:rPr lang="en-US" sz="2000" b="1" dirty="0"/>
              <a:t>100 independent test samples</a:t>
            </a:r>
          </a:p>
          <a:p>
            <a:pPr lvl="1"/>
            <a:r>
              <a:rPr lang="en-US" sz="2000" dirty="0"/>
              <a:t>Images containing </a:t>
            </a:r>
            <a:r>
              <a:rPr lang="en-US" sz="2000" b="1" dirty="0"/>
              <a:t>both classes are 9013</a:t>
            </a:r>
          </a:p>
          <a:p>
            <a:pPr lvl="1"/>
            <a:r>
              <a:rPr lang="en-US" sz="2000" dirty="0"/>
              <a:t>approx. 18 GB (zip)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7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Paper Performance Metrics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64" y="2381164"/>
            <a:ext cx="6591871" cy="300254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D891-3D4A-18FA-329E-1C660275530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5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U-Net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78496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2494F-FBEC-C0ED-3C51-20DAB765A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AD28-AA63-F6EC-2664-0330999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BECB-FBA0-0D1E-3A49-FBB344AC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0642"/>
          </a:xfrm>
        </p:spPr>
        <p:txBody>
          <a:bodyPr>
            <a:normAutofit/>
          </a:bodyPr>
          <a:lstStyle/>
          <a:p>
            <a:r>
              <a:rPr lang="en-US" sz="2400" dirty="0"/>
              <a:t>U-Net</a:t>
            </a:r>
          </a:p>
          <a:p>
            <a:r>
              <a:rPr lang="en-US" sz="2400" dirty="0"/>
              <a:t>U-Net with Channel Spatial Attention</a:t>
            </a:r>
          </a:p>
          <a:p>
            <a:r>
              <a:rPr lang="en-US" sz="2400" dirty="0" err="1"/>
              <a:t>MultiResUNet</a:t>
            </a:r>
            <a:endParaRPr lang="en-US" sz="2400" dirty="0"/>
          </a:p>
          <a:p>
            <a:r>
              <a:rPr lang="en-US" sz="2400" dirty="0" err="1"/>
              <a:t>MultiResUNet</a:t>
            </a:r>
            <a:r>
              <a:rPr lang="en-US" sz="2400" dirty="0"/>
              <a:t> with Channel Spatial Attention</a:t>
            </a:r>
          </a:p>
          <a:p>
            <a:r>
              <a:rPr lang="en-US" sz="2400" dirty="0" err="1"/>
              <a:t>SwinUNet</a:t>
            </a:r>
            <a:endParaRPr lang="en-US" sz="2400" dirty="0"/>
          </a:p>
          <a:p>
            <a:r>
              <a:rPr lang="en-US" sz="2400" dirty="0" err="1"/>
              <a:t>TransUNet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1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022EF-12E5-4C0A-6743-AFADCF103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07D6-BC1C-FCAB-5049-F44E705C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37C34-6DB2-CA30-CB29-ED2E005DE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406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Focal Loss:</a:t>
                </a:r>
              </a:p>
              <a:p>
                <a:pPr lvl="1"/>
                <a:r>
                  <a:rPr lang="en-US" dirty="0"/>
                  <a:t>To address data imbalance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Focal Loss,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𝐹𝐿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​)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​)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200" dirty="0"/>
                  <a:t>Where:</a:t>
                </a:r>
              </a:p>
              <a:p>
                <a:pPr lvl="1"/>
                <a:r>
                  <a:rPr lang="en-US" sz="1900" b="1" dirty="0"/>
                  <a:t>p</a:t>
                </a:r>
                <a:r>
                  <a:rPr lang="en-US" sz="1900" b="1" baseline="-25000" dirty="0"/>
                  <a:t>t</a:t>
                </a:r>
                <a:r>
                  <a:rPr lang="en-US" sz="1900" dirty="0"/>
                  <a:t>​ ​: The model's estimated probability for the correct class.</a:t>
                </a:r>
              </a:p>
              <a:p>
                <a:pPr lvl="1"/>
                <a:r>
                  <a:rPr lang="en-US" sz="1900" b="1" dirty="0"/>
                  <a:t>α</a:t>
                </a:r>
                <a:r>
                  <a:rPr lang="en-US" sz="1900" dirty="0"/>
                  <a:t>: A balancing factor to adjust the weight of positive vs. negative samples (optional).</a:t>
                </a:r>
              </a:p>
              <a:p>
                <a:pPr lvl="1"/>
                <a:r>
                  <a:rPr lang="en-US" sz="1900" b="1" dirty="0"/>
                  <a:t>(1−p</a:t>
                </a:r>
                <a:r>
                  <a:rPr lang="en-US" sz="1900" b="1" baseline="-25000" dirty="0"/>
                  <a:t>t</a:t>
                </a:r>
                <a:r>
                  <a:rPr lang="en-US" sz="1900" b="1" dirty="0"/>
                  <a:t>​)</a:t>
                </a:r>
                <a:r>
                  <a:rPr lang="en-US" sz="1900" b="1" baseline="30000" dirty="0"/>
                  <a:t>γ</a:t>
                </a:r>
                <a:r>
                  <a:rPr lang="en-US" sz="1900" dirty="0"/>
                  <a:t>: A modulating factor that focuses the loss on hard-to-classify examples.</a:t>
                </a:r>
              </a:p>
              <a:p>
                <a:pPr lvl="1"/>
                <a:r>
                  <a:rPr lang="en-US" sz="1900" b="1" dirty="0"/>
                  <a:t>γ</a:t>
                </a:r>
                <a:r>
                  <a:rPr lang="en-US" sz="1900" dirty="0"/>
                  <a:t>: The focusing parameter that determines the degree to which well-classified examples are down-weighted.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37C34-6DB2-CA30-CB29-ED2E005DE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40642"/>
              </a:xfrm>
              <a:blipFill>
                <a:blip r:embed="rId2"/>
                <a:stretch>
                  <a:fillRect l="-1043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57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5B2FF-2AF9-72E5-D14D-C2BAED4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3FFE-55A1-F50C-C20C-D88D44E3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for Our Approaches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48E2BA9-831D-9362-0EE9-FA3CEB7C8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23453"/>
              </p:ext>
            </p:extLst>
          </p:nvPr>
        </p:nvGraphicFramePr>
        <p:xfrm>
          <a:off x="1276349" y="1571624"/>
          <a:ext cx="9639301" cy="4638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043">
                  <a:extLst>
                    <a:ext uri="{9D8B030D-6E8A-4147-A177-3AD203B41FA5}">
                      <a16:colId xmlns:a16="http://schemas.microsoft.com/office/drawing/2014/main" val="3194006719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1375316920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2492095014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2854432877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3680784195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1773639294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2776204507"/>
                    </a:ext>
                  </a:extLst>
                </a:gridCol>
              </a:tblGrid>
              <a:tr h="92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Metric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U-Net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U-Net + Attention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MultiResUNet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MultiResUNet</a:t>
                      </a:r>
                      <a:r>
                        <a:rPr lang="en-US" sz="1800" u="none" strike="noStrike" dirty="0">
                          <a:effectLst/>
                        </a:rPr>
                        <a:t> + Attention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SwinUNet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effectLst/>
                        </a:rPr>
                        <a:t>TransUNet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5432017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accuracy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0.893694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0.913052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0.91562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0.902392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0.896011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0.940173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3705424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bal_accuracy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0.901379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0.914918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0.912634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0.906614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0.89906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0.939501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1694184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precision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0.961387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0.943596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0.920495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0.948143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0.936364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0.951013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8055199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recall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0.848395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0.902053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0.933222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0.877505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0.87804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0.944135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1276139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f1_score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0.901364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0.922357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0.926815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0.911457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0.906264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0.947562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3276653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jaccard_index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0.820439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0.855902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0.863611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0.837319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0.828596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0.900349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2879405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cohen_kappa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0.787065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0.823685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0.827209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0.803077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0.789775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0.877924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0517586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mcc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0.794313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0.824763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0.827318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0.806067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0.791835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0.877956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9880236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2974.232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3070.941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2358.857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2190.187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2433.337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1883.408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731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39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F9B0A0-E174-2779-B241-65776053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11" y="1581751"/>
            <a:ext cx="9247031" cy="42412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4EEAEA-DA0B-C132-A1DF-8DF6B549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TransUNet</a:t>
            </a:r>
            <a:r>
              <a:rPr lang="en-US" b="1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8757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345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Problem Definition</vt:lpstr>
      <vt:lpstr>Dataset</vt:lpstr>
      <vt:lpstr>Paper Performance Metrics</vt:lpstr>
      <vt:lpstr>Proposed Solutions</vt:lpstr>
      <vt:lpstr>Loss Function</vt:lpstr>
      <vt:lpstr>Performance Metrics for Our Approaches</vt:lpstr>
      <vt:lpstr>TransUNet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Zulkar Naim</dc:creator>
  <cp:lastModifiedBy>Zulkar Naim</cp:lastModifiedBy>
  <cp:revision>23</cp:revision>
  <dcterms:created xsi:type="dcterms:W3CDTF">2024-12-16T06:13:27Z</dcterms:created>
  <dcterms:modified xsi:type="dcterms:W3CDTF">2024-12-16T08:50:56Z</dcterms:modified>
</cp:coreProperties>
</file>