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E439-FA68-4B72-8F1D-AE4A84DF93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56E3-F82F-463A-89DF-F97A97BF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3243422001118" TargetMode="External"/><Relationship Id="rId2" Type="http://schemas.openxmlformats.org/officeDocument/2006/relationships/hyperlink" Target="https://www.sciencedirect.com/science/article/abs/pii/S00344257220015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googl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mgds.marine.usgs.gov/data-releases/datarelease/10.5066-P91NP87I/" TargetMode="External"/><Relationship Id="rId2" Type="http://schemas.openxmlformats.org/officeDocument/2006/relationships/hyperlink" Target="https://openmldata.ukho.gov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Coastline Detection in Satellite Imagery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CSE 472 Machine Learning Sessional Project</a:t>
            </a:r>
          </a:p>
          <a:p>
            <a:endParaRPr lang="en-US" dirty="0"/>
          </a:p>
          <a:p>
            <a:r>
              <a:rPr lang="en-US" dirty="0"/>
              <a:t>Group A1_3</a:t>
            </a:r>
          </a:p>
          <a:p>
            <a:r>
              <a:rPr lang="en-US" dirty="0"/>
              <a:t>1905016 – </a:t>
            </a:r>
            <a:r>
              <a:rPr lang="en-US" dirty="0" err="1"/>
              <a:t>Zulkar</a:t>
            </a:r>
            <a:r>
              <a:rPr lang="en-US" dirty="0"/>
              <a:t> </a:t>
            </a:r>
            <a:r>
              <a:rPr lang="en-US" dirty="0" err="1"/>
              <a:t>Naim</a:t>
            </a:r>
            <a:endParaRPr lang="en-US" dirty="0"/>
          </a:p>
          <a:p>
            <a:r>
              <a:rPr lang="en-US" dirty="0"/>
              <a:t>1905024 – </a:t>
            </a:r>
            <a:r>
              <a:rPr lang="en-US" dirty="0" err="1"/>
              <a:t>Rakib</a:t>
            </a:r>
            <a:r>
              <a:rPr lang="en-US" dirty="0"/>
              <a:t> Ahsan</a:t>
            </a:r>
          </a:p>
        </p:txBody>
      </p:sp>
    </p:spTree>
    <p:extLst>
      <p:ext uri="{BB962C8B-B14F-4D97-AF65-F5344CB8AC3E}">
        <p14:creationId xmlns:p14="http://schemas.microsoft.com/office/powerpoint/2010/main" val="154017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26A5-241A-C5A3-6E2E-E2DD10F5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A59C-52BE-E053-8A71-55978A4E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Coastline detection in satellite imagery: A deep learning approach on new benchmark data</a:t>
            </a:r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Automatic coastline extraction through enhanced sea-land segmentation by modifying Standard U-Net</a:t>
            </a:r>
            <a:endParaRPr lang="en-US" sz="1800" dirty="0"/>
          </a:p>
          <a:p>
            <a:r>
              <a:rPr lang="en-US" sz="1800" dirty="0">
                <a:hlinkClick r:id="rId4" action="ppaction://hlinkfile"/>
              </a:rPr>
              <a:t>Semantic segmentation of coastal aerial/satellite images using deep learning techniques: An application to coastline detection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400" dirty="0"/>
              <a:t>Sentinel – 2 (13 bands)</a:t>
            </a:r>
          </a:p>
          <a:p>
            <a:r>
              <a:rPr lang="en-US" sz="2400" dirty="0"/>
              <a:t>Landsat – 8 (11 bands)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3A629-3DFE-11AE-C4C6-B997BD416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49" y="3429000"/>
            <a:ext cx="560935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5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Link: </a:t>
            </a:r>
            <a:r>
              <a:rPr lang="en-US" sz="2000" dirty="0">
                <a:hlinkClick r:id="rId2"/>
              </a:rPr>
              <a:t>https://openmldata.ukho.gov.uk/</a:t>
            </a:r>
            <a:endParaRPr lang="en-US" sz="2000" b="1" dirty="0"/>
          </a:p>
          <a:p>
            <a:r>
              <a:rPr lang="en-US" sz="2000" b="1" dirty="0"/>
              <a:t>Input:</a:t>
            </a:r>
            <a:r>
              <a:rPr lang="en-US" sz="2000" dirty="0"/>
              <a:t> 256 x 256 x 12 Sentinel-2 images</a:t>
            </a:r>
          </a:p>
          <a:p>
            <a:r>
              <a:rPr lang="en-US" sz="2000" b="1" dirty="0"/>
              <a:t>Output: </a:t>
            </a:r>
            <a:r>
              <a:rPr lang="en-US" sz="2000" dirty="0"/>
              <a:t>256 x 256 x 1 binary mask (1 for water body, 0 for land)</a:t>
            </a:r>
          </a:p>
          <a:p>
            <a:r>
              <a:rPr lang="en-US" sz="2000" b="1" dirty="0"/>
              <a:t>Dataset size:</a:t>
            </a:r>
            <a:r>
              <a:rPr lang="en-US" sz="2000" dirty="0"/>
              <a:t> </a:t>
            </a:r>
          </a:p>
          <a:p>
            <a:pPr lvl="1"/>
            <a:r>
              <a:rPr lang="en-US" sz="1800" b="1" dirty="0"/>
              <a:t>26,468 training samples </a:t>
            </a:r>
            <a:r>
              <a:rPr lang="en-US" sz="1800" dirty="0"/>
              <a:t>and </a:t>
            </a:r>
            <a:r>
              <a:rPr lang="en-US" sz="1800" b="1" dirty="0"/>
              <a:t>100 independent test samples</a:t>
            </a:r>
          </a:p>
          <a:p>
            <a:pPr lvl="1"/>
            <a:r>
              <a:rPr lang="en-US" sz="1800" dirty="0"/>
              <a:t>Images containing </a:t>
            </a:r>
            <a:r>
              <a:rPr lang="en-US" sz="1800" b="1" dirty="0"/>
              <a:t>both classes are 9013</a:t>
            </a:r>
          </a:p>
          <a:p>
            <a:pPr lvl="1"/>
            <a:r>
              <a:rPr lang="en-US" sz="1800" dirty="0"/>
              <a:t>approx. 18 GB (zip)</a:t>
            </a:r>
          </a:p>
          <a:p>
            <a:endParaRPr lang="en-US" sz="2000" dirty="0"/>
          </a:p>
          <a:p>
            <a:r>
              <a:rPr lang="en-US" sz="2000" b="1" dirty="0"/>
              <a:t>Alt. Dataset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  <a:p>
            <a:pPr lvl="1"/>
            <a:r>
              <a:rPr lang="en-US" sz="1800" dirty="0"/>
              <a:t>Samples from </a:t>
            </a:r>
            <a:r>
              <a:rPr lang="en-US" sz="1800" b="1" dirty="0"/>
              <a:t>different satellites</a:t>
            </a:r>
          </a:p>
          <a:p>
            <a:pPr lvl="1"/>
            <a:r>
              <a:rPr lang="en-US" sz="1800" b="1" dirty="0"/>
              <a:t>RGB channels </a:t>
            </a:r>
            <a:r>
              <a:rPr lang="en-US" sz="1800" dirty="0"/>
              <a:t>only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7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/>
              <a:t>Paper Contribution</a:t>
            </a:r>
          </a:p>
          <a:p>
            <a:r>
              <a:rPr lang="en-US" sz="1700" dirty="0"/>
              <a:t>Architecture: U-net</a:t>
            </a:r>
          </a:p>
          <a:p>
            <a:r>
              <a:rPr lang="en-US" sz="1700" dirty="0"/>
              <a:t>Benchmarking:</a:t>
            </a:r>
          </a:p>
          <a:p>
            <a:pPr lvl="1"/>
            <a:r>
              <a:rPr lang="en-US" sz="1500" dirty="0"/>
              <a:t>Cross-entropy loss (CXE)</a:t>
            </a:r>
          </a:p>
          <a:p>
            <a:pPr lvl="1"/>
            <a:r>
              <a:rPr lang="en-US" sz="1500" dirty="0" err="1"/>
              <a:t>Sørensen</a:t>
            </a:r>
            <a:r>
              <a:rPr lang="en-US" sz="1500" dirty="0"/>
              <a:t>–Dice loss (SDL) </a:t>
            </a:r>
          </a:p>
          <a:p>
            <a:pPr lvl="1"/>
            <a:r>
              <a:rPr lang="en-US" sz="1500" dirty="0"/>
              <a:t>Edge-weighted Loss Functions (W-SDL)</a:t>
            </a:r>
          </a:p>
          <a:p>
            <a:pPr lvl="1"/>
            <a:r>
              <a:rPr lang="en-US" sz="1500" dirty="0"/>
              <a:t>Sobel-edge loss (Sobel)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b="1" u="sng" dirty="0"/>
              <a:t>Our Solution</a:t>
            </a:r>
          </a:p>
          <a:p>
            <a:r>
              <a:rPr lang="en-US" sz="1700" dirty="0"/>
              <a:t>State-of-the-art segmentation models</a:t>
            </a:r>
          </a:p>
          <a:p>
            <a:pPr lvl="1"/>
            <a:r>
              <a:rPr lang="en-US" sz="1500" dirty="0"/>
              <a:t>DeepLabV3</a:t>
            </a:r>
          </a:p>
          <a:p>
            <a:pPr lvl="1"/>
            <a:r>
              <a:rPr lang="en-US" sz="1500" dirty="0"/>
              <a:t>Vision Transformer based models</a:t>
            </a:r>
          </a:p>
          <a:p>
            <a:r>
              <a:rPr lang="en-US" sz="1700" dirty="0"/>
              <a:t>Using proper loss functions to address class imbalance</a:t>
            </a:r>
          </a:p>
          <a:p>
            <a:pPr lvl="1"/>
            <a:r>
              <a:rPr lang="en-US" sz="1500" dirty="0"/>
              <a:t>Focal loss</a:t>
            </a:r>
          </a:p>
          <a:p>
            <a:pPr lvl="1"/>
            <a:r>
              <a:rPr lang="en-US" sz="1500" dirty="0"/>
              <a:t>Dice loss</a:t>
            </a:r>
          </a:p>
          <a:p>
            <a:r>
              <a:rPr lang="en-US" sz="1700" dirty="0"/>
              <a:t>A more generalized model compatible with different of dataset and satellite imagery.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023" y="2161335"/>
            <a:ext cx="3638587" cy="12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4" y="2034031"/>
            <a:ext cx="6591871" cy="3002540"/>
          </a:xfrm>
        </p:spPr>
      </p:pic>
    </p:spTree>
    <p:extLst>
      <p:ext uri="{BB962C8B-B14F-4D97-AF65-F5344CB8AC3E}">
        <p14:creationId xmlns:p14="http://schemas.microsoft.com/office/powerpoint/2010/main" val="78496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Coastline Detection in Satellite Imagery  </vt:lpstr>
      <vt:lpstr>Problem Definition</vt:lpstr>
      <vt:lpstr>Dataset</vt:lpstr>
      <vt:lpstr>Proposed Solution</vt:lpstr>
      <vt:lpstr>Performance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Coastline Detection in Satellite Imagery</dc:title>
  <dc:creator>User</dc:creator>
  <cp:lastModifiedBy>Zulkar Naim</cp:lastModifiedBy>
  <cp:revision>9</cp:revision>
  <dcterms:created xsi:type="dcterms:W3CDTF">2024-10-28T07:07:05Z</dcterms:created>
  <dcterms:modified xsi:type="dcterms:W3CDTF">2024-11-04T08:18:58Z</dcterms:modified>
</cp:coreProperties>
</file>