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62" r:id="rId3"/>
    <p:sldId id="263" r:id="rId4"/>
    <p:sldId id="257" r:id="rId5"/>
    <p:sldId id="258" r:id="rId6"/>
    <p:sldId id="259" r:id="rId7"/>
    <p:sldId id="261" r:id="rId8"/>
    <p:sldId id="260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5" r:id="rId17"/>
    <p:sldId id="276" r:id="rId18"/>
    <p:sldId id="270" r:id="rId19"/>
    <p:sldId id="271" r:id="rId20"/>
    <p:sldId id="272" r:id="rId21"/>
    <p:sldId id="283" r:id="rId22"/>
    <p:sldId id="296" r:id="rId23"/>
    <p:sldId id="284" r:id="rId24"/>
    <p:sldId id="285" r:id="rId25"/>
    <p:sldId id="286" r:id="rId26"/>
    <p:sldId id="287" r:id="rId27"/>
    <p:sldId id="288" r:id="rId28"/>
    <p:sldId id="277" r:id="rId29"/>
    <p:sldId id="278" r:id="rId30"/>
    <p:sldId id="279" r:id="rId31"/>
    <p:sldId id="280" r:id="rId32"/>
    <p:sldId id="281" r:id="rId33"/>
    <p:sldId id="282" r:id="rId34"/>
    <p:sldId id="290" r:id="rId35"/>
    <p:sldId id="291" r:id="rId36"/>
    <p:sldId id="292" r:id="rId37"/>
    <p:sldId id="293" r:id="rId38"/>
    <p:sldId id="294" r:id="rId39"/>
    <p:sldId id="295" r:id="rId40"/>
    <p:sldId id="297" r:id="rId41"/>
    <p:sldId id="298" r:id="rId42"/>
    <p:sldId id="299" r:id="rId43"/>
    <p:sldId id="300" r:id="rId44"/>
    <p:sldId id="302" r:id="rId45"/>
    <p:sldId id="303" r:id="rId46"/>
    <p:sldId id="304" r:id="rId47"/>
    <p:sldId id="305" r:id="rId48"/>
    <p:sldId id="306" r:id="rId49"/>
    <p:sldId id="307" r:id="rId50"/>
    <p:sldId id="314" r:id="rId51"/>
    <p:sldId id="315" r:id="rId52"/>
    <p:sldId id="316" r:id="rId53"/>
    <p:sldId id="317" r:id="rId54"/>
    <p:sldId id="318" r:id="rId55"/>
    <p:sldId id="308" r:id="rId56"/>
    <p:sldId id="309" r:id="rId57"/>
    <p:sldId id="310" r:id="rId58"/>
    <p:sldId id="311" r:id="rId59"/>
    <p:sldId id="312" r:id="rId60"/>
    <p:sldId id="313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735D-F34F-4430-8EBF-F60F5DB0360D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EC71ABE-F8A7-48B6-9B58-A1C84826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0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735D-F34F-4430-8EBF-F60F5DB0360D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ABE-F8A7-48B6-9B58-A1C84826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12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735D-F34F-4430-8EBF-F60F5DB0360D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ABE-F8A7-48B6-9B58-A1C84826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5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735D-F34F-4430-8EBF-F60F5DB0360D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ABE-F8A7-48B6-9B58-A1C84826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775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275735D-F34F-4430-8EBF-F60F5DB0360D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EC71ABE-F8A7-48B6-9B58-A1C84826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09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735D-F34F-4430-8EBF-F60F5DB0360D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ABE-F8A7-48B6-9B58-A1C84826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70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735D-F34F-4430-8EBF-F60F5DB0360D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ABE-F8A7-48B6-9B58-A1C84826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36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735D-F34F-4430-8EBF-F60F5DB0360D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ABE-F8A7-48B6-9B58-A1C84826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33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735D-F34F-4430-8EBF-F60F5DB0360D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ABE-F8A7-48B6-9B58-A1C84826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7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735D-F34F-4430-8EBF-F60F5DB0360D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ABE-F8A7-48B6-9B58-A1C84826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83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735D-F34F-4430-8EBF-F60F5DB0360D}" type="datetimeFigureOut">
              <a:rPr lang="en-US" smtClean="0"/>
              <a:t>11/26/2024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ABE-F8A7-48B6-9B58-A1C84826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09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275735D-F34F-4430-8EBF-F60F5DB0360D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EC71ABE-F8A7-48B6-9B58-A1C84826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34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2C094-2206-949F-7C2B-88A1A3AC1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7252" y="1820454"/>
            <a:ext cx="5481963" cy="2692552"/>
          </a:xfrm>
        </p:spPr>
        <p:txBody>
          <a:bodyPr>
            <a:normAutofit/>
          </a:bodyPr>
          <a:lstStyle/>
          <a:p>
            <a:r>
              <a:rPr lang="en-US" dirty="0"/>
              <a:t>Visibility Learning</a:t>
            </a:r>
          </a:p>
        </p:txBody>
      </p:sp>
      <p:pic>
        <p:nvPicPr>
          <p:cNvPr id="3" name="Picture 2" descr="A map of a city&#10;&#10;Description automatically generated">
            <a:extLst>
              <a:ext uri="{FF2B5EF4-FFF2-40B4-BE49-F238E27FC236}">
                <a16:creationId xmlns:a16="http://schemas.microsoft.com/office/drawing/2014/main" id="{E4E5D338-8438-5766-5C7F-446851E1CBC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456" r="8597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23692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BFC7FCD-EECC-4920-2DD2-1B308F2CE5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23205"/>
              </p:ext>
            </p:extLst>
          </p:nvPr>
        </p:nvGraphicFramePr>
        <p:xfrm>
          <a:off x="1904181" y="1213661"/>
          <a:ext cx="8724490" cy="516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898">
                  <a:extLst>
                    <a:ext uri="{9D8B030D-6E8A-4147-A177-3AD203B41FA5}">
                      <a16:colId xmlns:a16="http://schemas.microsoft.com/office/drawing/2014/main" val="4185783595"/>
                    </a:ext>
                  </a:extLst>
                </a:gridCol>
                <a:gridCol w="1886482">
                  <a:extLst>
                    <a:ext uri="{9D8B030D-6E8A-4147-A177-3AD203B41FA5}">
                      <a16:colId xmlns:a16="http://schemas.microsoft.com/office/drawing/2014/main" val="3623480340"/>
                    </a:ext>
                  </a:extLst>
                </a:gridCol>
                <a:gridCol w="1612491">
                  <a:extLst>
                    <a:ext uri="{9D8B030D-6E8A-4147-A177-3AD203B41FA5}">
                      <a16:colId xmlns:a16="http://schemas.microsoft.com/office/drawing/2014/main" val="3232903152"/>
                    </a:ext>
                  </a:extLst>
                </a:gridCol>
                <a:gridCol w="1735721">
                  <a:extLst>
                    <a:ext uri="{9D8B030D-6E8A-4147-A177-3AD203B41FA5}">
                      <a16:colId xmlns:a16="http://schemas.microsoft.com/office/drawing/2014/main" val="3595320637"/>
                    </a:ext>
                  </a:extLst>
                </a:gridCol>
                <a:gridCol w="1744898">
                  <a:extLst>
                    <a:ext uri="{9D8B030D-6E8A-4147-A177-3AD203B41FA5}">
                      <a16:colId xmlns:a16="http://schemas.microsoft.com/office/drawing/2014/main" val="3011507416"/>
                    </a:ext>
                  </a:extLst>
                </a:gridCol>
              </a:tblGrid>
              <a:tr h="6224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Random Scene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509941"/>
                  </a:ext>
                </a:extLst>
              </a:tr>
              <a:tr h="3770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714680"/>
                  </a:ext>
                </a:extLst>
              </a:tr>
              <a:tr h="377090">
                <a:tc>
                  <a:txBody>
                    <a:bodyPr/>
                    <a:lstStyle/>
                    <a:p>
                      <a:r>
                        <a:rPr lang="en-US" dirty="0"/>
                        <a:t>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0.5261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0.5159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27887"/>
                  </a:ext>
                </a:extLst>
              </a:tr>
              <a:tr h="37709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0.7291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0.7492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0.7552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0.7645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137445"/>
                  </a:ext>
                </a:extLst>
              </a:tr>
              <a:tr h="377090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066232"/>
                  </a:ext>
                </a:extLst>
              </a:tr>
              <a:tr h="377090"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0.5962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492231"/>
                  </a:ext>
                </a:extLst>
              </a:tr>
              <a:tr h="377090">
                <a:tc>
                  <a:txBody>
                    <a:bodyPr/>
                    <a:lstStyle/>
                    <a:p>
                      <a:r>
                        <a:rPr lang="en-US" dirty="0"/>
                        <a:t>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0.7866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165632"/>
                  </a:ext>
                </a:extLst>
              </a:tr>
              <a:tr h="377090">
                <a:tc>
                  <a:txBody>
                    <a:bodyPr/>
                    <a:lstStyle/>
                    <a:p>
                      <a:r>
                        <a:rPr lang="en-US" dirty="0"/>
                        <a:t>True Pos: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44416.0000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49373.0000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47698.0000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49870.0000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991105"/>
                  </a:ext>
                </a:extLst>
              </a:tr>
              <a:tr h="377090">
                <a:tc>
                  <a:txBody>
                    <a:bodyPr/>
                    <a:lstStyle/>
                    <a:p>
                      <a:r>
                        <a:rPr lang="en-US" dirty="0"/>
                        <a:t>False Pos: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18591.0000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19538.0000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16271.0000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16975.0000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488087"/>
                  </a:ext>
                </a:extLst>
              </a:tr>
              <a:tr h="377090">
                <a:tc>
                  <a:txBody>
                    <a:bodyPr/>
                    <a:lstStyle/>
                    <a:p>
                      <a:r>
                        <a:rPr lang="en-US" dirty="0"/>
                        <a:t>True Neg: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101406.0000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100459.0000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103726.0000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103022.0000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874186"/>
                  </a:ext>
                </a:extLst>
              </a:tr>
              <a:tr h="377090">
                <a:tc>
                  <a:txBody>
                    <a:bodyPr/>
                    <a:lstStyle/>
                    <a:p>
                      <a:r>
                        <a:rPr lang="en-US" dirty="0"/>
                        <a:t>False Neg: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35587.0000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30630.0000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32760.0000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30133.0000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883195"/>
                  </a:ext>
                </a:extLst>
              </a:tr>
              <a:tr h="3770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F1 Score: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237694"/>
                  </a:ext>
                </a:extLst>
              </a:tr>
              <a:tr h="377090">
                <a:tc>
                  <a:txBody>
                    <a:bodyPr/>
                    <a:lstStyle/>
                    <a:p>
                      <a:r>
                        <a:rPr lang="en-US" dirty="0"/>
                        <a:t>Specificity: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0.8451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38374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806F622-3991-BB51-1C82-1E693BB33B10}"/>
              </a:ext>
            </a:extLst>
          </p:cNvPr>
          <p:cNvSpPr txBox="1"/>
          <p:nvPr/>
        </p:nvSpPr>
        <p:spPr>
          <a:xfrm>
            <a:off x="1904181" y="668593"/>
            <a:ext cx="7918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10% Obstacle, Resolution: 32 x 32, Total Random Points per scene: 100</a:t>
            </a:r>
          </a:p>
        </p:txBody>
      </p:sp>
    </p:spTree>
    <p:extLst>
      <p:ext uri="{BB962C8B-B14F-4D97-AF65-F5344CB8AC3E}">
        <p14:creationId xmlns:p14="http://schemas.microsoft.com/office/powerpoint/2010/main" val="4074213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2EA3978-089E-EB89-8A53-6FF09C4AE3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015167"/>
              </p:ext>
            </p:extLst>
          </p:nvPr>
        </p:nvGraphicFramePr>
        <p:xfrm>
          <a:off x="1904181" y="1213661"/>
          <a:ext cx="8724490" cy="5153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898">
                  <a:extLst>
                    <a:ext uri="{9D8B030D-6E8A-4147-A177-3AD203B41FA5}">
                      <a16:colId xmlns:a16="http://schemas.microsoft.com/office/drawing/2014/main" val="4185783595"/>
                    </a:ext>
                  </a:extLst>
                </a:gridCol>
                <a:gridCol w="1886482">
                  <a:extLst>
                    <a:ext uri="{9D8B030D-6E8A-4147-A177-3AD203B41FA5}">
                      <a16:colId xmlns:a16="http://schemas.microsoft.com/office/drawing/2014/main" val="3623480340"/>
                    </a:ext>
                  </a:extLst>
                </a:gridCol>
                <a:gridCol w="1603314">
                  <a:extLst>
                    <a:ext uri="{9D8B030D-6E8A-4147-A177-3AD203B41FA5}">
                      <a16:colId xmlns:a16="http://schemas.microsoft.com/office/drawing/2014/main" val="3232903152"/>
                    </a:ext>
                  </a:extLst>
                </a:gridCol>
                <a:gridCol w="1744898">
                  <a:extLst>
                    <a:ext uri="{9D8B030D-6E8A-4147-A177-3AD203B41FA5}">
                      <a16:colId xmlns:a16="http://schemas.microsoft.com/office/drawing/2014/main" val="3595320637"/>
                    </a:ext>
                  </a:extLst>
                </a:gridCol>
                <a:gridCol w="1744898">
                  <a:extLst>
                    <a:ext uri="{9D8B030D-6E8A-4147-A177-3AD203B41FA5}">
                      <a16:colId xmlns:a16="http://schemas.microsoft.com/office/drawing/2014/main" val="3011507416"/>
                    </a:ext>
                  </a:extLst>
                </a:gridCol>
              </a:tblGrid>
              <a:tr h="6224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Points Per Scene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509941"/>
                  </a:ext>
                </a:extLst>
              </a:tr>
              <a:tr h="3770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714680"/>
                  </a:ext>
                </a:extLst>
              </a:tr>
              <a:tr h="377090">
                <a:tc>
                  <a:txBody>
                    <a:bodyPr/>
                    <a:lstStyle/>
                    <a:p>
                      <a:r>
                        <a:rPr lang="en-US" dirty="0"/>
                        <a:t>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0.5639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0.5460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0.5361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0.5133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27887"/>
                  </a:ext>
                </a:extLst>
              </a:tr>
              <a:tr h="37709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0.7250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0.7397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0.7463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0.7559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137445"/>
                  </a:ext>
                </a:extLst>
              </a:tr>
              <a:tr h="377090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0.6574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066232"/>
                  </a:ext>
                </a:extLst>
              </a:tr>
              <a:tr h="354493"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0.6527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0.6262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0.5976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492231"/>
                  </a:ext>
                </a:extLst>
              </a:tr>
              <a:tr h="377090">
                <a:tc>
                  <a:txBody>
                    <a:bodyPr/>
                    <a:lstStyle/>
                    <a:p>
                      <a:r>
                        <a:rPr lang="en-US" dirty="0"/>
                        <a:t>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0.7880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0.8218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165632"/>
                  </a:ext>
                </a:extLst>
              </a:tr>
              <a:tr h="377090">
                <a:tc>
                  <a:txBody>
                    <a:bodyPr/>
                    <a:lstStyle/>
                    <a:p>
                      <a:r>
                        <a:rPr lang="en-US" dirty="0"/>
                        <a:t>True Pos: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52215.0000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46288.0000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50099.0000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47811.0000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991105"/>
                  </a:ext>
                </a:extLst>
              </a:tr>
              <a:tr h="377090">
                <a:tc>
                  <a:txBody>
                    <a:bodyPr/>
                    <a:lstStyle/>
                    <a:p>
                      <a:r>
                        <a:rPr lang="en-US" dirty="0"/>
                        <a:t>False Pos: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27207.0000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18346.0000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20840.0000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16618.0000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488087"/>
                  </a:ext>
                </a:extLst>
              </a:tr>
              <a:tr h="377090">
                <a:tc>
                  <a:txBody>
                    <a:bodyPr/>
                    <a:lstStyle/>
                    <a:p>
                      <a:r>
                        <a:rPr lang="en-US" dirty="0"/>
                        <a:t>True Neg: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92790.0000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101651.0000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99157.0000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103379.0000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874186"/>
                  </a:ext>
                </a:extLst>
              </a:tr>
              <a:tr h="377090">
                <a:tc>
                  <a:txBody>
                    <a:bodyPr/>
                    <a:lstStyle/>
                    <a:p>
                      <a:r>
                        <a:rPr lang="en-US" dirty="0"/>
                        <a:t>False Neg: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27788.0000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33715.0000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29904.0000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32192.0000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883195"/>
                  </a:ext>
                </a:extLst>
              </a:tr>
              <a:tr h="3770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F1 Score: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237694"/>
                  </a:ext>
                </a:extLst>
              </a:tr>
              <a:tr h="377090">
                <a:tc>
                  <a:txBody>
                    <a:bodyPr/>
                    <a:lstStyle/>
                    <a:p>
                      <a:r>
                        <a:rPr lang="en-US" dirty="0"/>
                        <a:t>Specificity: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0.8471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38374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A81986C-859D-65ED-9267-36662B990D28}"/>
              </a:ext>
            </a:extLst>
          </p:cNvPr>
          <p:cNvSpPr txBox="1"/>
          <p:nvPr/>
        </p:nvSpPr>
        <p:spPr>
          <a:xfrm>
            <a:off x="1904181" y="658760"/>
            <a:ext cx="6866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10% Obstacle, Resolution: 64 x 64, Total Random Scenes: 1000</a:t>
            </a:r>
          </a:p>
        </p:txBody>
      </p:sp>
    </p:spTree>
    <p:extLst>
      <p:ext uri="{BB962C8B-B14F-4D97-AF65-F5344CB8AC3E}">
        <p14:creationId xmlns:p14="http://schemas.microsoft.com/office/powerpoint/2010/main" val="1639334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076B894-7627-CCA8-514E-38208A6FAC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191693"/>
              </p:ext>
            </p:extLst>
          </p:nvPr>
        </p:nvGraphicFramePr>
        <p:xfrm>
          <a:off x="1992671" y="976304"/>
          <a:ext cx="8105058" cy="56465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5316">
                  <a:extLst>
                    <a:ext uri="{9D8B030D-6E8A-4147-A177-3AD203B41FA5}">
                      <a16:colId xmlns:a16="http://schemas.microsoft.com/office/drawing/2014/main" val="4185783595"/>
                    </a:ext>
                  </a:extLst>
                </a:gridCol>
                <a:gridCol w="1713953">
                  <a:extLst>
                    <a:ext uri="{9D8B030D-6E8A-4147-A177-3AD203B41FA5}">
                      <a16:colId xmlns:a16="http://schemas.microsoft.com/office/drawing/2014/main" val="3623480340"/>
                    </a:ext>
                  </a:extLst>
                </a:gridCol>
                <a:gridCol w="1465020">
                  <a:extLst>
                    <a:ext uri="{9D8B030D-6E8A-4147-A177-3AD203B41FA5}">
                      <a16:colId xmlns:a16="http://schemas.microsoft.com/office/drawing/2014/main" val="3232903152"/>
                    </a:ext>
                  </a:extLst>
                </a:gridCol>
                <a:gridCol w="1669285">
                  <a:extLst>
                    <a:ext uri="{9D8B030D-6E8A-4147-A177-3AD203B41FA5}">
                      <a16:colId xmlns:a16="http://schemas.microsoft.com/office/drawing/2014/main" val="3595320637"/>
                    </a:ext>
                  </a:extLst>
                </a:gridCol>
                <a:gridCol w="1671484">
                  <a:extLst>
                    <a:ext uri="{9D8B030D-6E8A-4147-A177-3AD203B41FA5}">
                      <a16:colId xmlns:a16="http://schemas.microsoft.com/office/drawing/2014/main" val="2205963912"/>
                    </a:ext>
                  </a:extLst>
                </a:gridCol>
              </a:tblGrid>
              <a:tr h="5479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Random Scene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509941"/>
                  </a:ext>
                </a:extLst>
              </a:tr>
              <a:tr h="3556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714680"/>
                  </a:ext>
                </a:extLst>
              </a:tr>
              <a:tr h="355678">
                <a:tc>
                  <a:txBody>
                    <a:bodyPr/>
                    <a:lstStyle/>
                    <a:p>
                      <a:r>
                        <a:rPr lang="en-US" dirty="0"/>
                        <a:t>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0.5836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0.5460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0.5123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27887"/>
                  </a:ext>
                </a:extLst>
              </a:tr>
              <a:tr h="355678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0.7137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0.7397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0.7533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0.7590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137445"/>
                  </a:ext>
                </a:extLst>
              </a:tr>
              <a:tr h="355678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0.6514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0.7346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0.7336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066232"/>
                  </a:ext>
                </a:extLst>
              </a:tr>
              <a:tr h="355678"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492231"/>
                  </a:ext>
                </a:extLst>
              </a:tr>
              <a:tr h="355678">
                <a:tc>
                  <a:txBody>
                    <a:bodyPr/>
                    <a:lstStyle/>
                    <a:p>
                      <a:r>
                        <a:rPr lang="en-US" dirty="0"/>
                        <a:t>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0.7697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165632"/>
                  </a:ext>
                </a:extLst>
              </a:tr>
              <a:tr h="388659">
                <a:tc>
                  <a:txBody>
                    <a:bodyPr/>
                    <a:lstStyle/>
                    <a:p>
                      <a:r>
                        <a:rPr lang="en-US" dirty="0"/>
                        <a:t>True Pos: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48928.0000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46288.0000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48026.0000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49921.0000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991105"/>
                  </a:ext>
                </a:extLst>
              </a:tr>
              <a:tr h="388659">
                <a:tc>
                  <a:txBody>
                    <a:bodyPr/>
                    <a:lstStyle/>
                    <a:p>
                      <a:r>
                        <a:rPr lang="en-US" dirty="0"/>
                        <a:t>False Pos: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26183.0000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18346.0000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17354.0000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18126.0000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488087"/>
                  </a:ext>
                </a:extLst>
              </a:tr>
              <a:tr h="484550">
                <a:tc>
                  <a:txBody>
                    <a:bodyPr/>
                    <a:lstStyle/>
                    <a:p>
                      <a:r>
                        <a:rPr lang="en-US" dirty="0"/>
                        <a:t>True Neg: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93814.0000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101651.0000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102643.0000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101871.0000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874186"/>
                  </a:ext>
                </a:extLst>
              </a:tr>
              <a:tr h="388659">
                <a:tc>
                  <a:txBody>
                    <a:bodyPr/>
                    <a:lstStyle/>
                    <a:p>
                      <a:r>
                        <a:rPr lang="en-US" dirty="0"/>
                        <a:t>False Neg: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31075.0000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33715.0000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31977.0000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30082.0000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883195"/>
                  </a:ext>
                </a:extLst>
              </a:tr>
              <a:tr h="3556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F1 Score: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0.6309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237694"/>
                  </a:ext>
                </a:extLst>
              </a:tr>
              <a:tr h="355678">
                <a:tc>
                  <a:txBody>
                    <a:bodyPr/>
                    <a:lstStyle/>
                    <a:p>
                      <a:r>
                        <a:rPr lang="en-US" dirty="0"/>
                        <a:t>Specificity: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0.7818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0.8471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0.8489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38374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41E62C2-C672-F03F-0962-CCD1B7B60F68}"/>
              </a:ext>
            </a:extLst>
          </p:cNvPr>
          <p:cNvSpPr txBox="1"/>
          <p:nvPr/>
        </p:nvSpPr>
        <p:spPr>
          <a:xfrm>
            <a:off x="1992671" y="390689"/>
            <a:ext cx="7918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10% Obstacle, Resolution: 64 x 64, Total Random Points per scene: 100</a:t>
            </a:r>
          </a:p>
        </p:txBody>
      </p:sp>
    </p:spTree>
    <p:extLst>
      <p:ext uri="{BB962C8B-B14F-4D97-AF65-F5344CB8AC3E}">
        <p14:creationId xmlns:p14="http://schemas.microsoft.com/office/powerpoint/2010/main" val="501644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7599494-6784-C7B7-FA4E-117FC47E29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434770"/>
              </p:ext>
            </p:extLst>
          </p:nvPr>
        </p:nvGraphicFramePr>
        <p:xfrm>
          <a:off x="1904181" y="1213661"/>
          <a:ext cx="8724490" cy="5153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898">
                  <a:extLst>
                    <a:ext uri="{9D8B030D-6E8A-4147-A177-3AD203B41FA5}">
                      <a16:colId xmlns:a16="http://schemas.microsoft.com/office/drawing/2014/main" val="4185783595"/>
                    </a:ext>
                  </a:extLst>
                </a:gridCol>
                <a:gridCol w="1886482">
                  <a:extLst>
                    <a:ext uri="{9D8B030D-6E8A-4147-A177-3AD203B41FA5}">
                      <a16:colId xmlns:a16="http://schemas.microsoft.com/office/drawing/2014/main" val="3623480340"/>
                    </a:ext>
                  </a:extLst>
                </a:gridCol>
                <a:gridCol w="1603314">
                  <a:extLst>
                    <a:ext uri="{9D8B030D-6E8A-4147-A177-3AD203B41FA5}">
                      <a16:colId xmlns:a16="http://schemas.microsoft.com/office/drawing/2014/main" val="3232903152"/>
                    </a:ext>
                  </a:extLst>
                </a:gridCol>
                <a:gridCol w="1744898">
                  <a:extLst>
                    <a:ext uri="{9D8B030D-6E8A-4147-A177-3AD203B41FA5}">
                      <a16:colId xmlns:a16="http://schemas.microsoft.com/office/drawing/2014/main" val="3595320637"/>
                    </a:ext>
                  </a:extLst>
                </a:gridCol>
                <a:gridCol w="1744898">
                  <a:extLst>
                    <a:ext uri="{9D8B030D-6E8A-4147-A177-3AD203B41FA5}">
                      <a16:colId xmlns:a16="http://schemas.microsoft.com/office/drawing/2014/main" val="3011507416"/>
                    </a:ext>
                  </a:extLst>
                </a:gridCol>
              </a:tblGrid>
              <a:tr h="6224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Points Per Scene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509941"/>
                  </a:ext>
                </a:extLst>
              </a:tr>
              <a:tr h="3770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714680"/>
                  </a:ext>
                </a:extLst>
              </a:tr>
              <a:tr h="377090">
                <a:tc>
                  <a:txBody>
                    <a:bodyPr/>
                    <a:lstStyle/>
                    <a:p>
                      <a:r>
                        <a:rPr lang="en-US" dirty="0"/>
                        <a:t>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0.6079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0.5694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0.5602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27887"/>
                  </a:ext>
                </a:extLst>
              </a:tr>
              <a:tr h="37709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0.6927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0.7235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0.7291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0.7315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137445"/>
                  </a:ext>
                </a:extLst>
              </a:tr>
              <a:tr h="377090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0.6521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0.6802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0.6939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066232"/>
                  </a:ext>
                </a:extLst>
              </a:tr>
              <a:tr h="354493"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0.5827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0.5668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0.5883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492231"/>
                  </a:ext>
                </a:extLst>
              </a:tr>
              <a:tr h="377090">
                <a:tc>
                  <a:txBody>
                    <a:bodyPr/>
                    <a:lstStyle/>
                    <a:p>
                      <a:r>
                        <a:rPr lang="en-US" dirty="0"/>
                        <a:t>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0.7363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0.7824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0.7880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165632"/>
                  </a:ext>
                </a:extLst>
              </a:tr>
              <a:tr h="377090">
                <a:tc>
                  <a:txBody>
                    <a:bodyPr/>
                    <a:lstStyle/>
                    <a:p>
                      <a:r>
                        <a:rPr lang="en-US" dirty="0"/>
                        <a:t>True Pos: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39732.0000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46613.0000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45344.0000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47063.0000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991105"/>
                  </a:ext>
                </a:extLst>
              </a:tr>
              <a:tr h="377090">
                <a:tc>
                  <a:txBody>
                    <a:bodyPr/>
                    <a:lstStyle/>
                    <a:p>
                      <a:r>
                        <a:rPr lang="en-US" dirty="0"/>
                        <a:t>False Pos: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21197.0000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21919.0000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19527.0000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20760.0000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488087"/>
                  </a:ext>
                </a:extLst>
              </a:tr>
              <a:tr h="377090">
                <a:tc>
                  <a:txBody>
                    <a:bodyPr/>
                    <a:lstStyle/>
                    <a:p>
                      <a:r>
                        <a:rPr lang="en-US" dirty="0"/>
                        <a:t>True Neg: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98803.0000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98081.0000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100473.0000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99240.0000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874186"/>
                  </a:ext>
                </a:extLst>
              </a:tr>
              <a:tr h="377090">
                <a:tc>
                  <a:txBody>
                    <a:bodyPr/>
                    <a:lstStyle/>
                    <a:p>
                      <a:r>
                        <a:rPr lang="en-US" dirty="0"/>
                        <a:t>False Neg: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40268.0000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33387.0000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34656.0000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32937.0000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883195"/>
                  </a:ext>
                </a:extLst>
              </a:tr>
              <a:tr h="3770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F1 Score: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0.5639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0.6367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237694"/>
                  </a:ext>
                </a:extLst>
              </a:tr>
              <a:tr h="377090">
                <a:tc>
                  <a:txBody>
                    <a:bodyPr/>
                    <a:lstStyle/>
                    <a:p>
                      <a:r>
                        <a:rPr lang="en-US" dirty="0"/>
                        <a:t>Specificity: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0.7660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38374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EE294E0-34E8-2414-F1DE-938C4C0090B7}"/>
              </a:ext>
            </a:extLst>
          </p:cNvPr>
          <p:cNvSpPr txBox="1"/>
          <p:nvPr/>
        </p:nvSpPr>
        <p:spPr>
          <a:xfrm>
            <a:off x="1904181" y="658760"/>
            <a:ext cx="6866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10% Obstacle, Resolution: 128 x 128, Total Random Scenes: 1000</a:t>
            </a:r>
          </a:p>
        </p:txBody>
      </p:sp>
    </p:spTree>
    <p:extLst>
      <p:ext uri="{BB962C8B-B14F-4D97-AF65-F5344CB8AC3E}">
        <p14:creationId xmlns:p14="http://schemas.microsoft.com/office/powerpoint/2010/main" val="2553339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B8402B5-0432-669B-D8DC-34A7C9EF29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502526"/>
              </p:ext>
            </p:extLst>
          </p:nvPr>
        </p:nvGraphicFramePr>
        <p:xfrm>
          <a:off x="1904181" y="1192613"/>
          <a:ext cx="7918245" cy="54910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5316">
                  <a:extLst>
                    <a:ext uri="{9D8B030D-6E8A-4147-A177-3AD203B41FA5}">
                      <a16:colId xmlns:a16="http://schemas.microsoft.com/office/drawing/2014/main" val="4185783595"/>
                    </a:ext>
                  </a:extLst>
                </a:gridCol>
                <a:gridCol w="1713953">
                  <a:extLst>
                    <a:ext uri="{9D8B030D-6E8A-4147-A177-3AD203B41FA5}">
                      <a16:colId xmlns:a16="http://schemas.microsoft.com/office/drawing/2014/main" val="3623480340"/>
                    </a:ext>
                  </a:extLst>
                </a:gridCol>
                <a:gridCol w="1465020">
                  <a:extLst>
                    <a:ext uri="{9D8B030D-6E8A-4147-A177-3AD203B41FA5}">
                      <a16:colId xmlns:a16="http://schemas.microsoft.com/office/drawing/2014/main" val="3232903152"/>
                    </a:ext>
                  </a:extLst>
                </a:gridCol>
                <a:gridCol w="1576978">
                  <a:extLst>
                    <a:ext uri="{9D8B030D-6E8A-4147-A177-3AD203B41FA5}">
                      <a16:colId xmlns:a16="http://schemas.microsoft.com/office/drawing/2014/main" val="3595320637"/>
                    </a:ext>
                  </a:extLst>
                </a:gridCol>
                <a:gridCol w="1576978">
                  <a:extLst>
                    <a:ext uri="{9D8B030D-6E8A-4147-A177-3AD203B41FA5}">
                      <a16:colId xmlns:a16="http://schemas.microsoft.com/office/drawing/2014/main" val="2205963912"/>
                    </a:ext>
                  </a:extLst>
                </a:gridCol>
              </a:tblGrid>
              <a:tr h="8891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Random Scene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509941"/>
                  </a:ext>
                </a:extLst>
              </a:tr>
              <a:tr h="3556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714680"/>
                  </a:ext>
                </a:extLst>
              </a:tr>
              <a:tr h="355678">
                <a:tc>
                  <a:txBody>
                    <a:bodyPr/>
                    <a:lstStyle/>
                    <a:p>
                      <a:r>
                        <a:rPr lang="en-US" dirty="0"/>
                        <a:t>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0.6032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0.5647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0.5041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27887"/>
                  </a:ext>
                </a:extLst>
              </a:tr>
              <a:tr h="355678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0.7141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0.7235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0.7365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0.7612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137445"/>
                  </a:ext>
                </a:extLst>
              </a:tr>
              <a:tr h="355678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0.6802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066232"/>
                  </a:ext>
                </a:extLst>
              </a:tr>
              <a:tr h="355678"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0.5827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0.6029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492231"/>
                  </a:ext>
                </a:extLst>
              </a:tr>
              <a:tr h="355678">
                <a:tc>
                  <a:txBody>
                    <a:bodyPr/>
                    <a:lstStyle/>
                    <a:p>
                      <a:r>
                        <a:rPr lang="en-US" dirty="0"/>
                        <a:t>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0.7619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0.7940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165632"/>
                  </a:ext>
                </a:extLst>
              </a:tr>
              <a:tr h="388659">
                <a:tc>
                  <a:txBody>
                    <a:bodyPr/>
                    <a:lstStyle/>
                    <a:p>
                      <a:r>
                        <a:rPr lang="en-US" dirty="0"/>
                        <a:t>True Pos: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45740.0000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46613.0000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45933.0000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48231.0000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991105"/>
                  </a:ext>
                </a:extLst>
              </a:tr>
              <a:tr h="388659">
                <a:tc>
                  <a:txBody>
                    <a:bodyPr/>
                    <a:lstStyle/>
                    <a:p>
                      <a:r>
                        <a:rPr lang="en-US" dirty="0"/>
                        <a:t>False Pos: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22926.0000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21919.0000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18629.0000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15990.0000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488087"/>
                  </a:ext>
                </a:extLst>
              </a:tr>
              <a:tr h="484550">
                <a:tc>
                  <a:txBody>
                    <a:bodyPr/>
                    <a:lstStyle/>
                    <a:p>
                      <a:r>
                        <a:rPr lang="en-US" dirty="0"/>
                        <a:t>True Neg: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97074.0000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98081.0000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102643.0000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101871.0000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874186"/>
                  </a:ext>
                </a:extLst>
              </a:tr>
              <a:tr h="388659">
                <a:tc>
                  <a:txBody>
                    <a:bodyPr/>
                    <a:lstStyle/>
                    <a:p>
                      <a:r>
                        <a:rPr lang="en-US" dirty="0"/>
                        <a:t>False Neg: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34260.0000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33387.0000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34067.0000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104010.0000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883195"/>
                  </a:ext>
                </a:extLst>
              </a:tr>
              <a:tr h="3556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F1 Score: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0.6355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237694"/>
                  </a:ext>
                </a:extLst>
              </a:tr>
              <a:tr h="355678">
                <a:tc>
                  <a:txBody>
                    <a:bodyPr/>
                    <a:lstStyle/>
                    <a:p>
                      <a:r>
                        <a:rPr lang="en-US" dirty="0"/>
                        <a:t>Specificity: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0.8448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38374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02D72A2-AC96-5B6E-F5C6-49EBDAB14715}"/>
              </a:ext>
            </a:extLst>
          </p:cNvPr>
          <p:cNvSpPr txBox="1"/>
          <p:nvPr/>
        </p:nvSpPr>
        <p:spPr>
          <a:xfrm>
            <a:off x="1805858" y="524018"/>
            <a:ext cx="7918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10% Obstacle, Resolution: 128 x 128, Total Random Points per scene: 100</a:t>
            </a:r>
          </a:p>
        </p:txBody>
      </p:sp>
    </p:spTree>
    <p:extLst>
      <p:ext uri="{BB962C8B-B14F-4D97-AF65-F5344CB8AC3E}">
        <p14:creationId xmlns:p14="http://schemas.microsoft.com/office/powerpoint/2010/main" val="2226149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03016-9C2E-8567-C7CE-EC7818D1A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62387"/>
          </a:xfrm>
        </p:spPr>
        <p:txBody>
          <a:bodyPr/>
          <a:lstStyle/>
          <a:p>
            <a:r>
              <a:rPr lang="en-US" dirty="0"/>
              <a:t>Combined Training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BAE6D-A4FE-F0F1-021F-89855BD3A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386" y="1560921"/>
            <a:ext cx="10058400" cy="4050792"/>
          </a:xfrm>
        </p:spPr>
        <p:txBody>
          <a:bodyPr/>
          <a:lstStyle/>
          <a:p>
            <a:r>
              <a:rPr lang="en-US" dirty="0"/>
              <a:t>Varied obstacle percentage from 0% to 9%</a:t>
            </a:r>
          </a:p>
          <a:p>
            <a:r>
              <a:rPr lang="en-US" dirty="0"/>
              <a:t>Generated a total </a:t>
            </a:r>
            <a:r>
              <a:rPr lang="en-US" b="1" dirty="0"/>
              <a:t>of 200 random scene </a:t>
            </a:r>
            <a:r>
              <a:rPr lang="en-US" dirty="0"/>
              <a:t>for each obstacle percentage</a:t>
            </a:r>
          </a:p>
          <a:p>
            <a:r>
              <a:rPr lang="en-US" dirty="0"/>
              <a:t>Each scene has 100 pair of query points</a:t>
            </a:r>
          </a:p>
          <a:p>
            <a:r>
              <a:rPr lang="en-US" dirty="0"/>
              <a:t>32 x 32 encoding &amp; 64x64 encoding, Test set contains 2000 random scene with 10% obstacle and 100 pair of query points from each scene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3FAA55-C048-070E-7C84-0DB0FCDB0F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964" y="3704986"/>
            <a:ext cx="3649636" cy="28806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F4F9AF-C26C-1B9B-2276-B9A4A284E3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59" y="3684209"/>
            <a:ext cx="3770105" cy="279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824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024DA1-C4AF-488B-35A7-CECE96E66A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A3631-10F6-BC91-B7A7-290709C6E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62387"/>
          </a:xfrm>
        </p:spPr>
        <p:txBody>
          <a:bodyPr/>
          <a:lstStyle/>
          <a:p>
            <a:r>
              <a:rPr lang="en-US" dirty="0"/>
              <a:t>Combined Training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5CB02-CC20-E7B3-4322-0DC244BB9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386" y="1560921"/>
            <a:ext cx="10058400" cy="4050792"/>
          </a:xfrm>
        </p:spPr>
        <p:txBody>
          <a:bodyPr/>
          <a:lstStyle/>
          <a:p>
            <a:r>
              <a:rPr lang="en-US" dirty="0"/>
              <a:t>Varied obstacle percentage from 0% to 9%</a:t>
            </a:r>
          </a:p>
          <a:p>
            <a:r>
              <a:rPr lang="en-US" dirty="0"/>
              <a:t>Generated a total of </a:t>
            </a:r>
            <a:r>
              <a:rPr lang="en-US" b="1" dirty="0"/>
              <a:t>1000 random scene </a:t>
            </a:r>
            <a:r>
              <a:rPr lang="en-US" dirty="0"/>
              <a:t>for each obstacle percentage</a:t>
            </a:r>
          </a:p>
          <a:p>
            <a:r>
              <a:rPr lang="en-US" dirty="0"/>
              <a:t>Each scene has 100 pair of query points</a:t>
            </a:r>
          </a:p>
          <a:p>
            <a:r>
              <a:rPr lang="en-US" b="1" dirty="0"/>
              <a:t>64x64 encoding</a:t>
            </a:r>
            <a:r>
              <a:rPr lang="en-US" dirty="0"/>
              <a:t>,  Test set contains 2000 random scene with 10% obstacle and 100 pair of query points from each scene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EBFA58-E63D-9D93-545F-37EA4C337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664" y="3705900"/>
            <a:ext cx="3414350" cy="285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724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2B406-C169-9EC9-EED7-A5F12D4BB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approach – Visibility MAP WITH </a:t>
            </a:r>
            <a:r>
              <a:rPr lang="en-US" dirty="0" err="1"/>
              <a:t>RESPECt</a:t>
            </a:r>
            <a:r>
              <a:rPr lang="en-US" dirty="0"/>
              <a:t> to a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92D89-0D42-83F5-A68D-92ADFC76A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Input: Obstacle encoding of the whole scene with a query point</a:t>
            </a:r>
          </a:p>
          <a:p>
            <a:r>
              <a:rPr lang="en-US" dirty="0"/>
              <a:t>Output: Visibility mapping of the whole scene with respect to that point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3CDC9D-AEAA-2E08-FC2E-8D10F50D4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079" y="3526870"/>
            <a:ext cx="7477044" cy="27615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45B4F0-CEF0-0B71-B5D2-FDB3BB939804}"/>
              </a:ext>
            </a:extLst>
          </p:cNvPr>
          <p:cNvSpPr txBox="1"/>
          <p:nvPr/>
        </p:nvSpPr>
        <p:spPr>
          <a:xfrm>
            <a:off x="2890684" y="6288464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C0C48-215E-B37C-F5C6-21F9322EAE93}"/>
              </a:ext>
            </a:extLst>
          </p:cNvPr>
          <p:cNvSpPr txBox="1"/>
          <p:nvPr/>
        </p:nvSpPr>
        <p:spPr>
          <a:xfrm>
            <a:off x="7624917" y="6262895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608069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3948C-E79C-310A-A2F4-0260F79DC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62" y="292576"/>
            <a:ext cx="10328786" cy="533334"/>
          </a:xfrm>
        </p:spPr>
        <p:txBody>
          <a:bodyPr>
            <a:normAutofit fontScale="90000"/>
          </a:bodyPr>
          <a:lstStyle/>
          <a:p>
            <a:r>
              <a:rPr lang="en-US" dirty="0"/>
              <a:t>New approach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C8FC35E-3D98-8231-EB44-7E98CB713A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720977"/>
              </p:ext>
            </p:extLst>
          </p:nvPr>
        </p:nvGraphicFramePr>
        <p:xfrm>
          <a:off x="2753032" y="1840041"/>
          <a:ext cx="6813755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4856">
                  <a:extLst>
                    <a:ext uri="{9D8B030D-6E8A-4147-A177-3AD203B41FA5}">
                      <a16:colId xmlns:a16="http://schemas.microsoft.com/office/drawing/2014/main" val="4185783595"/>
                    </a:ext>
                  </a:extLst>
                </a:gridCol>
                <a:gridCol w="2524313">
                  <a:extLst>
                    <a:ext uri="{9D8B030D-6E8A-4147-A177-3AD203B41FA5}">
                      <a16:colId xmlns:a16="http://schemas.microsoft.com/office/drawing/2014/main" val="3623480340"/>
                    </a:ext>
                  </a:extLst>
                </a:gridCol>
                <a:gridCol w="1954586">
                  <a:extLst>
                    <a:ext uri="{9D8B030D-6E8A-4147-A177-3AD203B41FA5}">
                      <a16:colId xmlns:a16="http://schemas.microsoft.com/office/drawing/2014/main" val="3232903152"/>
                    </a:ext>
                  </a:extLst>
                </a:gridCol>
              </a:tblGrid>
              <a:tr h="3393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509941"/>
                  </a:ext>
                </a:extLst>
              </a:tr>
              <a:tr h="3295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 x 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 x 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714680"/>
                  </a:ext>
                </a:extLst>
              </a:tr>
              <a:tr h="329570">
                <a:tc>
                  <a:txBody>
                    <a:bodyPr/>
                    <a:lstStyle/>
                    <a:p>
                      <a:r>
                        <a:rPr lang="en-US" dirty="0"/>
                        <a:t>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0.2039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27887"/>
                  </a:ext>
                </a:extLst>
              </a:tr>
              <a:tr h="32957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0.8924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0.9337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137445"/>
                  </a:ext>
                </a:extLst>
              </a:tr>
              <a:tr h="329570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066232"/>
                  </a:ext>
                </a:extLst>
              </a:tr>
              <a:tr h="329570"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0.7602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492231"/>
                  </a:ext>
                </a:extLst>
              </a:tr>
              <a:tr h="329570">
                <a:tc>
                  <a:txBody>
                    <a:bodyPr/>
                    <a:lstStyle/>
                    <a:p>
                      <a:r>
                        <a:rPr lang="en-US" dirty="0"/>
                        <a:t>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165632"/>
                  </a:ext>
                </a:extLst>
              </a:tr>
              <a:tr h="329570">
                <a:tc>
                  <a:txBody>
                    <a:bodyPr/>
                    <a:lstStyle/>
                    <a:p>
                      <a:r>
                        <a:rPr lang="en-US" dirty="0"/>
                        <a:t>True Pos: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25320382.0000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111833400.0000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991105"/>
                  </a:ext>
                </a:extLst>
              </a:tr>
              <a:tr h="329570">
                <a:tc>
                  <a:txBody>
                    <a:bodyPr/>
                    <a:lstStyle/>
                    <a:p>
                      <a:r>
                        <a:rPr lang="en-US" dirty="0"/>
                        <a:t>False Pos: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2935394.0000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6651272.0000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488087"/>
                  </a:ext>
                </a:extLst>
              </a:tr>
              <a:tr h="329570">
                <a:tc>
                  <a:txBody>
                    <a:bodyPr/>
                    <a:lstStyle/>
                    <a:p>
                      <a:r>
                        <a:rPr lang="en-US" dirty="0"/>
                        <a:t>True Neg: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66156380.0000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270691296.0000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874186"/>
                  </a:ext>
                </a:extLst>
              </a:tr>
              <a:tr h="329570">
                <a:tc>
                  <a:txBody>
                    <a:bodyPr/>
                    <a:lstStyle/>
                    <a:p>
                      <a:r>
                        <a:rPr lang="en-US" dirty="0"/>
                        <a:t>False Neg: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7987887.0000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20424094.0000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883195"/>
                  </a:ext>
                </a:extLst>
              </a:tr>
              <a:tr h="3295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F1 Score: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237694"/>
                  </a:ext>
                </a:extLst>
              </a:tr>
              <a:tr h="329570">
                <a:tc>
                  <a:txBody>
                    <a:bodyPr/>
                    <a:lstStyle/>
                    <a:p>
                      <a:r>
                        <a:rPr lang="en-US" dirty="0"/>
                        <a:t>Specificity: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38374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E5EA1EE-8886-FE61-073C-BD827548DC8B}"/>
              </a:ext>
            </a:extLst>
          </p:cNvPr>
          <p:cNvSpPr txBox="1"/>
          <p:nvPr/>
        </p:nvSpPr>
        <p:spPr>
          <a:xfrm>
            <a:off x="2753032" y="1148309"/>
            <a:ext cx="516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Random Scene 5000, 10 points per scene</a:t>
            </a:r>
          </a:p>
        </p:txBody>
      </p:sp>
    </p:spTree>
    <p:extLst>
      <p:ext uri="{BB962C8B-B14F-4D97-AF65-F5344CB8AC3E}">
        <p14:creationId xmlns:p14="http://schemas.microsoft.com/office/powerpoint/2010/main" val="1751695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615B976-50BA-7022-E353-E643236C9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62" y="292576"/>
            <a:ext cx="10328786" cy="533334"/>
          </a:xfrm>
        </p:spPr>
        <p:txBody>
          <a:bodyPr>
            <a:normAutofit fontScale="90000"/>
          </a:bodyPr>
          <a:lstStyle/>
          <a:p>
            <a:r>
              <a:rPr lang="en-US" dirty="0"/>
              <a:t>New approach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979761-49FC-EC03-D7FF-3BAE605E86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770587"/>
              </p:ext>
            </p:extLst>
          </p:nvPr>
        </p:nvGraphicFramePr>
        <p:xfrm>
          <a:off x="2786812" y="1810544"/>
          <a:ext cx="6125497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3332">
                  <a:extLst>
                    <a:ext uri="{9D8B030D-6E8A-4147-A177-3AD203B41FA5}">
                      <a16:colId xmlns:a16="http://schemas.microsoft.com/office/drawing/2014/main" val="4185783595"/>
                    </a:ext>
                  </a:extLst>
                </a:gridCol>
                <a:gridCol w="3182165">
                  <a:extLst>
                    <a:ext uri="{9D8B030D-6E8A-4147-A177-3AD203B41FA5}">
                      <a16:colId xmlns:a16="http://schemas.microsoft.com/office/drawing/2014/main" val="3623480340"/>
                    </a:ext>
                  </a:extLst>
                </a:gridCol>
              </a:tblGrid>
              <a:tr h="3295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Resolution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509941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128 x 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714680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r>
                        <a:rPr lang="en-US" dirty="0"/>
                        <a:t>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0.3337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27887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0.8616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137445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066232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492231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r>
                        <a:rPr lang="en-US" dirty="0"/>
                        <a:t>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165632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r>
                        <a:rPr lang="en-US" dirty="0"/>
                        <a:t>True Pos: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64604916.0000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991105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r>
                        <a:rPr lang="en-US" dirty="0"/>
                        <a:t>False Pos: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4245369.0000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488087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r>
                        <a:rPr lang="en-US" dirty="0"/>
                        <a:t>True Neg: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217742400.0000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874186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r>
                        <a:rPr lang="en-US" dirty="0"/>
                        <a:t>False Neg: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41087380.0000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883195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F1 Score: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237694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r>
                        <a:rPr lang="en-US" dirty="0"/>
                        <a:t>Specificity: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38374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8095124-499D-A958-1D0F-0B5168B339F6}"/>
              </a:ext>
            </a:extLst>
          </p:cNvPr>
          <p:cNvSpPr txBox="1"/>
          <p:nvPr/>
        </p:nvSpPr>
        <p:spPr>
          <a:xfrm>
            <a:off x="2753032" y="1148309"/>
            <a:ext cx="506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Random Scene 2000, 10 points per scene</a:t>
            </a:r>
          </a:p>
        </p:txBody>
      </p:sp>
    </p:spTree>
    <p:extLst>
      <p:ext uri="{BB962C8B-B14F-4D97-AF65-F5344CB8AC3E}">
        <p14:creationId xmlns:p14="http://schemas.microsoft.com/office/powerpoint/2010/main" val="2592013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2A4BF-AB20-5DAF-AC35-014FF48E3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/>
          <a:lstStyle/>
          <a:p>
            <a:fld id="{C68AC1EC-23E2-4F0E-A5A4-674EC8DB954E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FC41FE9-FF21-8595-D25E-C7363E79C8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628344"/>
              </p:ext>
            </p:extLst>
          </p:nvPr>
        </p:nvGraphicFramePr>
        <p:xfrm>
          <a:off x="2177332" y="2091767"/>
          <a:ext cx="2743200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200623994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55095536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7852167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919067729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670698959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91258881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321236989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64151987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27032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54616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18917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33242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20922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50873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08680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55101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A161606-9104-DAFF-6D58-0F7F3B19CFF4}"/>
              </a:ext>
            </a:extLst>
          </p:cNvPr>
          <p:cNvSpPr txBox="1"/>
          <p:nvPr/>
        </p:nvSpPr>
        <p:spPr>
          <a:xfrm rot="10800000" flipV="1">
            <a:off x="2094802" y="1211068"/>
            <a:ext cx="29069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32x32 Obstacle encoding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95CCD6-3C43-CAFD-C3FF-F1FB8861A195}"/>
              </a:ext>
            </a:extLst>
          </p:cNvPr>
          <p:cNvSpPr txBox="1"/>
          <p:nvPr/>
        </p:nvSpPr>
        <p:spPr>
          <a:xfrm rot="10800000" flipV="1">
            <a:off x="7241062" y="1211068"/>
            <a:ext cx="29069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Normalized Coordinates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E6721F8-0B75-3E7D-BF0F-E8542A93F0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331939"/>
              </p:ext>
            </p:extLst>
          </p:nvPr>
        </p:nvGraphicFramePr>
        <p:xfrm>
          <a:off x="6870810" y="2643942"/>
          <a:ext cx="36576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55720533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815229855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ptos Light"/>
                        </a:rPr>
                        <a:t>0.782517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ptos Light"/>
                        </a:rPr>
                        <a:t>0.978248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1597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ptos Light"/>
                        </a:rPr>
                        <a:t>0.844531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ptos Light"/>
                        </a:rPr>
                        <a:t>0.174709</a:t>
                      </a:r>
                    </a:p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075764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BD37E56-39F6-6B05-EC8E-AB82D382FF83}"/>
              </a:ext>
            </a:extLst>
          </p:cNvPr>
          <p:cNvSpPr txBox="1"/>
          <p:nvPr/>
        </p:nvSpPr>
        <p:spPr>
          <a:xfrm rot="10800000" flipV="1">
            <a:off x="1223702" y="5705252"/>
            <a:ext cx="439239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Convolution layer input: 32x32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B0B555-4C74-3F74-F761-60E3E29C7EC8}"/>
              </a:ext>
            </a:extLst>
          </p:cNvPr>
          <p:cNvSpPr txBox="1"/>
          <p:nvPr/>
        </p:nvSpPr>
        <p:spPr>
          <a:xfrm rot="10800000" flipV="1">
            <a:off x="6962817" y="5571578"/>
            <a:ext cx="347606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Fully connected layer input: Convolution output + coordinates</a:t>
            </a:r>
          </a:p>
        </p:txBody>
      </p:sp>
    </p:spTree>
    <p:extLst>
      <p:ext uri="{BB962C8B-B14F-4D97-AF65-F5344CB8AC3E}">
        <p14:creationId xmlns:p14="http://schemas.microsoft.com/office/powerpoint/2010/main" val="492721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DE36F13-454E-D35B-081F-3DE2BE80A8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253611"/>
              </p:ext>
            </p:extLst>
          </p:nvPr>
        </p:nvGraphicFramePr>
        <p:xfrm>
          <a:off x="2786812" y="1810544"/>
          <a:ext cx="6125497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3332">
                  <a:extLst>
                    <a:ext uri="{9D8B030D-6E8A-4147-A177-3AD203B41FA5}">
                      <a16:colId xmlns:a16="http://schemas.microsoft.com/office/drawing/2014/main" val="4185783595"/>
                    </a:ext>
                  </a:extLst>
                </a:gridCol>
                <a:gridCol w="3182165">
                  <a:extLst>
                    <a:ext uri="{9D8B030D-6E8A-4147-A177-3AD203B41FA5}">
                      <a16:colId xmlns:a16="http://schemas.microsoft.com/office/drawing/2014/main" val="3623480340"/>
                    </a:ext>
                  </a:extLst>
                </a:gridCol>
              </a:tblGrid>
              <a:tr h="3295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Resolution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509941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 x 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714680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r>
                        <a:rPr lang="en-US" dirty="0"/>
                        <a:t>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0.1211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27887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0.9547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137445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0.9751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066232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0.8870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492231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r>
                        <a:rPr lang="en-US" dirty="0"/>
                        <a:t>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0.9858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165632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r>
                        <a:rPr lang="en-US" dirty="0"/>
                        <a:t>True Pos: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6061065.0000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991105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r>
                        <a:rPr lang="en-US" dirty="0"/>
                        <a:t>False Pos: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155006.0000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488087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r>
                        <a:rPr lang="en-US" dirty="0"/>
                        <a:t>True Neg: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13491805.0000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874186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r>
                        <a:rPr lang="en-US" dirty="0"/>
                        <a:t>False Neg: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772124.0000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883195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F1 Score: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0.9290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237694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r>
                        <a:rPr lang="en-US" dirty="0"/>
                        <a:t>Specificity: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0.9886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38374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2E75491-DAB7-0CE1-C21C-E1F93E019EDF}"/>
              </a:ext>
            </a:extLst>
          </p:cNvPr>
          <p:cNvSpPr txBox="1"/>
          <p:nvPr/>
        </p:nvSpPr>
        <p:spPr>
          <a:xfrm>
            <a:off x="2753032" y="1148309"/>
            <a:ext cx="3014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Random Scene </a:t>
            </a:r>
            <a:r>
              <a:rPr lang="en-US" b="1" dirty="0"/>
              <a:t>30000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7C42529-FC31-384E-189B-6CBA22CF0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62" y="292576"/>
            <a:ext cx="10328786" cy="533334"/>
          </a:xfrm>
        </p:spPr>
        <p:txBody>
          <a:bodyPr>
            <a:normAutofit fontScale="90000"/>
          </a:bodyPr>
          <a:lstStyle/>
          <a:p>
            <a:r>
              <a:rPr lang="en-US" dirty="0"/>
              <a:t>New approach</a:t>
            </a:r>
          </a:p>
        </p:txBody>
      </p:sp>
    </p:spTree>
    <p:extLst>
      <p:ext uri="{BB962C8B-B14F-4D97-AF65-F5344CB8AC3E}">
        <p14:creationId xmlns:p14="http://schemas.microsoft.com/office/powerpoint/2010/main" val="4182767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F440BC8-3032-D235-A4A6-8D627361D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 dirty="0"/>
              <a:t>Combined Training SET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3CC08E1-4FD4-FBCC-C013-B45CF4E72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259650"/>
            <a:ext cx="10581378" cy="2400840"/>
          </a:xfrm>
        </p:spPr>
        <p:txBody>
          <a:bodyPr>
            <a:normAutofit/>
          </a:bodyPr>
          <a:lstStyle/>
          <a:p>
            <a:r>
              <a:rPr lang="en-US" dirty="0"/>
              <a:t>Varied obstacle percentage from 0% to 50%</a:t>
            </a:r>
          </a:p>
          <a:p>
            <a:r>
              <a:rPr lang="en-US" dirty="0"/>
              <a:t>Each obstacle percentage contains 2000 random scene</a:t>
            </a:r>
          </a:p>
          <a:p>
            <a:r>
              <a:rPr lang="en-US" b="1" dirty="0"/>
              <a:t>From each scene we took 500 pair of points</a:t>
            </a:r>
          </a:p>
          <a:p>
            <a:r>
              <a:rPr lang="en-US" b="1" dirty="0"/>
              <a:t>For </a:t>
            </a:r>
            <a:r>
              <a:rPr lang="en-US" b="1" dirty="0" err="1"/>
              <a:t>obs_percentage</a:t>
            </a:r>
            <a:r>
              <a:rPr lang="en-US" b="1" dirty="0"/>
              <a:t> [5%-20%] we took 250 random pair points and 250 points near obstacle</a:t>
            </a:r>
          </a:p>
          <a:p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AABFFB-6356-0BC7-6286-CCB9AAB8A9B4}"/>
              </a:ext>
            </a:extLst>
          </p:cNvPr>
          <p:cNvSpPr txBox="1"/>
          <p:nvPr/>
        </p:nvSpPr>
        <p:spPr>
          <a:xfrm>
            <a:off x="1158338" y="4660490"/>
            <a:ext cx="97161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Test set: 2000 random scene, 200 pair of query points for a particular obstacle percentage</a:t>
            </a:r>
          </a:p>
        </p:txBody>
      </p:sp>
    </p:spTree>
    <p:extLst>
      <p:ext uri="{BB962C8B-B14F-4D97-AF65-F5344CB8AC3E}">
        <p14:creationId xmlns:p14="http://schemas.microsoft.com/office/powerpoint/2010/main" val="30269347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6F253-5ACE-0637-705A-231F1068A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generated point around </a:t>
            </a:r>
            <a:r>
              <a:rPr lang="en-US"/>
              <a:t>a obstacle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D5D920-8749-C631-1B8E-219E2EB7D591}"/>
              </a:ext>
            </a:extLst>
          </p:cNvPr>
          <p:cNvSpPr/>
          <p:nvPr/>
        </p:nvSpPr>
        <p:spPr>
          <a:xfrm>
            <a:off x="2703871" y="3429000"/>
            <a:ext cx="3136490" cy="16223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74F198A-C984-8DC8-1DB5-FBA8AEFE25CB}"/>
              </a:ext>
            </a:extLst>
          </p:cNvPr>
          <p:cNvSpPr/>
          <p:nvPr/>
        </p:nvSpPr>
        <p:spPr>
          <a:xfrm>
            <a:off x="5289755" y="5791200"/>
            <a:ext cx="353961" cy="39329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A464C0C-5BC7-B34B-EA02-3E9E3B570A54}"/>
              </a:ext>
            </a:extLst>
          </p:cNvPr>
          <p:cNvSpPr/>
          <p:nvPr/>
        </p:nvSpPr>
        <p:spPr>
          <a:xfrm>
            <a:off x="5683045" y="2315496"/>
            <a:ext cx="353961" cy="39329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EC9E598-4048-8113-F6E5-35AD72FF5E48}"/>
              </a:ext>
            </a:extLst>
          </p:cNvPr>
          <p:cNvSpPr/>
          <p:nvPr/>
        </p:nvSpPr>
        <p:spPr>
          <a:xfrm>
            <a:off x="6351641" y="3967316"/>
            <a:ext cx="353961" cy="39329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2896048-0D43-9EB7-F128-9AE265797FFA}"/>
              </a:ext>
            </a:extLst>
          </p:cNvPr>
          <p:cNvSpPr/>
          <p:nvPr/>
        </p:nvSpPr>
        <p:spPr>
          <a:xfrm>
            <a:off x="3652684" y="2515681"/>
            <a:ext cx="353961" cy="39329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CC5B640-9CE0-81F8-34D9-2911B5BAB0B8}"/>
              </a:ext>
            </a:extLst>
          </p:cNvPr>
          <p:cNvSpPr/>
          <p:nvPr/>
        </p:nvSpPr>
        <p:spPr>
          <a:xfrm>
            <a:off x="1469923" y="3232355"/>
            <a:ext cx="353961" cy="39329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B5D122-E438-DA10-C094-7FAD5465E469}"/>
              </a:ext>
            </a:extLst>
          </p:cNvPr>
          <p:cNvSpPr txBox="1"/>
          <p:nvPr/>
        </p:nvSpPr>
        <p:spPr>
          <a:xfrm>
            <a:off x="7167200" y="2656942"/>
            <a:ext cx="4926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Thus we generated a total of 50 pair of points</a:t>
            </a:r>
          </a:p>
          <a:p>
            <a:r>
              <a:rPr lang="en-US" dirty="0"/>
              <a:t>Per obstacle</a:t>
            </a:r>
          </a:p>
        </p:txBody>
      </p:sp>
    </p:spTree>
    <p:extLst>
      <p:ext uri="{BB962C8B-B14F-4D97-AF65-F5344CB8AC3E}">
        <p14:creationId xmlns:p14="http://schemas.microsoft.com/office/powerpoint/2010/main" val="3115186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714C12-1BB9-1944-9431-851165774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334" y="2125280"/>
            <a:ext cx="4265051" cy="35282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15F393-943E-5163-5BFA-6C7BCD803644}"/>
              </a:ext>
            </a:extLst>
          </p:cNvPr>
          <p:cNvSpPr txBox="1"/>
          <p:nvPr/>
        </p:nvSpPr>
        <p:spPr>
          <a:xfrm>
            <a:off x="1469289" y="481356"/>
            <a:ext cx="4934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Test set:10% obstacle percentage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A9F255-9FE2-0818-E691-76A6D36C7C1A}"/>
              </a:ext>
            </a:extLst>
          </p:cNvPr>
          <p:cNvSpPr txBox="1"/>
          <p:nvPr/>
        </p:nvSpPr>
        <p:spPr>
          <a:xfrm>
            <a:off x="6956875" y="1472548"/>
            <a:ext cx="4862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set: obstacle percentage increase 10%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62EA12A-FE2A-DAB6-C3BD-8D7934A6DB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941" y="2205607"/>
            <a:ext cx="4123103" cy="35659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020420C-9B3A-2B1B-9A9B-586FE9745DBE}"/>
              </a:ext>
            </a:extLst>
          </p:cNvPr>
          <p:cNvSpPr txBox="1"/>
          <p:nvPr/>
        </p:nvSpPr>
        <p:spPr>
          <a:xfrm>
            <a:off x="1397410" y="1472548"/>
            <a:ext cx="4737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set: obstacle percentage increase 5%</a:t>
            </a:r>
          </a:p>
        </p:txBody>
      </p:sp>
    </p:spTree>
    <p:extLst>
      <p:ext uri="{BB962C8B-B14F-4D97-AF65-F5344CB8AC3E}">
        <p14:creationId xmlns:p14="http://schemas.microsoft.com/office/powerpoint/2010/main" val="393405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03CA367-C32F-005F-E087-C7B5C8ADDF9E}"/>
              </a:ext>
            </a:extLst>
          </p:cNvPr>
          <p:cNvSpPr txBox="1"/>
          <p:nvPr/>
        </p:nvSpPr>
        <p:spPr>
          <a:xfrm>
            <a:off x="1469289" y="646291"/>
            <a:ext cx="4934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Test set:30% obstacle percentage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3A78DB-FE97-3E60-1B62-C0B1F08568C1}"/>
              </a:ext>
            </a:extLst>
          </p:cNvPr>
          <p:cNvSpPr txBox="1"/>
          <p:nvPr/>
        </p:nvSpPr>
        <p:spPr>
          <a:xfrm>
            <a:off x="6986371" y="1472548"/>
            <a:ext cx="4862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set: obstacle percentage increase 10%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D2D1A0-C2D0-CC5D-6899-448841FAD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605" y="2109399"/>
            <a:ext cx="4184491" cy="36424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65BC1F8-16E5-64A9-4E05-A20C335DD4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289" y="2109399"/>
            <a:ext cx="4568711" cy="35441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2FFAF1E-B66E-A202-8EA2-8BA70EBD9E0E}"/>
              </a:ext>
            </a:extLst>
          </p:cNvPr>
          <p:cNvSpPr txBox="1"/>
          <p:nvPr/>
        </p:nvSpPr>
        <p:spPr>
          <a:xfrm>
            <a:off x="1397410" y="1472548"/>
            <a:ext cx="4737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set: obstacle percentage increase 5%</a:t>
            </a:r>
          </a:p>
        </p:txBody>
      </p:sp>
    </p:spTree>
    <p:extLst>
      <p:ext uri="{BB962C8B-B14F-4D97-AF65-F5344CB8AC3E}">
        <p14:creationId xmlns:p14="http://schemas.microsoft.com/office/powerpoint/2010/main" val="27339507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A83925-A76C-6302-84E3-47D6B59D8397}"/>
              </a:ext>
            </a:extLst>
          </p:cNvPr>
          <p:cNvSpPr txBox="1"/>
          <p:nvPr/>
        </p:nvSpPr>
        <p:spPr>
          <a:xfrm>
            <a:off x="1469289" y="481356"/>
            <a:ext cx="4934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Test set:50% obstacle percentage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615AC9-F4CC-F05E-A08B-97B2F18291D0}"/>
              </a:ext>
            </a:extLst>
          </p:cNvPr>
          <p:cNvSpPr txBox="1"/>
          <p:nvPr/>
        </p:nvSpPr>
        <p:spPr>
          <a:xfrm>
            <a:off x="6986371" y="1472548"/>
            <a:ext cx="4862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set: obstacle percentage increase 10%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751C81-57AC-B1C7-AB7F-E9D38B839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778" y="2079530"/>
            <a:ext cx="4533416" cy="40054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DED0A48-97B3-A2B4-3508-2802D8DE94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959" y="2079529"/>
            <a:ext cx="4812591" cy="40054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BDA0D59-AA25-154B-2C41-5D580411AEE0}"/>
              </a:ext>
            </a:extLst>
          </p:cNvPr>
          <p:cNvSpPr txBox="1"/>
          <p:nvPr/>
        </p:nvSpPr>
        <p:spPr>
          <a:xfrm>
            <a:off x="1297193" y="1472548"/>
            <a:ext cx="4737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set: obstacle percentage increase 5%</a:t>
            </a:r>
          </a:p>
        </p:txBody>
      </p:sp>
    </p:spTree>
    <p:extLst>
      <p:ext uri="{BB962C8B-B14F-4D97-AF65-F5344CB8AC3E}">
        <p14:creationId xmlns:p14="http://schemas.microsoft.com/office/powerpoint/2010/main" val="7177335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C75DD3-91A6-151B-A6FA-62109B21F019}"/>
              </a:ext>
            </a:extLst>
          </p:cNvPr>
          <p:cNvSpPr txBox="1"/>
          <p:nvPr/>
        </p:nvSpPr>
        <p:spPr>
          <a:xfrm>
            <a:off x="1469289" y="481356"/>
            <a:ext cx="4934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Test set:70% obstacle percentage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90C566-B461-C260-1FFE-2FD1FC169138}"/>
              </a:ext>
            </a:extLst>
          </p:cNvPr>
          <p:cNvSpPr txBox="1"/>
          <p:nvPr/>
        </p:nvSpPr>
        <p:spPr>
          <a:xfrm>
            <a:off x="6986371" y="1472548"/>
            <a:ext cx="4862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set: obstacle percentage increase 10%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61B6F0-DECE-299D-3C6F-CFD8DC62AD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708" y="2153518"/>
            <a:ext cx="4615776" cy="37655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E2D94AF-14E4-1EAA-AA3C-D2CA3CB764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160" y="2153518"/>
            <a:ext cx="4272121" cy="36723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792D94-AB30-1FBC-9C14-3725183EF1A9}"/>
              </a:ext>
            </a:extLst>
          </p:cNvPr>
          <p:cNvSpPr txBox="1"/>
          <p:nvPr/>
        </p:nvSpPr>
        <p:spPr>
          <a:xfrm>
            <a:off x="1505228" y="1408327"/>
            <a:ext cx="4737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set: obstacle percentage increase 5%</a:t>
            </a:r>
          </a:p>
        </p:txBody>
      </p:sp>
    </p:spTree>
    <p:extLst>
      <p:ext uri="{BB962C8B-B14F-4D97-AF65-F5344CB8AC3E}">
        <p14:creationId xmlns:p14="http://schemas.microsoft.com/office/powerpoint/2010/main" val="16211019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CDE29C-6F10-0AE4-CAF8-420E41BE4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131" y="2315506"/>
            <a:ext cx="4253450" cy="35598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A29986-67DC-18F3-0CC8-43F7EC884EBD}"/>
              </a:ext>
            </a:extLst>
          </p:cNvPr>
          <p:cNvSpPr txBox="1"/>
          <p:nvPr/>
        </p:nvSpPr>
        <p:spPr>
          <a:xfrm>
            <a:off x="1469289" y="481356"/>
            <a:ext cx="4934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Test set:90% obstacle percentage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0B6841-8B35-3E0C-C9B7-F88BE0D5BB59}"/>
              </a:ext>
            </a:extLst>
          </p:cNvPr>
          <p:cNvSpPr txBox="1"/>
          <p:nvPr/>
        </p:nvSpPr>
        <p:spPr>
          <a:xfrm>
            <a:off x="6986371" y="1472548"/>
            <a:ext cx="4862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set: obstacle percentage increase 10%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75584C-91AD-5D02-7D93-88E6E2AAD8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289" y="2315506"/>
            <a:ext cx="4184259" cy="357918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397E4D0-B113-6A2D-E47B-28F76F216EC6}"/>
              </a:ext>
            </a:extLst>
          </p:cNvPr>
          <p:cNvSpPr txBox="1"/>
          <p:nvPr/>
        </p:nvSpPr>
        <p:spPr>
          <a:xfrm>
            <a:off x="1469289" y="1472548"/>
            <a:ext cx="4737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set: obstacle percentage increase 5%</a:t>
            </a:r>
          </a:p>
        </p:txBody>
      </p:sp>
    </p:spTree>
    <p:extLst>
      <p:ext uri="{BB962C8B-B14F-4D97-AF65-F5344CB8AC3E}">
        <p14:creationId xmlns:p14="http://schemas.microsoft.com/office/powerpoint/2010/main" val="15642198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B9B3C-2A4D-C6BC-D521-C9EBB3E82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Training SET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0092F-E4D0-C52F-69AB-363C82B04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259650"/>
            <a:ext cx="10247081" cy="1899986"/>
          </a:xfrm>
        </p:spPr>
        <p:txBody>
          <a:bodyPr/>
          <a:lstStyle/>
          <a:p>
            <a:r>
              <a:rPr lang="en-US" dirty="0"/>
              <a:t>Varied obstacle percentage from 0% to 50%</a:t>
            </a:r>
          </a:p>
          <a:p>
            <a:r>
              <a:rPr lang="en-US" dirty="0"/>
              <a:t>Each obstacle percentage contains 2000 random scene</a:t>
            </a:r>
          </a:p>
          <a:p>
            <a:r>
              <a:rPr lang="en-US" b="1" dirty="0"/>
              <a:t>From each scene we took 500 pair of points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06C211-59F1-5051-3304-F2E33DCFEDFD}"/>
              </a:ext>
            </a:extLst>
          </p:cNvPr>
          <p:cNvSpPr txBox="1"/>
          <p:nvPr/>
        </p:nvSpPr>
        <p:spPr>
          <a:xfrm>
            <a:off x="1069847" y="4130729"/>
            <a:ext cx="9716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set: 2000 random scene, 200 pair of query points per scene</a:t>
            </a:r>
          </a:p>
        </p:txBody>
      </p:sp>
    </p:spTree>
    <p:extLst>
      <p:ext uri="{BB962C8B-B14F-4D97-AF65-F5344CB8AC3E}">
        <p14:creationId xmlns:p14="http://schemas.microsoft.com/office/powerpoint/2010/main" val="20533284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DA01CFE-1DCA-06CF-52EF-10DA30B483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313832"/>
              </p:ext>
            </p:extLst>
          </p:nvPr>
        </p:nvGraphicFramePr>
        <p:xfrm>
          <a:off x="1469289" y="1987524"/>
          <a:ext cx="4626711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3158">
                  <a:extLst>
                    <a:ext uri="{9D8B030D-6E8A-4147-A177-3AD203B41FA5}">
                      <a16:colId xmlns:a16="http://schemas.microsoft.com/office/drawing/2014/main" val="4185783595"/>
                    </a:ext>
                  </a:extLst>
                </a:gridCol>
                <a:gridCol w="2403553">
                  <a:extLst>
                    <a:ext uri="{9D8B030D-6E8A-4147-A177-3AD203B41FA5}">
                      <a16:colId xmlns:a16="http://schemas.microsoft.com/office/drawing/2014/main" val="3623480340"/>
                    </a:ext>
                  </a:extLst>
                </a:gridCol>
              </a:tblGrid>
              <a:tr h="3295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Resolution 32x32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509941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r>
                        <a:rPr lang="en-US" dirty="0"/>
                        <a:t>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0.3875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27887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0.8211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137445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0.8071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066232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0.7265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492231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r>
                        <a:rPr lang="en-US" dirty="0"/>
                        <a:t>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0.8972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165632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r>
                        <a:rPr lang="en-US" dirty="0"/>
                        <a:t>True Pos: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116246.0000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991105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r>
                        <a:rPr lang="en-US" dirty="0"/>
                        <a:t>False Pos: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27785.0000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488087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r>
                        <a:rPr lang="en-US" dirty="0"/>
                        <a:t>True Neg: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212210.0000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874186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r>
                        <a:rPr lang="en-US" dirty="0"/>
                        <a:t>False Neg: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43759.0000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883195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F1 Score: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0.7647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237694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r>
                        <a:rPr lang="en-US" dirty="0"/>
                        <a:t>Specificity: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0.8842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38374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67972DB-2239-72A6-5C33-115358793E68}"/>
              </a:ext>
            </a:extLst>
          </p:cNvPr>
          <p:cNvSpPr txBox="1"/>
          <p:nvPr/>
        </p:nvSpPr>
        <p:spPr>
          <a:xfrm>
            <a:off x="1469289" y="481356"/>
            <a:ext cx="4934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Test set:10% obstacle percentage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15E5D6-8D18-9CD4-14F7-1B5A9E8329B5}"/>
              </a:ext>
            </a:extLst>
          </p:cNvPr>
          <p:cNvSpPr txBox="1"/>
          <p:nvPr/>
        </p:nvSpPr>
        <p:spPr>
          <a:xfrm>
            <a:off x="1469289" y="1472548"/>
            <a:ext cx="4698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set: obstacle percentage increase 5%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66935C0-B51D-F5D0-05D7-1F6EA77C20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127735"/>
              </p:ext>
            </p:extLst>
          </p:nvPr>
        </p:nvGraphicFramePr>
        <p:xfrm>
          <a:off x="7068760" y="1987524"/>
          <a:ext cx="451364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8827">
                  <a:extLst>
                    <a:ext uri="{9D8B030D-6E8A-4147-A177-3AD203B41FA5}">
                      <a16:colId xmlns:a16="http://schemas.microsoft.com/office/drawing/2014/main" val="4185783595"/>
                    </a:ext>
                  </a:extLst>
                </a:gridCol>
                <a:gridCol w="2344813">
                  <a:extLst>
                    <a:ext uri="{9D8B030D-6E8A-4147-A177-3AD203B41FA5}">
                      <a16:colId xmlns:a16="http://schemas.microsoft.com/office/drawing/2014/main" val="3623480340"/>
                    </a:ext>
                  </a:extLst>
                </a:gridCol>
              </a:tblGrid>
              <a:tr h="3177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Resolution 32x32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509941"/>
                  </a:ext>
                </a:extLst>
              </a:tr>
              <a:tr h="317792">
                <a:tc>
                  <a:txBody>
                    <a:bodyPr/>
                    <a:lstStyle/>
                    <a:p>
                      <a:r>
                        <a:rPr lang="en-US" dirty="0"/>
                        <a:t>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0.4040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27887"/>
                  </a:ext>
                </a:extLst>
              </a:tr>
              <a:tr h="317792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0.8134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137445"/>
                  </a:ext>
                </a:extLst>
              </a:tr>
              <a:tr h="317792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0.8057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066232"/>
                  </a:ext>
                </a:extLst>
              </a:tr>
              <a:tr h="317792"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0.7029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492231"/>
                  </a:ext>
                </a:extLst>
              </a:tr>
              <a:tr h="317792">
                <a:tc>
                  <a:txBody>
                    <a:bodyPr/>
                    <a:lstStyle/>
                    <a:p>
                      <a:r>
                        <a:rPr lang="en-US" dirty="0"/>
                        <a:t>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0.8885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165632"/>
                  </a:ext>
                </a:extLst>
              </a:tr>
              <a:tr h="317792">
                <a:tc>
                  <a:txBody>
                    <a:bodyPr/>
                    <a:lstStyle/>
                    <a:p>
                      <a:r>
                        <a:rPr lang="en-US" dirty="0"/>
                        <a:t>True Pos: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112474.0000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991105"/>
                  </a:ext>
                </a:extLst>
              </a:tr>
              <a:tr h="317792">
                <a:tc>
                  <a:txBody>
                    <a:bodyPr/>
                    <a:lstStyle/>
                    <a:p>
                      <a:r>
                        <a:rPr lang="en-US" dirty="0"/>
                        <a:t>False Pos: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27124.0000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488087"/>
                  </a:ext>
                </a:extLst>
              </a:tr>
              <a:tr h="317792">
                <a:tc>
                  <a:txBody>
                    <a:bodyPr/>
                    <a:lstStyle/>
                    <a:p>
                      <a:r>
                        <a:rPr lang="en-US" dirty="0"/>
                        <a:t>True Neg: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212871.0000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874186"/>
                  </a:ext>
                </a:extLst>
              </a:tr>
              <a:tr h="317792">
                <a:tc>
                  <a:txBody>
                    <a:bodyPr/>
                    <a:lstStyle/>
                    <a:p>
                      <a:r>
                        <a:rPr lang="en-US" dirty="0"/>
                        <a:t>False Neg: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47531.0000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883195"/>
                  </a:ext>
                </a:extLst>
              </a:tr>
              <a:tr h="3177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F1 Score: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0.7508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237694"/>
                  </a:ext>
                </a:extLst>
              </a:tr>
              <a:tr h="317792">
                <a:tc>
                  <a:txBody>
                    <a:bodyPr/>
                    <a:lstStyle/>
                    <a:p>
                      <a:r>
                        <a:rPr lang="en-US" dirty="0"/>
                        <a:t>Specificity: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0.8870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38374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4961FD2-223C-9108-631D-F438B78E5029}"/>
              </a:ext>
            </a:extLst>
          </p:cNvPr>
          <p:cNvSpPr txBox="1"/>
          <p:nvPr/>
        </p:nvSpPr>
        <p:spPr>
          <a:xfrm>
            <a:off x="6986371" y="1472548"/>
            <a:ext cx="4862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set: obstacle percentage increase 10%</a:t>
            </a:r>
          </a:p>
        </p:txBody>
      </p:sp>
    </p:spTree>
    <p:extLst>
      <p:ext uri="{BB962C8B-B14F-4D97-AF65-F5344CB8AC3E}">
        <p14:creationId xmlns:p14="http://schemas.microsoft.com/office/powerpoint/2010/main" val="799342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FD6C5-4AAA-9A55-A095-F1E01261A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/>
          <a:lstStyle/>
          <a:p>
            <a:fld id="{C68AC1EC-23E2-4F0E-A5A4-674EC8DB954E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E5D6BD5-2FC1-5FC4-32B6-0B4250634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662252"/>
              </p:ext>
            </p:extLst>
          </p:nvPr>
        </p:nvGraphicFramePr>
        <p:xfrm>
          <a:off x="2177332" y="2091767"/>
          <a:ext cx="2743200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200623994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55095536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7852167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919067729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670698959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91258881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321236989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64151987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27032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54616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18917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33242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20922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50873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08680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55101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7FD9BAC-90A8-B8F9-8F41-98EC32F8F428}"/>
              </a:ext>
            </a:extLst>
          </p:cNvPr>
          <p:cNvSpPr txBox="1"/>
          <p:nvPr/>
        </p:nvSpPr>
        <p:spPr>
          <a:xfrm rot="10800000" flipV="1">
            <a:off x="2094802" y="1211068"/>
            <a:ext cx="29069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32x32 Obstacle encoding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C1B78C-716A-AA8A-22BD-F55F030CB320}"/>
              </a:ext>
            </a:extLst>
          </p:cNvPr>
          <p:cNvSpPr txBox="1"/>
          <p:nvPr/>
        </p:nvSpPr>
        <p:spPr>
          <a:xfrm rot="10800000" flipV="1">
            <a:off x="7127792" y="1211068"/>
            <a:ext cx="316441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Coordinate as second channel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CA2783A-745F-223C-62E6-68F01BB717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053049"/>
              </p:ext>
            </p:extLst>
          </p:nvPr>
        </p:nvGraphicFramePr>
        <p:xfrm>
          <a:off x="7325980" y="2091767"/>
          <a:ext cx="2743200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200623994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55095536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7852167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919067729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670698959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91258881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321236989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64151987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27032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54616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18917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33242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20922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50873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08680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55101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1CBB6EA-A069-A442-CF68-49228074088C}"/>
              </a:ext>
            </a:extLst>
          </p:cNvPr>
          <p:cNvSpPr txBox="1"/>
          <p:nvPr/>
        </p:nvSpPr>
        <p:spPr>
          <a:xfrm rot="10800000" flipV="1">
            <a:off x="4184892" y="5705252"/>
            <a:ext cx="38329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Convolution layer input : 2x32x32</a:t>
            </a:r>
          </a:p>
        </p:txBody>
      </p:sp>
    </p:spTree>
    <p:extLst>
      <p:ext uri="{BB962C8B-B14F-4D97-AF65-F5344CB8AC3E}">
        <p14:creationId xmlns:p14="http://schemas.microsoft.com/office/powerpoint/2010/main" val="26843561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906E967-D72C-F74F-AC89-95A18DE07C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54103"/>
              </p:ext>
            </p:extLst>
          </p:nvPr>
        </p:nvGraphicFramePr>
        <p:xfrm>
          <a:off x="1469289" y="1987524"/>
          <a:ext cx="4698081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7451">
                  <a:extLst>
                    <a:ext uri="{9D8B030D-6E8A-4147-A177-3AD203B41FA5}">
                      <a16:colId xmlns:a16="http://schemas.microsoft.com/office/drawing/2014/main" val="4185783595"/>
                    </a:ext>
                  </a:extLst>
                </a:gridCol>
                <a:gridCol w="2440630">
                  <a:extLst>
                    <a:ext uri="{9D8B030D-6E8A-4147-A177-3AD203B41FA5}">
                      <a16:colId xmlns:a16="http://schemas.microsoft.com/office/drawing/2014/main" val="3623480340"/>
                    </a:ext>
                  </a:extLst>
                </a:gridCol>
              </a:tblGrid>
              <a:tr h="3295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Resolution 32x32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509941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r>
                        <a:rPr lang="en-US" dirty="0"/>
                        <a:t>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0.2762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27887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0.8765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137445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0.8376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066232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0.8576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492231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r>
                        <a:rPr lang="en-US" dirty="0"/>
                        <a:t>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0.9513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165632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r>
                        <a:rPr lang="en-US" dirty="0"/>
                        <a:t>True Pos: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137226.0000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991105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r>
                        <a:rPr lang="en-US" dirty="0"/>
                        <a:t>False Pos: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26598.0000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488087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r>
                        <a:rPr lang="en-US" dirty="0"/>
                        <a:t>True Neg: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213389.0000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874186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r>
                        <a:rPr lang="en-US" dirty="0"/>
                        <a:t>False Neg: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22787.0000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883195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F1 Score: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0.8475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237694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r>
                        <a:rPr lang="en-US" dirty="0"/>
                        <a:t>Specificity: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0.8892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38374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E5ED943-F91A-BBA7-6DCF-D63173F3F5FE}"/>
              </a:ext>
            </a:extLst>
          </p:cNvPr>
          <p:cNvSpPr txBox="1"/>
          <p:nvPr/>
        </p:nvSpPr>
        <p:spPr>
          <a:xfrm>
            <a:off x="1469289" y="481356"/>
            <a:ext cx="4934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Test set:30% obstacle percentage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76147-E024-0D0B-BBC0-384D7AF4A60B}"/>
              </a:ext>
            </a:extLst>
          </p:cNvPr>
          <p:cNvSpPr txBox="1"/>
          <p:nvPr/>
        </p:nvSpPr>
        <p:spPr>
          <a:xfrm>
            <a:off x="1469289" y="1472548"/>
            <a:ext cx="4698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set: obstacle percentage increase 5%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C5ABFF-06F4-FBF1-1D85-EE30F688596D}"/>
              </a:ext>
            </a:extLst>
          </p:cNvPr>
          <p:cNvSpPr txBox="1"/>
          <p:nvPr/>
        </p:nvSpPr>
        <p:spPr>
          <a:xfrm>
            <a:off x="6986371" y="1472548"/>
            <a:ext cx="4862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set: obstacle percentage increase 10%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B75025E-25B6-DA71-0128-5FD1A54B26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336632"/>
              </p:ext>
            </p:extLst>
          </p:nvPr>
        </p:nvGraphicFramePr>
        <p:xfrm>
          <a:off x="7068760" y="1987524"/>
          <a:ext cx="451364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8827">
                  <a:extLst>
                    <a:ext uri="{9D8B030D-6E8A-4147-A177-3AD203B41FA5}">
                      <a16:colId xmlns:a16="http://schemas.microsoft.com/office/drawing/2014/main" val="4185783595"/>
                    </a:ext>
                  </a:extLst>
                </a:gridCol>
                <a:gridCol w="2344813">
                  <a:extLst>
                    <a:ext uri="{9D8B030D-6E8A-4147-A177-3AD203B41FA5}">
                      <a16:colId xmlns:a16="http://schemas.microsoft.com/office/drawing/2014/main" val="3623480340"/>
                    </a:ext>
                  </a:extLst>
                </a:gridCol>
              </a:tblGrid>
              <a:tr h="3177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Resolution 32x32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509941"/>
                  </a:ext>
                </a:extLst>
              </a:tr>
              <a:tr h="317792">
                <a:tc>
                  <a:txBody>
                    <a:bodyPr/>
                    <a:lstStyle/>
                    <a:p>
                      <a:r>
                        <a:rPr lang="en-US" dirty="0"/>
                        <a:t>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0.2835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27887"/>
                  </a:ext>
                </a:extLst>
              </a:tr>
              <a:tr h="317792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0.8741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137445"/>
                  </a:ext>
                </a:extLst>
              </a:tr>
              <a:tr h="317792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0.8282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066232"/>
                  </a:ext>
                </a:extLst>
              </a:tr>
              <a:tr h="317792"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0.8647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492231"/>
                  </a:ext>
                </a:extLst>
              </a:tr>
              <a:tr h="317792">
                <a:tc>
                  <a:txBody>
                    <a:bodyPr/>
                    <a:lstStyle/>
                    <a:p>
                      <a:r>
                        <a:rPr lang="en-US" dirty="0"/>
                        <a:t>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0.9493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165632"/>
                  </a:ext>
                </a:extLst>
              </a:tr>
              <a:tr h="317792">
                <a:tc>
                  <a:txBody>
                    <a:bodyPr/>
                    <a:lstStyle/>
                    <a:p>
                      <a:r>
                        <a:rPr lang="en-US" dirty="0"/>
                        <a:t>True Pos: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138358.0000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991105"/>
                  </a:ext>
                </a:extLst>
              </a:tr>
              <a:tr h="317792">
                <a:tc>
                  <a:txBody>
                    <a:bodyPr/>
                    <a:lstStyle/>
                    <a:p>
                      <a:r>
                        <a:rPr lang="en-US" dirty="0"/>
                        <a:t>False Pos: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138358.0000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488087"/>
                  </a:ext>
                </a:extLst>
              </a:tr>
              <a:tr h="317792">
                <a:tc>
                  <a:txBody>
                    <a:bodyPr/>
                    <a:lstStyle/>
                    <a:p>
                      <a:r>
                        <a:rPr lang="en-US" dirty="0"/>
                        <a:t>True Neg: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28696.0000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874186"/>
                  </a:ext>
                </a:extLst>
              </a:tr>
              <a:tr h="317792">
                <a:tc>
                  <a:txBody>
                    <a:bodyPr/>
                    <a:lstStyle/>
                    <a:p>
                      <a:r>
                        <a:rPr lang="en-US" dirty="0"/>
                        <a:t>False Neg: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21655.0000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883195"/>
                  </a:ext>
                </a:extLst>
              </a:tr>
              <a:tr h="3177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F1 Score: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0.8461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237694"/>
                  </a:ext>
                </a:extLst>
              </a:tr>
              <a:tr h="317792">
                <a:tc>
                  <a:txBody>
                    <a:bodyPr/>
                    <a:lstStyle/>
                    <a:p>
                      <a:r>
                        <a:rPr lang="en-US" dirty="0"/>
                        <a:t>Specificity: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0.8804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383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84255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CE84AEC-DCC4-D120-435E-FDD9BE345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618922"/>
              </p:ext>
            </p:extLst>
          </p:nvPr>
        </p:nvGraphicFramePr>
        <p:xfrm>
          <a:off x="1469289" y="1987524"/>
          <a:ext cx="4626711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3158">
                  <a:extLst>
                    <a:ext uri="{9D8B030D-6E8A-4147-A177-3AD203B41FA5}">
                      <a16:colId xmlns:a16="http://schemas.microsoft.com/office/drawing/2014/main" val="4185783595"/>
                    </a:ext>
                  </a:extLst>
                </a:gridCol>
                <a:gridCol w="2403553">
                  <a:extLst>
                    <a:ext uri="{9D8B030D-6E8A-4147-A177-3AD203B41FA5}">
                      <a16:colId xmlns:a16="http://schemas.microsoft.com/office/drawing/2014/main" val="3623480340"/>
                    </a:ext>
                  </a:extLst>
                </a:gridCol>
              </a:tblGrid>
              <a:tr h="3295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Resolution 32x32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509941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r>
                        <a:rPr lang="en-US" dirty="0"/>
                        <a:t>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0.2535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27887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0.8861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137445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0.8287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066232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492231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r>
                        <a:rPr lang="en-US" dirty="0"/>
                        <a:t>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165632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r>
                        <a:rPr lang="en-US" dirty="0"/>
                        <a:t>True Pos: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144443.0000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991105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r>
                        <a:rPr lang="en-US" dirty="0"/>
                        <a:t>False Pos: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29860.0000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488087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r>
                        <a:rPr lang="en-US" dirty="0"/>
                        <a:t>True Neg: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209981.0000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874186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r>
                        <a:rPr lang="en-US" dirty="0"/>
                        <a:t>False Neg: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15716.0000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883195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F1 Score: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0.8637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237694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r>
                        <a:rPr lang="en-US" dirty="0"/>
                        <a:t>Specificity: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0.8755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38374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02B7905-2841-9B5C-75FD-C71531423D44}"/>
              </a:ext>
            </a:extLst>
          </p:cNvPr>
          <p:cNvSpPr txBox="1"/>
          <p:nvPr/>
        </p:nvSpPr>
        <p:spPr>
          <a:xfrm>
            <a:off x="1469289" y="481356"/>
            <a:ext cx="4934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Test set:50% obstacle percentage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65F18C-3D96-37DF-6CBB-6704561F1361}"/>
              </a:ext>
            </a:extLst>
          </p:cNvPr>
          <p:cNvSpPr txBox="1"/>
          <p:nvPr/>
        </p:nvSpPr>
        <p:spPr>
          <a:xfrm>
            <a:off x="1469289" y="1472548"/>
            <a:ext cx="4698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set: obstacle percentage increase 5%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1017DD-9C8B-7B2C-4174-2342605802C3}"/>
              </a:ext>
            </a:extLst>
          </p:cNvPr>
          <p:cNvSpPr txBox="1"/>
          <p:nvPr/>
        </p:nvSpPr>
        <p:spPr>
          <a:xfrm>
            <a:off x="6986371" y="1472548"/>
            <a:ext cx="4862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set: obstacle percentage increase 10%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CD88B6B-486D-61C4-2717-FEB4706AF5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017266"/>
              </p:ext>
            </p:extLst>
          </p:nvPr>
        </p:nvGraphicFramePr>
        <p:xfrm>
          <a:off x="7068760" y="1987524"/>
          <a:ext cx="451364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8827">
                  <a:extLst>
                    <a:ext uri="{9D8B030D-6E8A-4147-A177-3AD203B41FA5}">
                      <a16:colId xmlns:a16="http://schemas.microsoft.com/office/drawing/2014/main" val="4185783595"/>
                    </a:ext>
                  </a:extLst>
                </a:gridCol>
                <a:gridCol w="2344813">
                  <a:extLst>
                    <a:ext uri="{9D8B030D-6E8A-4147-A177-3AD203B41FA5}">
                      <a16:colId xmlns:a16="http://schemas.microsoft.com/office/drawing/2014/main" val="3623480340"/>
                    </a:ext>
                  </a:extLst>
                </a:gridCol>
              </a:tblGrid>
              <a:tr h="3177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Resolution 32x32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509941"/>
                  </a:ext>
                </a:extLst>
              </a:tr>
              <a:tr h="317792">
                <a:tc>
                  <a:txBody>
                    <a:bodyPr/>
                    <a:lstStyle/>
                    <a:p>
                      <a:r>
                        <a:rPr lang="en-US" dirty="0"/>
                        <a:t>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0.2615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27887"/>
                  </a:ext>
                </a:extLst>
              </a:tr>
              <a:tr h="317792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0.8840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137445"/>
                  </a:ext>
                </a:extLst>
              </a:tr>
              <a:tr h="317792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0.8175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066232"/>
                  </a:ext>
                </a:extLst>
              </a:tr>
              <a:tr h="317792"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0.9145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492231"/>
                  </a:ext>
                </a:extLst>
              </a:tr>
              <a:tr h="317792">
                <a:tc>
                  <a:txBody>
                    <a:bodyPr/>
                    <a:lstStyle/>
                    <a:p>
                      <a:r>
                        <a:rPr lang="en-US" dirty="0"/>
                        <a:t>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0.9597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165632"/>
                  </a:ext>
                </a:extLst>
              </a:tr>
              <a:tr h="317792">
                <a:tc>
                  <a:txBody>
                    <a:bodyPr/>
                    <a:lstStyle/>
                    <a:p>
                      <a:r>
                        <a:rPr lang="en-US" dirty="0"/>
                        <a:t>True Pos: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146458.0000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991105"/>
                  </a:ext>
                </a:extLst>
              </a:tr>
              <a:tr h="317792">
                <a:tc>
                  <a:txBody>
                    <a:bodyPr/>
                    <a:lstStyle/>
                    <a:p>
                      <a:r>
                        <a:rPr lang="en-US" dirty="0"/>
                        <a:t>False Pos: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32703.0000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488087"/>
                  </a:ext>
                </a:extLst>
              </a:tr>
              <a:tr h="317792">
                <a:tc>
                  <a:txBody>
                    <a:bodyPr/>
                    <a:lstStyle/>
                    <a:p>
                      <a:r>
                        <a:rPr lang="en-US" dirty="0"/>
                        <a:t>True Neg: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207138.0000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874186"/>
                  </a:ext>
                </a:extLst>
              </a:tr>
              <a:tr h="317792">
                <a:tc>
                  <a:txBody>
                    <a:bodyPr/>
                    <a:lstStyle/>
                    <a:p>
                      <a:r>
                        <a:rPr lang="en-US" dirty="0"/>
                        <a:t>False Neg: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13701.0000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883195"/>
                  </a:ext>
                </a:extLst>
              </a:tr>
              <a:tr h="3177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F1 Score: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237694"/>
                  </a:ext>
                </a:extLst>
              </a:tr>
              <a:tr h="317792">
                <a:tc>
                  <a:txBody>
                    <a:bodyPr/>
                    <a:lstStyle/>
                    <a:p>
                      <a:r>
                        <a:rPr lang="en-US" dirty="0"/>
                        <a:t>Specificity: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0.8636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383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33304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773F1A6-2539-5D80-14F6-4007135B35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171205"/>
              </p:ext>
            </p:extLst>
          </p:nvPr>
        </p:nvGraphicFramePr>
        <p:xfrm>
          <a:off x="1469289" y="1987524"/>
          <a:ext cx="4852853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1820">
                  <a:extLst>
                    <a:ext uri="{9D8B030D-6E8A-4147-A177-3AD203B41FA5}">
                      <a16:colId xmlns:a16="http://schemas.microsoft.com/office/drawing/2014/main" val="4185783595"/>
                    </a:ext>
                  </a:extLst>
                </a:gridCol>
                <a:gridCol w="2521033">
                  <a:extLst>
                    <a:ext uri="{9D8B030D-6E8A-4147-A177-3AD203B41FA5}">
                      <a16:colId xmlns:a16="http://schemas.microsoft.com/office/drawing/2014/main" val="3623480340"/>
                    </a:ext>
                  </a:extLst>
                </a:gridCol>
              </a:tblGrid>
              <a:tr h="3295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Resolution 32x32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509941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r>
                        <a:rPr lang="en-US" dirty="0"/>
                        <a:t>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0.1971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27887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0.9148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137445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0.8932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066232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0.8938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492231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r>
                        <a:rPr lang="en-US" dirty="0"/>
                        <a:t>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0.9754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165632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r>
                        <a:rPr lang="en-US" dirty="0"/>
                        <a:t>True Pos: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143015.0000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991105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r>
                        <a:rPr lang="en-US" dirty="0"/>
                        <a:t>False Pos: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17096.0000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488087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r>
                        <a:rPr lang="en-US" dirty="0"/>
                        <a:t>True Neg: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222904.0000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874186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r>
                        <a:rPr lang="en-US" dirty="0"/>
                        <a:t>False Neg: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16985.0000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883195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F1 Score: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0.8935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237694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r>
                        <a:rPr lang="en-US" dirty="0"/>
                        <a:t>Specificity: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0.9288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38374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F196CD5-1B2A-7811-9881-DCE42E1ECF83}"/>
              </a:ext>
            </a:extLst>
          </p:cNvPr>
          <p:cNvSpPr txBox="1"/>
          <p:nvPr/>
        </p:nvSpPr>
        <p:spPr>
          <a:xfrm>
            <a:off x="1469289" y="481356"/>
            <a:ext cx="4934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Test set:70% obstacle percentage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8CCF9B-71F9-2954-0E9B-9B769CEA2814}"/>
              </a:ext>
            </a:extLst>
          </p:cNvPr>
          <p:cNvSpPr txBox="1"/>
          <p:nvPr/>
        </p:nvSpPr>
        <p:spPr>
          <a:xfrm>
            <a:off x="1469289" y="1472548"/>
            <a:ext cx="4698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set: obstacle percentage increase 5%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59B5B5-7C9D-EDF2-5E49-5BCCA2845754}"/>
              </a:ext>
            </a:extLst>
          </p:cNvPr>
          <p:cNvSpPr txBox="1"/>
          <p:nvPr/>
        </p:nvSpPr>
        <p:spPr>
          <a:xfrm>
            <a:off x="6986371" y="1472548"/>
            <a:ext cx="4862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set: obstacle percentage increase 10%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1CBFC5C-47E3-F650-C793-6554587D04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416056"/>
              </p:ext>
            </p:extLst>
          </p:nvPr>
        </p:nvGraphicFramePr>
        <p:xfrm>
          <a:off x="7068760" y="1987524"/>
          <a:ext cx="451364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8827">
                  <a:extLst>
                    <a:ext uri="{9D8B030D-6E8A-4147-A177-3AD203B41FA5}">
                      <a16:colId xmlns:a16="http://schemas.microsoft.com/office/drawing/2014/main" val="4185783595"/>
                    </a:ext>
                  </a:extLst>
                </a:gridCol>
                <a:gridCol w="2344813">
                  <a:extLst>
                    <a:ext uri="{9D8B030D-6E8A-4147-A177-3AD203B41FA5}">
                      <a16:colId xmlns:a16="http://schemas.microsoft.com/office/drawing/2014/main" val="3623480340"/>
                    </a:ext>
                  </a:extLst>
                </a:gridCol>
              </a:tblGrid>
              <a:tr h="3177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Resolution 32x32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509941"/>
                  </a:ext>
                </a:extLst>
              </a:tr>
              <a:tr h="317792">
                <a:tc>
                  <a:txBody>
                    <a:bodyPr/>
                    <a:lstStyle/>
                    <a:p>
                      <a:r>
                        <a:rPr lang="en-US" dirty="0"/>
                        <a:t>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0.2015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27887"/>
                  </a:ext>
                </a:extLst>
              </a:tr>
              <a:tr h="317792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0.9135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137445"/>
                  </a:ext>
                </a:extLst>
              </a:tr>
              <a:tr h="317792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0.8787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066232"/>
                  </a:ext>
                </a:extLst>
              </a:tr>
              <a:tr h="317792"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0.9094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492231"/>
                  </a:ext>
                </a:extLst>
              </a:tr>
              <a:tr h="317792">
                <a:tc>
                  <a:txBody>
                    <a:bodyPr/>
                    <a:lstStyle/>
                    <a:p>
                      <a:r>
                        <a:rPr lang="en-US" dirty="0"/>
                        <a:t>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0.9747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165632"/>
                  </a:ext>
                </a:extLst>
              </a:tr>
              <a:tr h="317792">
                <a:tc>
                  <a:txBody>
                    <a:bodyPr/>
                    <a:lstStyle/>
                    <a:p>
                      <a:r>
                        <a:rPr lang="en-US" dirty="0"/>
                        <a:t>True Pos: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145498.0000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991105"/>
                  </a:ext>
                </a:extLst>
              </a:tr>
              <a:tr h="317792">
                <a:tc>
                  <a:txBody>
                    <a:bodyPr/>
                    <a:lstStyle/>
                    <a:p>
                      <a:r>
                        <a:rPr lang="en-US" dirty="0"/>
                        <a:t>False Pos: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20080.0000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488087"/>
                  </a:ext>
                </a:extLst>
              </a:tr>
              <a:tr h="317792">
                <a:tc>
                  <a:txBody>
                    <a:bodyPr/>
                    <a:lstStyle/>
                    <a:p>
                      <a:r>
                        <a:rPr lang="en-US" dirty="0"/>
                        <a:t>True Neg: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219920.0000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874186"/>
                  </a:ext>
                </a:extLst>
              </a:tr>
              <a:tr h="317792">
                <a:tc>
                  <a:txBody>
                    <a:bodyPr/>
                    <a:lstStyle/>
                    <a:p>
                      <a:r>
                        <a:rPr lang="en-US" dirty="0"/>
                        <a:t>False Neg: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14502.0000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883195"/>
                  </a:ext>
                </a:extLst>
              </a:tr>
              <a:tr h="3177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F1 Score: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0.8938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237694"/>
                  </a:ext>
                </a:extLst>
              </a:tr>
              <a:tr h="317792">
                <a:tc>
                  <a:txBody>
                    <a:bodyPr/>
                    <a:lstStyle/>
                    <a:p>
                      <a:r>
                        <a:rPr lang="en-US" dirty="0"/>
                        <a:t>Specificity: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0.9163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383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77582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B11D104-0EEF-7F3C-519D-B40E050E8D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280579"/>
              </p:ext>
            </p:extLst>
          </p:nvPr>
        </p:nvGraphicFramePr>
        <p:xfrm>
          <a:off x="1469289" y="1987524"/>
          <a:ext cx="4698081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7452">
                  <a:extLst>
                    <a:ext uri="{9D8B030D-6E8A-4147-A177-3AD203B41FA5}">
                      <a16:colId xmlns:a16="http://schemas.microsoft.com/office/drawing/2014/main" val="4185783595"/>
                    </a:ext>
                  </a:extLst>
                </a:gridCol>
                <a:gridCol w="2440629">
                  <a:extLst>
                    <a:ext uri="{9D8B030D-6E8A-4147-A177-3AD203B41FA5}">
                      <a16:colId xmlns:a16="http://schemas.microsoft.com/office/drawing/2014/main" val="3623480340"/>
                    </a:ext>
                  </a:extLst>
                </a:gridCol>
              </a:tblGrid>
              <a:tr h="3295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Resolution 32x32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509941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r>
                        <a:rPr lang="en-US" dirty="0"/>
                        <a:t>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0.1782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27887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0.9231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137445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0.9015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066232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0.9069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492231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r>
                        <a:rPr lang="en-US" dirty="0"/>
                        <a:t>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0.9799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165632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r>
                        <a:rPr lang="en-US" dirty="0"/>
                        <a:t>True Pos: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145108.0000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991105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r>
                        <a:rPr lang="en-US" dirty="0"/>
                        <a:t>False Pos: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15849.0000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488087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r>
                        <a:rPr lang="en-US" dirty="0"/>
                        <a:t>True Neg: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224151.0000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874186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r>
                        <a:rPr lang="en-US" dirty="0"/>
                        <a:t>False Neg: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14892.0000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883195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F1 Score: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0.9042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237694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r>
                        <a:rPr lang="en-US" dirty="0"/>
                        <a:t>Specificity: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0.9340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38374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015ECE5-8D51-2A91-9782-459CF95E3DC1}"/>
              </a:ext>
            </a:extLst>
          </p:cNvPr>
          <p:cNvSpPr txBox="1"/>
          <p:nvPr/>
        </p:nvSpPr>
        <p:spPr>
          <a:xfrm>
            <a:off x="1469289" y="481356"/>
            <a:ext cx="4934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Test set:90% obstacle percentage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8FD0AC-FAEB-0507-44DB-86E3EC052AE8}"/>
              </a:ext>
            </a:extLst>
          </p:cNvPr>
          <p:cNvSpPr txBox="1"/>
          <p:nvPr/>
        </p:nvSpPr>
        <p:spPr>
          <a:xfrm>
            <a:off x="1469289" y="1472548"/>
            <a:ext cx="4698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set: obstacle percentage increase 5%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78655F-B099-D589-96B2-E0EAAA248F67}"/>
              </a:ext>
            </a:extLst>
          </p:cNvPr>
          <p:cNvSpPr txBox="1"/>
          <p:nvPr/>
        </p:nvSpPr>
        <p:spPr>
          <a:xfrm>
            <a:off x="6986371" y="1472548"/>
            <a:ext cx="4862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set: obstacle percentage increase 10%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E3AF6E5-60EF-B49C-3BDA-6BB306B5CA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967300"/>
              </p:ext>
            </p:extLst>
          </p:nvPr>
        </p:nvGraphicFramePr>
        <p:xfrm>
          <a:off x="7068760" y="1987524"/>
          <a:ext cx="451364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8827">
                  <a:extLst>
                    <a:ext uri="{9D8B030D-6E8A-4147-A177-3AD203B41FA5}">
                      <a16:colId xmlns:a16="http://schemas.microsoft.com/office/drawing/2014/main" val="4185783595"/>
                    </a:ext>
                  </a:extLst>
                </a:gridCol>
                <a:gridCol w="2344813">
                  <a:extLst>
                    <a:ext uri="{9D8B030D-6E8A-4147-A177-3AD203B41FA5}">
                      <a16:colId xmlns:a16="http://schemas.microsoft.com/office/drawing/2014/main" val="3623480340"/>
                    </a:ext>
                  </a:extLst>
                </a:gridCol>
              </a:tblGrid>
              <a:tr h="3177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Resolution 32x32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509941"/>
                  </a:ext>
                </a:extLst>
              </a:tr>
              <a:tr h="317792">
                <a:tc>
                  <a:txBody>
                    <a:bodyPr/>
                    <a:lstStyle/>
                    <a:p>
                      <a:r>
                        <a:rPr lang="en-US" dirty="0"/>
                        <a:t>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0.1818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27887"/>
                  </a:ext>
                </a:extLst>
              </a:tr>
              <a:tr h="317792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0.9227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137445"/>
                  </a:ext>
                </a:extLst>
              </a:tr>
              <a:tr h="317792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0.8892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066232"/>
                  </a:ext>
                </a:extLst>
              </a:tr>
              <a:tr h="317792"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0.9216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492231"/>
                  </a:ext>
                </a:extLst>
              </a:tr>
              <a:tr h="317792">
                <a:tc>
                  <a:txBody>
                    <a:bodyPr/>
                    <a:lstStyle/>
                    <a:p>
                      <a:r>
                        <a:rPr lang="en-US" dirty="0"/>
                        <a:t>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0.9795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165632"/>
                  </a:ext>
                </a:extLst>
              </a:tr>
              <a:tr h="317792">
                <a:tc>
                  <a:txBody>
                    <a:bodyPr/>
                    <a:lstStyle/>
                    <a:p>
                      <a:r>
                        <a:rPr lang="en-US" dirty="0"/>
                        <a:t>True Pos: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147464.0000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991105"/>
                  </a:ext>
                </a:extLst>
              </a:tr>
              <a:tr h="317792">
                <a:tc>
                  <a:txBody>
                    <a:bodyPr/>
                    <a:lstStyle/>
                    <a:p>
                      <a:r>
                        <a:rPr lang="en-US" dirty="0"/>
                        <a:t>False Pos: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18375.0000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488087"/>
                  </a:ext>
                </a:extLst>
              </a:tr>
              <a:tr h="317792">
                <a:tc>
                  <a:txBody>
                    <a:bodyPr/>
                    <a:lstStyle/>
                    <a:p>
                      <a:r>
                        <a:rPr lang="en-US"/>
                        <a:t>True Neg: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221625.0000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874186"/>
                  </a:ext>
                </a:extLst>
              </a:tr>
              <a:tr h="317792">
                <a:tc>
                  <a:txBody>
                    <a:bodyPr/>
                    <a:lstStyle/>
                    <a:p>
                      <a:r>
                        <a:rPr lang="en-US" dirty="0"/>
                        <a:t>False Neg: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12536.0000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883195"/>
                  </a:ext>
                </a:extLst>
              </a:tr>
              <a:tr h="3177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F1 Score: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0.9051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237694"/>
                  </a:ext>
                </a:extLst>
              </a:tr>
              <a:tr h="174800">
                <a:tc>
                  <a:txBody>
                    <a:bodyPr/>
                    <a:lstStyle/>
                    <a:p>
                      <a:r>
                        <a:rPr lang="en-US" dirty="0"/>
                        <a:t>Specificity: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0.9234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383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94665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D310A3-A573-6152-0F2B-2C0AB46A1A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616A4FF-53A3-0361-7F95-2F32FB335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 dirty="0"/>
              <a:t>Combined Training SET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9ED9A20-B83F-B20A-2723-995F3803F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259650"/>
            <a:ext cx="10247081" cy="1899986"/>
          </a:xfrm>
        </p:spPr>
        <p:txBody>
          <a:bodyPr>
            <a:normAutofit/>
          </a:bodyPr>
          <a:lstStyle/>
          <a:p>
            <a:r>
              <a:rPr lang="en-US" dirty="0"/>
              <a:t>Varied obstacle percentage from 0% to 50%</a:t>
            </a:r>
          </a:p>
          <a:p>
            <a:r>
              <a:rPr lang="en-US" dirty="0"/>
              <a:t>Each obstacle percentage contains 2000 random scene</a:t>
            </a:r>
          </a:p>
          <a:p>
            <a:r>
              <a:rPr lang="en-US" b="1" dirty="0"/>
              <a:t>From each scene we took 1500 pair of points (randomly)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95C54E-8416-9242-5EAD-45981F5959EE}"/>
              </a:ext>
            </a:extLst>
          </p:cNvPr>
          <p:cNvSpPr txBox="1"/>
          <p:nvPr/>
        </p:nvSpPr>
        <p:spPr>
          <a:xfrm>
            <a:off x="1069848" y="4415865"/>
            <a:ext cx="9716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set: 2000 random scene, 200 pair of query points per scene</a:t>
            </a:r>
          </a:p>
        </p:txBody>
      </p:sp>
    </p:spTree>
    <p:extLst>
      <p:ext uri="{BB962C8B-B14F-4D97-AF65-F5344CB8AC3E}">
        <p14:creationId xmlns:p14="http://schemas.microsoft.com/office/powerpoint/2010/main" val="38179973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ADEC2B-0C77-6DD7-57E0-D86D29AF2841}"/>
              </a:ext>
            </a:extLst>
          </p:cNvPr>
          <p:cNvSpPr txBox="1"/>
          <p:nvPr/>
        </p:nvSpPr>
        <p:spPr>
          <a:xfrm>
            <a:off x="1469289" y="481356"/>
            <a:ext cx="4934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Test set:10% obstacle percentage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D828B4-7425-5533-9E11-71DE310B222F}"/>
              </a:ext>
            </a:extLst>
          </p:cNvPr>
          <p:cNvSpPr txBox="1"/>
          <p:nvPr/>
        </p:nvSpPr>
        <p:spPr>
          <a:xfrm>
            <a:off x="6986371" y="1472548"/>
            <a:ext cx="4862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set: obstacle percentage increase 10%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FA0465-EE03-D3EF-3581-8327B255C2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654" y="2226162"/>
            <a:ext cx="4197790" cy="34470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342847-49DB-1127-2545-D7002F2FB9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594" y="2226162"/>
            <a:ext cx="4197790" cy="35921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3A1061A-5C32-AB66-A870-B42273BA9C74}"/>
              </a:ext>
            </a:extLst>
          </p:cNvPr>
          <p:cNvSpPr txBox="1"/>
          <p:nvPr/>
        </p:nvSpPr>
        <p:spPr>
          <a:xfrm>
            <a:off x="1233643" y="1472548"/>
            <a:ext cx="4737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set: obstacle percentage increase 5%</a:t>
            </a:r>
          </a:p>
        </p:txBody>
      </p:sp>
    </p:spTree>
    <p:extLst>
      <p:ext uri="{BB962C8B-B14F-4D97-AF65-F5344CB8AC3E}">
        <p14:creationId xmlns:p14="http://schemas.microsoft.com/office/powerpoint/2010/main" val="17380691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912AB1-5217-23B1-335D-4AE4F0C38565}"/>
              </a:ext>
            </a:extLst>
          </p:cNvPr>
          <p:cNvSpPr txBox="1"/>
          <p:nvPr/>
        </p:nvSpPr>
        <p:spPr>
          <a:xfrm>
            <a:off x="1469289" y="481356"/>
            <a:ext cx="4934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Test set:30% obstacle percentage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F00A76-9D56-22D3-D314-17A4F9CE564C}"/>
              </a:ext>
            </a:extLst>
          </p:cNvPr>
          <p:cNvSpPr txBox="1"/>
          <p:nvPr/>
        </p:nvSpPr>
        <p:spPr>
          <a:xfrm>
            <a:off x="6986371" y="1472548"/>
            <a:ext cx="4862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set: obstacle percentage increase 10%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3190B4-BF39-03DF-CB05-4FFB0EF7F7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073" y="2314891"/>
            <a:ext cx="4546952" cy="35149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414736-4D5F-A824-6B35-F2B6E6EAD1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343" y="2314891"/>
            <a:ext cx="4426228" cy="35149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9C4336B-20F2-B43C-CEBA-6BF089F8026B}"/>
              </a:ext>
            </a:extLst>
          </p:cNvPr>
          <p:cNvSpPr txBox="1"/>
          <p:nvPr/>
        </p:nvSpPr>
        <p:spPr>
          <a:xfrm>
            <a:off x="1233643" y="1444290"/>
            <a:ext cx="4737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set: obstacle percentage increase 5%</a:t>
            </a:r>
          </a:p>
        </p:txBody>
      </p:sp>
    </p:spTree>
    <p:extLst>
      <p:ext uri="{BB962C8B-B14F-4D97-AF65-F5344CB8AC3E}">
        <p14:creationId xmlns:p14="http://schemas.microsoft.com/office/powerpoint/2010/main" val="21606282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33E300-3BE1-E17B-1546-E5634216B1A4}"/>
              </a:ext>
            </a:extLst>
          </p:cNvPr>
          <p:cNvSpPr txBox="1"/>
          <p:nvPr/>
        </p:nvSpPr>
        <p:spPr>
          <a:xfrm>
            <a:off x="1469289" y="481356"/>
            <a:ext cx="4934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Test set:50% obstacle percentage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A63914-C49F-DE7B-9C4C-1C99EB9878D6}"/>
              </a:ext>
            </a:extLst>
          </p:cNvPr>
          <p:cNvSpPr txBox="1"/>
          <p:nvPr/>
        </p:nvSpPr>
        <p:spPr>
          <a:xfrm>
            <a:off x="1369003" y="1593161"/>
            <a:ext cx="4737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set: obstacle percentage increase 5%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F6A097-9833-23D5-AE6D-7A50A3109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358" y="2152165"/>
            <a:ext cx="4537035" cy="36718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F4C55C9-10C1-8C36-5933-81CAB5C229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003" y="2193144"/>
            <a:ext cx="4223380" cy="35898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7B82D77-98B9-7132-4E78-81C80933DC56}"/>
              </a:ext>
            </a:extLst>
          </p:cNvPr>
          <p:cNvSpPr txBox="1"/>
          <p:nvPr/>
        </p:nvSpPr>
        <p:spPr>
          <a:xfrm>
            <a:off x="7138771" y="1624948"/>
            <a:ext cx="4862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set: obstacle percentage increase 10%</a:t>
            </a:r>
          </a:p>
        </p:txBody>
      </p:sp>
    </p:spTree>
    <p:extLst>
      <p:ext uri="{BB962C8B-B14F-4D97-AF65-F5344CB8AC3E}">
        <p14:creationId xmlns:p14="http://schemas.microsoft.com/office/powerpoint/2010/main" val="7639177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621E52-4A0B-0F75-A783-5A6712126F88}"/>
              </a:ext>
            </a:extLst>
          </p:cNvPr>
          <p:cNvSpPr txBox="1"/>
          <p:nvPr/>
        </p:nvSpPr>
        <p:spPr>
          <a:xfrm>
            <a:off x="1469289" y="481356"/>
            <a:ext cx="4934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Test set:70% obstacle percentage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3EAD8E-39C3-E82E-B474-E20FCC6D8D8D}"/>
              </a:ext>
            </a:extLst>
          </p:cNvPr>
          <p:cNvSpPr txBox="1"/>
          <p:nvPr/>
        </p:nvSpPr>
        <p:spPr>
          <a:xfrm>
            <a:off x="1058275" y="1624948"/>
            <a:ext cx="4737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set: obstacle percentage increase 5%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86C83B-9CFA-5A20-017B-EE7C0D289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610" y="2231889"/>
            <a:ext cx="4455878" cy="35523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883257-CD4C-10AE-B716-FA50795B1C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53" y="2231889"/>
            <a:ext cx="4330121" cy="355238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14144D0-6EEA-38E9-728F-A40C8A72D43D}"/>
              </a:ext>
            </a:extLst>
          </p:cNvPr>
          <p:cNvSpPr txBox="1"/>
          <p:nvPr/>
        </p:nvSpPr>
        <p:spPr>
          <a:xfrm>
            <a:off x="7138771" y="1624948"/>
            <a:ext cx="4862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set: obstacle percentage increase 10%</a:t>
            </a:r>
          </a:p>
        </p:txBody>
      </p:sp>
    </p:spTree>
    <p:extLst>
      <p:ext uri="{BB962C8B-B14F-4D97-AF65-F5344CB8AC3E}">
        <p14:creationId xmlns:p14="http://schemas.microsoft.com/office/powerpoint/2010/main" val="39132391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146920-92C8-B571-B307-3F8BA211DB54}"/>
              </a:ext>
            </a:extLst>
          </p:cNvPr>
          <p:cNvSpPr txBox="1"/>
          <p:nvPr/>
        </p:nvSpPr>
        <p:spPr>
          <a:xfrm>
            <a:off x="1469289" y="481356"/>
            <a:ext cx="4934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Test set:90% obstacle percentage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5D70D6-2A91-8500-267C-60B11142CD15}"/>
              </a:ext>
            </a:extLst>
          </p:cNvPr>
          <p:cNvSpPr txBox="1"/>
          <p:nvPr/>
        </p:nvSpPr>
        <p:spPr>
          <a:xfrm>
            <a:off x="6986371" y="1472548"/>
            <a:ext cx="4862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set: obstacle percentage increase 10%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FCC333-560F-ACEB-B750-742071A8E342}"/>
              </a:ext>
            </a:extLst>
          </p:cNvPr>
          <p:cNvSpPr txBox="1"/>
          <p:nvPr/>
        </p:nvSpPr>
        <p:spPr>
          <a:xfrm>
            <a:off x="1101765" y="1524335"/>
            <a:ext cx="4737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set: obstacle percentage increase 5%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DA05F6-561B-8B81-0B63-261741292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610" y="2349876"/>
            <a:ext cx="4455877" cy="36514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846B5F-7489-6125-89C1-2E26580C91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63" y="2349876"/>
            <a:ext cx="4274144" cy="365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808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5ABFA7-F0C1-F32F-EDF5-9FB228E64054}"/>
              </a:ext>
            </a:extLst>
          </p:cNvPr>
          <p:cNvSpPr txBox="1"/>
          <p:nvPr/>
        </p:nvSpPr>
        <p:spPr>
          <a:xfrm>
            <a:off x="965079" y="1712137"/>
            <a:ext cx="5533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Total Points (Training 80% + Validation 20%) : 150K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8139A6-FBF1-AB03-7407-89FAAAD44156}"/>
              </a:ext>
            </a:extLst>
          </p:cNvPr>
          <p:cNvSpPr txBox="1"/>
          <p:nvPr/>
        </p:nvSpPr>
        <p:spPr>
          <a:xfrm>
            <a:off x="965079" y="314092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Independent Test set : 50K Points from 10% obstacle dataset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2F7F0F-A071-EF36-2CB9-33427C08D78A}"/>
              </a:ext>
            </a:extLst>
          </p:cNvPr>
          <p:cNvSpPr txBox="1"/>
          <p:nvPr/>
        </p:nvSpPr>
        <p:spPr>
          <a:xfrm>
            <a:off x="965079" y="2312242"/>
            <a:ext cx="815925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A total of 150K points were generated, with 50K points each from datasets with 10%, 20%, and 30% obstacles.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C1221F-B414-B458-C7B1-718678F5BD58}"/>
              </a:ext>
            </a:extLst>
          </p:cNvPr>
          <p:cNvSpPr txBox="1"/>
          <p:nvPr/>
        </p:nvSpPr>
        <p:spPr>
          <a:xfrm>
            <a:off x="965079" y="696336"/>
            <a:ext cx="6771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Performance Metrics using CNN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A19BEC-ADDC-B7AF-2ED5-6092DE607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079" y="3928148"/>
            <a:ext cx="3051303" cy="276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2418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5BA8E-ABBC-FEE3-6487-03F003DA7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319" y="1536683"/>
            <a:ext cx="10058400" cy="1609344"/>
          </a:xfrm>
        </p:spPr>
        <p:txBody>
          <a:bodyPr/>
          <a:lstStyle/>
          <a:p>
            <a:r>
              <a:rPr lang="en-US" dirty="0"/>
              <a:t>Performance metrics with varying threshold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EFC8AB-8B1E-A02D-1586-B7E46653D6E4}"/>
              </a:ext>
            </a:extLst>
          </p:cNvPr>
          <p:cNvSpPr txBox="1"/>
          <p:nvPr/>
        </p:nvSpPr>
        <p:spPr>
          <a:xfrm>
            <a:off x="1335319" y="3795252"/>
            <a:ext cx="9840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Combined training set. </a:t>
            </a:r>
            <a:r>
              <a:rPr lang="en-US" dirty="0" err="1"/>
              <a:t>Obs</a:t>
            </a:r>
            <a:r>
              <a:rPr lang="en-US" dirty="0"/>
              <a:t> percentage 0% to 50% increased by 10%. </a:t>
            </a:r>
          </a:p>
          <a:p>
            <a:r>
              <a:rPr lang="en-US" dirty="0"/>
              <a:t>Each </a:t>
            </a:r>
            <a:r>
              <a:rPr lang="en-US" dirty="0" err="1"/>
              <a:t>obs</a:t>
            </a:r>
            <a:r>
              <a:rPr lang="en-US" dirty="0"/>
              <a:t> percentage contains 2000 scene and each scene contains 500 pair of query points.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7B243C-8723-E627-861E-DA02D02ADA50}"/>
              </a:ext>
            </a:extLst>
          </p:cNvPr>
          <p:cNvSpPr txBox="1"/>
          <p:nvPr/>
        </p:nvSpPr>
        <p:spPr>
          <a:xfrm>
            <a:off x="1335319" y="4813809"/>
            <a:ext cx="7600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test set contains 2000 random scene with 200 pair of query points</a:t>
            </a:r>
          </a:p>
        </p:txBody>
      </p:sp>
    </p:spTree>
    <p:extLst>
      <p:ext uri="{BB962C8B-B14F-4D97-AF65-F5344CB8AC3E}">
        <p14:creationId xmlns:p14="http://schemas.microsoft.com/office/powerpoint/2010/main" val="1234848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AF9B21E-6938-DFAE-CDC4-1C9371F163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094042"/>
              </p:ext>
            </p:extLst>
          </p:nvPr>
        </p:nvGraphicFramePr>
        <p:xfrm>
          <a:off x="1479122" y="1741718"/>
          <a:ext cx="9660826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156">
                  <a:extLst>
                    <a:ext uri="{9D8B030D-6E8A-4147-A177-3AD203B41FA5}">
                      <a16:colId xmlns:a16="http://schemas.microsoft.com/office/drawing/2014/main" val="4185783595"/>
                    </a:ext>
                  </a:extLst>
                </a:gridCol>
                <a:gridCol w="1630534">
                  <a:extLst>
                    <a:ext uri="{9D8B030D-6E8A-4147-A177-3AD203B41FA5}">
                      <a16:colId xmlns:a16="http://schemas.microsoft.com/office/drawing/2014/main" val="3623480340"/>
                    </a:ext>
                  </a:extLst>
                </a:gridCol>
                <a:gridCol w="1630534">
                  <a:extLst>
                    <a:ext uri="{9D8B030D-6E8A-4147-A177-3AD203B41FA5}">
                      <a16:colId xmlns:a16="http://schemas.microsoft.com/office/drawing/2014/main" val="1607149173"/>
                    </a:ext>
                  </a:extLst>
                </a:gridCol>
                <a:gridCol w="1630534">
                  <a:extLst>
                    <a:ext uri="{9D8B030D-6E8A-4147-A177-3AD203B41FA5}">
                      <a16:colId xmlns:a16="http://schemas.microsoft.com/office/drawing/2014/main" val="979093374"/>
                    </a:ext>
                  </a:extLst>
                </a:gridCol>
                <a:gridCol w="1630534">
                  <a:extLst>
                    <a:ext uri="{9D8B030D-6E8A-4147-A177-3AD203B41FA5}">
                      <a16:colId xmlns:a16="http://schemas.microsoft.com/office/drawing/2014/main" val="1498223564"/>
                    </a:ext>
                  </a:extLst>
                </a:gridCol>
                <a:gridCol w="1630534">
                  <a:extLst>
                    <a:ext uri="{9D8B030D-6E8A-4147-A177-3AD203B41FA5}">
                      <a16:colId xmlns:a16="http://schemas.microsoft.com/office/drawing/2014/main" val="1137961329"/>
                    </a:ext>
                  </a:extLst>
                </a:gridCol>
              </a:tblGrid>
              <a:tr h="334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Threshold =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Threshold = 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Threshold = 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Threshold = 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Threshold = 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509941"/>
                  </a:ext>
                </a:extLst>
              </a:tr>
              <a:tr h="334999">
                <a:tc>
                  <a:txBody>
                    <a:bodyPr/>
                    <a:lstStyle/>
                    <a:p>
                      <a:r>
                        <a:rPr lang="en-US" dirty="0"/>
                        <a:t>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0.4040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0.4040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27887"/>
                  </a:ext>
                </a:extLst>
              </a:tr>
              <a:tr h="334999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0.8134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0.79678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0.77661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0.8005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0.79031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137445"/>
                  </a:ext>
                </a:extLst>
              </a:tr>
              <a:tr h="334999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0.751532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0.686054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0.86084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066232"/>
                  </a:ext>
                </a:extLst>
              </a:tr>
              <a:tr h="334999"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0.73495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0.814080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0.66439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0.56755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492231"/>
                  </a:ext>
                </a:extLst>
              </a:tr>
              <a:tr h="334999">
                <a:tc>
                  <a:txBody>
                    <a:bodyPr/>
                    <a:lstStyle/>
                    <a:p>
                      <a:r>
                        <a:rPr lang="en-US" dirty="0"/>
                        <a:t>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0.8885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0.8885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0.8885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0.8885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0.8885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165632"/>
                  </a:ext>
                </a:extLst>
              </a:tr>
              <a:tr h="334999">
                <a:tc>
                  <a:txBody>
                    <a:bodyPr/>
                    <a:lstStyle/>
                    <a:p>
                      <a:r>
                        <a:rPr lang="en-US" dirty="0"/>
                        <a:t>True Pos: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112474.0000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117596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130257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106306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90812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991105"/>
                  </a:ext>
                </a:extLst>
              </a:tr>
              <a:tr h="334999">
                <a:tc>
                  <a:txBody>
                    <a:bodyPr/>
                    <a:lstStyle/>
                    <a:p>
                      <a:r>
                        <a:rPr lang="en-US" dirty="0"/>
                        <a:t>False Pos: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27124.0000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38879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59607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26062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14680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488087"/>
                  </a:ext>
                </a:extLst>
              </a:tr>
              <a:tr h="334999">
                <a:tc>
                  <a:txBody>
                    <a:bodyPr/>
                    <a:lstStyle/>
                    <a:p>
                      <a:r>
                        <a:rPr lang="en-US" dirty="0"/>
                        <a:t>True Neg: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212871.0000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201116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180388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213933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225315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874186"/>
                  </a:ext>
                </a:extLst>
              </a:tr>
              <a:tr h="334999">
                <a:tc>
                  <a:txBody>
                    <a:bodyPr/>
                    <a:lstStyle/>
                    <a:p>
                      <a:r>
                        <a:rPr lang="en-US" dirty="0"/>
                        <a:t>False Neg: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47531.0000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42409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29748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53699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69193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883195"/>
                  </a:ext>
                </a:extLst>
              </a:tr>
              <a:tr h="3349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F1 Score: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0.743149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0.74460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0.72719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0.68409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237694"/>
                  </a:ext>
                </a:extLst>
              </a:tr>
              <a:tr h="334999">
                <a:tc>
                  <a:txBody>
                    <a:bodyPr/>
                    <a:lstStyle/>
                    <a:p>
                      <a:r>
                        <a:rPr lang="en-US" dirty="0"/>
                        <a:t>Specificity: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0.8870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0.83800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0.75163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0.93883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38374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DF77ED2-A4DF-E143-2A66-427E0877CD98}"/>
              </a:ext>
            </a:extLst>
          </p:cNvPr>
          <p:cNvSpPr txBox="1"/>
          <p:nvPr/>
        </p:nvSpPr>
        <p:spPr>
          <a:xfrm>
            <a:off x="1479122" y="914400"/>
            <a:ext cx="2623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set: 10% obstacles</a:t>
            </a:r>
          </a:p>
        </p:txBody>
      </p:sp>
    </p:spTree>
    <p:extLst>
      <p:ext uri="{BB962C8B-B14F-4D97-AF65-F5344CB8AC3E}">
        <p14:creationId xmlns:p14="http://schemas.microsoft.com/office/powerpoint/2010/main" val="2997849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5729569-21D9-1D1E-D46D-FD5D3B175E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747840"/>
              </p:ext>
            </p:extLst>
          </p:nvPr>
        </p:nvGraphicFramePr>
        <p:xfrm>
          <a:off x="1479122" y="1712221"/>
          <a:ext cx="980831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1180">
                  <a:extLst>
                    <a:ext uri="{9D8B030D-6E8A-4147-A177-3AD203B41FA5}">
                      <a16:colId xmlns:a16="http://schemas.microsoft.com/office/drawing/2014/main" val="4185783595"/>
                    </a:ext>
                  </a:extLst>
                </a:gridCol>
                <a:gridCol w="1655426">
                  <a:extLst>
                    <a:ext uri="{9D8B030D-6E8A-4147-A177-3AD203B41FA5}">
                      <a16:colId xmlns:a16="http://schemas.microsoft.com/office/drawing/2014/main" val="3623480340"/>
                    </a:ext>
                  </a:extLst>
                </a:gridCol>
                <a:gridCol w="1655426">
                  <a:extLst>
                    <a:ext uri="{9D8B030D-6E8A-4147-A177-3AD203B41FA5}">
                      <a16:colId xmlns:a16="http://schemas.microsoft.com/office/drawing/2014/main" val="1607149173"/>
                    </a:ext>
                  </a:extLst>
                </a:gridCol>
                <a:gridCol w="1655426">
                  <a:extLst>
                    <a:ext uri="{9D8B030D-6E8A-4147-A177-3AD203B41FA5}">
                      <a16:colId xmlns:a16="http://schemas.microsoft.com/office/drawing/2014/main" val="979093374"/>
                    </a:ext>
                  </a:extLst>
                </a:gridCol>
                <a:gridCol w="1655426">
                  <a:extLst>
                    <a:ext uri="{9D8B030D-6E8A-4147-A177-3AD203B41FA5}">
                      <a16:colId xmlns:a16="http://schemas.microsoft.com/office/drawing/2014/main" val="500810345"/>
                    </a:ext>
                  </a:extLst>
                </a:gridCol>
                <a:gridCol w="1655426">
                  <a:extLst>
                    <a:ext uri="{9D8B030D-6E8A-4147-A177-3AD203B41FA5}">
                      <a16:colId xmlns:a16="http://schemas.microsoft.com/office/drawing/2014/main" val="2635603343"/>
                    </a:ext>
                  </a:extLst>
                </a:gridCol>
              </a:tblGrid>
              <a:tr h="334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Threshold =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Threshold = 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Threshold = 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Threshold = 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Threshold = 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509941"/>
                  </a:ext>
                </a:extLst>
              </a:tr>
              <a:tr h="334999">
                <a:tc>
                  <a:txBody>
                    <a:bodyPr/>
                    <a:lstStyle/>
                    <a:p>
                      <a:r>
                        <a:rPr lang="en-US" dirty="0"/>
                        <a:t>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0.3295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0.3295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0.3295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0.3295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0.3295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27887"/>
                  </a:ext>
                </a:extLst>
              </a:tr>
              <a:tr h="334999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0.8460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0.84151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0.82520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0.84746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0.84268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137445"/>
                  </a:ext>
                </a:extLst>
              </a:tr>
              <a:tr h="334999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0.78188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0.73293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0.822250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0.86848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066232"/>
                  </a:ext>
                </a:extLst>
              </a:tr>
              <a:tr h="334999"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0.7830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0.83737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0.88575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0.789288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0.71498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492231"/>
                  </a:ext>
                </a:extLst>
              </a:tr>
              <a:tr h="334999">
                <a:tc>
                  <a:txBody>
                    <a:bodyPr/>
                    <a:lstStyle/>
                    <a:p>
                      <a:r>
                        <a:rPr lang="en-US" dirty="0"/>
                        <a:t>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165632"/>
                  </a:ext>
                </a:extLst>
              </a:tr>
              <a:tr h="334999">
                <a:tc>
                  <a:txBody>
                    <a:bodyPr/>
                    <a:lstStyle/>
                    <a:p>
                      <a:r>
                        <a:rPr lang="en-US" dirty="0"/>
                        <a:t>True Pos: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125277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133981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141721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126287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114399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991105"/>
                  </a:ext>
                </a:extLst>
              </a:tr>
              <a:tr h="334999">
                <a:tc>
                  <a:txBody>
                    <a:bodyPr/>
                    <a:lstStyle/>
                    <a:p>
                      <a:r>
                        <a:rPr lang="en-US" dirty="0"/>
                        <a:t>False Pos: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26868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37376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51639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17323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488087"/>
                  </a:ext>
                </a:extLst>
              </a:tr>
              <a:tr h="334999">
                <a:tc>
                  <a:txBody>
                    <a:bodyPr/>
                    <a:lstStyle/>
                    <a:p>
                      <a:r>
                        <a:rPr lang="en-US" dirty="0"/>
                        <a:t>True Neg: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213131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202623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188360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212699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222676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874186"/>
                  </a:ext>
                </a:extLst>
              </a:tr>
              <a:tr h="334999">
                <a:tc>
                  <a:txBody>
                    <a:bodyPr/>
                    <a:lstStyle/>
                    <a:p>
                      <a:r>
                        <a:rPr lang="en-US" dirty="0"/>
                        <a:t>False Neg: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34724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18280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33714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45602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883195"/>
                  </a:ext>
                </a:extLst>
              </a:tr>
              <a:tr h="3349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F1 Score: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0.80867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0.80213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0.805432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0.78429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237694"/>
                  </a:ext>
                </a:extLst>
              </a:tr>
              <a:tr h="334999">
                <a:tc>
                  <a:txBody>
                    <a:bodyPr/>
                    <a:lstStyle/>
                    <a:p>
                      <a:r>
                        <a:rPr lang="en-US" dirty="0"/>
                        <a:t>Specificity: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0.84426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0.78483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0.88624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0.92782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38374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52EA848-220E-F75D-B312-0115A0FAD1E3}"/>
              </a:ext>
            </a:extLst>
          </p:cNvPr>
          <p:cNvSpPr txBox="1"/>
          <p:nvPr/>
        </p:nvSpPr>
        <p:spPr>
          <a:xfrm>
            <a:off x="1479122" y="914400"/>
            <a:ext cx="2623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set: 20% obstacles</a:t>
            </a:r>
          </a:p>
        </p:txBody>
      </p:sp>
    </p:spTree>
    <p:extLst>
      <p:ext uri="{BB962C8B-B14F-4D97-AF65-F5344CB8AC3E}">
        <p14:creationId xmlns:p14="http://schemas.microsoft.com/office/powerpoint/2010/main" val="1224091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6B529F0-263E-6455-9998-AE1E9AAEEE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869776"/>
              </p:ext>
            </p:extLst>
          </p:nvPr>
        </p:nvGraphicFramePr>
        <p:xfrm>
          <a:off x="1479121" y="1741718"/>
          <a:ext cx="9601831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8946">
                  <a:extLst>
                    <a:ext uri="{9D8B030D-6E8A-4147-A177-3AD203B41FA5}">
                      <a16:colId xmlns:a16="http://schemas.microsoft.com/office/drawing/2014/main" val="4185783595"/>
                    </a:ext>
                  </a:extLst>
                </a:gridCol>
                <a:gridCol w="1620577">
                  <a:extLst>
                    <a:ext uri="{9D8B030D-6E8A-4147-A177-3AD203B41FA5}">
                      <a16:colId xmlns:a16="http://schemas.microsoft.com/office/drawing/2014/main" val="3623480340"/>
                    </a:ext>
                  </a:extLst>
                </a:gridCol>
                <a:gridCol w="1620577">
                  <a:extLst>
                    <a:ext uri="{9D8B030D-6E8A-4147-A177-3AD203B41FA5}">
                      <a16:colId xmlns:a16="http://schemas.microsoft.com/office/drawing/2014/main" val="1607149173"/>
                    </a:ext>
                  </a:extLst>
                </a:gridCol>
                <a:gridCol w="1620577">
                  <a:extLst>
                    <a:ext uri="{9D8B030D-6E8A-4147-A177-3AD203B41FA5}">
                      <a16:colId xmlns:a16="http://schemas.microsoft.com/office/drawing/2014/main" val="979093374"/>
                    </a:ext>
                  </a:extLst>
                </a:gridCol>
                <a:gridCol w="1620577">
                  <a:extLst>
                    <a:ext uri="{9D8B030D-6E8A-4147-A177-3AD203B41FA5}">
                      <a16:colId xmlns:a16="http://schemas.microsoft.com/office/drawing/2014/main" val="152267330"/>
                    </a:ext>
                  </a:extLst>
                </a:gridCol>
                <a:gridCol w="1620577">
                  <a:extLst>
                    <a:ext uri="{9D8B030D-6E8A-4147-A177-3AD203B41FA5}">
                      <a16:colId xmlns:a16="http://schemas.microsoft.com/office/drawing/2014/main" val="1724606725"/>
                    </a:ext>
                  </a:extLst>
                </a:gridCol>
              </a:tblGrid>
              <a:tr h="334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Threshold =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Threshold = 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Threshold = 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Threshold = 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Threshold = 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509941"/>
                  </a:ext>
                </a:extLst>
              </a:tr>
              <a:tr h="334999">
                <a:tc>
                  <a:txBody>
                    <a:bodyPr/>
                    <a:lstStyle/>
                    <a:p>
                      <a:r>
                        <a:rPr lang="en-US" dirty="0"/>
                        <a:t>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0.2835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0.2835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0.2835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0.2835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0.2835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27887"/>
                  </a:ext>
                </a:extLst>
              </a:tr>
              <a:tr h="334999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0.8741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0.86123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0.84681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0.86798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0.8668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137445"/>
                  </a:ext>
                </a:extLst>
              </a:tr>
              <a:tr h="334999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0.8282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0.792348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0.752724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0.82531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0.86517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066232"/>
                  </a:ext>
                </a:extLst>
              </a:tr>
              <a:tr h="334999"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0.885065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0.91893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0.84988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0.7904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492231"/>
                  </a:ext>
                </a:extLst>
              </a:tr>
              <a:tr h="334999">
                <a:tc>
                  <a:txBody>
                    <a:bodyPr/>
                    <a:lstStyle/>
                    <a:p>
                      <a:r>
                        <a:rPr lang="en-US" dirty="0"/>
                        <a:t>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0.9493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0.9493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165632"/>
                  </a:ext>
                </a:extLst>
              </a:tr>
              <a:tr h="334999">
                <a:tc>
                  <a:txBody>
                    <a:bodyPr/>
                    <a:lstStyle/>
                    <a:p>
                      <a:r>
                        <a:rPr lang="en-US" dirty="0"/>
                        <a:t>True Pos: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138358.0000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141622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147041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135993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126477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991105"/>
                  </a:ext>
                </a:extLst>
              </a:tr>
              <a:tr h="334999">
                <a:tc>
                  <a:txBody>
                    <a:bodyPr/>
                    <a:lstStyle/>
                    <a:p>
                      <a:r>
                        <a:rPr lang="en-US" dirty="0"/>
                        <a:t>False Pos: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138358.0000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48304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28785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19710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488087"/>
                  </a:ext>
                </a:extLst>
              </a:tr>
              <a:tr h="334999">
                <a:tc>
                  <a:txBody>
                    <a:bodyPr/>
                    <a:lstStyle/>
                    <a:p>
                      <a:r>
                        <a:rPr lang="en-US" dirty="0"/>
                        <a:t>True Neg: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28696.0000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202872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191683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211202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220277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874186"/>
                  </a:ext>
                </a:extLst>
              </a:tr>
              <a:tr h="334999">
                <a:tc>
                  <a:txBody>
                    <a:bodyPr/>
                    <a:lstStyle/>
                    <a:p>
                      <a:r>
                        <a:rPr lang="en-US" dirty="0"/>
                        <a:t>False Neg: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21655.0000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18391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12972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33536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883195"/>
                  </a:ext>
                </a:extLst>
              </a:tr>
              <a:tr h="3349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F1 Score: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0.8461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0.836144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0.82756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0.83741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0.82610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237694"/>
                  </a:ext>
                </a:extLst>
              </a:tr>
              <a:tr h="334999">
                <a:tc>
                  <a:txBody>
                    <a:bodyPr/>
                    <a:lstStyle/>
                    <a:p>
                      <a:r>
                        <a:rPr lang="en-US" dirty="0"/>
                        <a:t>Specificity: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0.8804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0.84534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0.79872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0.91787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38374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A915063-DFFB-16B4-30F5-38B2BECBE839}"/>
              </a:ext>
            </a:extLst>
          </p:cNvPr>
          <p:cNvSpPr txBox="1"/>
          <p:nvPr/>
        </p:nvSpPr>
        <p:spPr>
          <a:xfrm>
            <a:off x="1479122" y="914400"/>
            <a:ext cx="2623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set: 30% obstacles</a:t>
            </a:r>
          </a:p>
        </p:txBody>
      </p:sp>
    </p:spTree>
    <p:extLst>
      <p:ext uri="{BB962C8B-B14F-4D97-AF65-F5344CB8AC3E}">
        <p14:creationId xmlns:p14="http://schemas.microsoft.com/office/powerpoint/2010/main" val="264719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1ADBB4D-A972-C0DB-32AF-932914373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212919"/>
              </p:ext>
            </p:extLst>
          </p:nvPr>
        </p:nvGraphicFramePr>
        <p:xfrm>
          <a:off x="1479122" y="1741718"/>
          <a:ext cx="9169214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409">
                  <a:extLst>
                    <a:ext uri="{9D8B030D-6E8A-4147-A177-3AD203B41FA5}">
                      <a16:colId xmlns:a16="http://schemas.microsoft.com/office/drawing/2014/main" val="4185783595"/>
                    </a:ext>
                  </a:extLst>
                </a:gridCol>
                <a:gridCol w="1547561">
                  <a:extLst>
                    <a:ext uri="{9D8B030D-6E8A-4147-A177-3AD203B41FA5}">
                      <a16:colId xmlns:a16="http://schemas.microsoft.com/office/drawing/2014/main" val="3623480340"/>
                    </a:ext>
                  </a:extLst>
                </a:gridCol>
                <a:gridCol w="1547561">
                  <a:extLst>
                    <a:ext uri="{9D8B030D-6E8A-4147-A177-3AD203B41FA5}">
                      <a16:colId xmlns:a16="http://schemas.microsoft.com/office/drawing/2014/main" val="1607149173"/>
                    </a:ext>
                  </a:extLst>
                </a:gridCol>
                <a:gridCol w="1547561">
                  <a:extLst>
                    <a:ext uri="{9D8B030D-6E8A-4147-A177-3AD203B41FA5}">
                      <a16:colId xmlns:a16="http://schemas.microsoft.com/office/drawing/2014/main" val="979093374"/>
                    </a:ext>
                  </a:extLst>
                </a:gridCol>
                <a:gridCol w="1547561">
                  <a:extLst>
                    <a:ext uri="{9D8B030D-6E8A-4147-A177-3AD203B41FA5}">
                      <a16:colId xmlns:a16="http://schemas.microsoft.com/office/drawing/2014/main" val="1391169956"/>
                    </a:ext>
                  </a:extLst>
                </a:gridCol>
                <a:gridCol w="1547561">
                  <a:extLst>
                    <a:ext uri="{9D8B030D-6E8A-4147-A177-3AD203B41FA5}">
                      <a16:colId xmlns:a16="http://schemas.microsoft.com/office/drawing/2014/main" val="3409104235"/>
                    </a:ext>
                  </a:extLst>
                </a:gridCol>
              </a:tblGrid>
              <a:tr h="334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Threshold =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Threshold = 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Threshold = 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Threshold = 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Threshold = 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509941"/>
                  </a:ext>
                </a:extLst>
              </a:tr>
              <a:tr h="334999">
                <a:tc>
                  <a:txBody>
                    <a:bodyPr/>
                    <a:lstStyle/>
                    <a:p>
                      <a:r>
                        <a:rPr lang="en-US" dirty="0"/>
                        <a:t>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0.2938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0.2938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0.2938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0.2938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0.2938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27887"/>
                  </a:ext>
                </a:extLst>
              </a:tr>
              <a:tr h="334999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0.8704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0.8558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0.8343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0.87873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0.84268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137445"/>
                  </a:ext>
                </a:extLst>
              </a:tr>
              <a:tr h="334999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0.75531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0.71803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0.824204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0.86848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066232"/>
                  </a:ext>
                </a:extLst>
              </a:tr>
              <a:tr h="334999"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0.94601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0.96457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0.88579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0.714989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492231"/>
                  </a:ext>
                </a:extLst>
              </a:tr>
              <a:tr h="334999">
                <a:tc>
                  <a:txBody>
                    <a:bodyPr/>
                    <a:lstStyle/>
                    <a:p>
                      <a:r>
                        <a:rPr lang="en-US" dirty="0"/>
                        <a:t>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0.9537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0.9537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165632"/>
                  </a:ext>
                </a:extLst>
              </a:tr>
              <a:tr h="334999">
                <a:tc>
                  <a:txBody>
                    <a:bodyPr/>
                    <a:lstStyle/>
                    <a:p>
                      <a:r>
                        <a:rPr lang="en-US" dirty="0"/>
                        <a:t>True Pos: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147306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151381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154351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141745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114399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991105"/>
                  </a:ext>
                </a:extLst>
              </a:tr>
              <a:tr h="334999">
                <a:tc>
                  <a:txBody>
                    <a:bodyPr/>
                    <a:lstStyle/>
                    <a:p>
                      <a:r>
                        <a:rPr lang="en-US" dirty="0"/>
                        <a:t>False Pos: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39146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49041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60613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30233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17323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488087"/>
                  </a:ext>
                </a:extLst>
              </a:tr>
              <a:tr h="334999">
                <a:tc>
                  <a:txBody>
                    <a:bodyPr/>
                    <a:lstStyle/>
                    <a:p>
                      <a:r>
                        <a:rPr lang="en-US" dirty="0"/>
                        <a:t>True Neg: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200834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190939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179367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209747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222676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874186"/>
                  </a:ext>
                </a:extLst>
              </a:tr>
              <a:tr h="334999">
                <a:tc>
                  <a:txBody>
                    <a:bodyPr/>
                    <a:lstStyle/>
                    <a:p>
                      <a:r>
                        <a:rPr lang="en-US" dirty="0"/>
                        <a:t>False Neg: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12714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18275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45602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883195"/>
                  </a:ext>
                </a:extLst>
              </a:tr>
              <a:tr h="3349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F1 Score: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0.82324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0.784298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237694"/>
                  </a:ext>
                </a:extLst>
              </a:tr>
              <a:tr h="334999">
                <a:tc>
                  <a:txBody>
                    <a:bodyPr/>
                    <a:lstStyle/>
                    <a:p>
                      <a:r>
                        <a:rPr lang="en-US" dirty="0"/>
                        <a:t>Specificity: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0.79564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0.87401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0.92782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38374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B88A35F-9CFC-985A-AE35-B501E9C9CB5B}"/>
              </a:ext>
            </a:extLst>
          </p:cNvPr>
          <p:cNvSpPr txBox="1"/>
          <p:nvPr/>
        </p:nvSpPr>
        <p:spPr>
          <a:xfrm>
            <a:off x="1479122" y="914400"/>
            <a:ext cx="2623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set: 40% obstacles</a:t>
            </a:r>
          </a:p>
        </p:txBody>
      </p:sp>
    </p:spTree>
    <p:extLst>
      <p:ext uri="{BB962C8B-B14F-4D97-AF65-F5344CB8AC3E}">
        <p14:creationId xmlns:p14="http://schemas.microsoft.com/office/powerpoint/2010/main" val="38669420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1118532-F62A-9264-B385-F0269807E7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28127"/>
              </p:ext>
            </p:extLst>
          </p:nvPr>
        </p:nvGraphicFramePr>
        <p:xfrm>
          <a:off x="1479121" y="1741718"/>
          <a:ext cx="9385523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5178">
                  <a:extLst>
                    <a:ext uri="{9D8B030D-6E8A-4147-A177-3AD203B41FA5}">
                      <a16:colId xmlns:a16="http://schemas.microsoft.com/office/drawing/2014/main" val="4185783595"/>
                    </a:ext>
                  </a:extLst>
                </a:gridCol>
                <a:gridCol w="1584069">
                  <a:extLst>
                    <a:ext uri="{9D8B030D-6E8A-4147-A177-3AD203B41FA5}">
                      <a16:colId xmlns:a16="http://schemas.microsoft.com/office/drawing/2014/main" val="3623480340"/>
                    </a:ext>
                  </a:extLst>
                </a:gridCol>
                <a:gridCol w="1584069">
                  <a:extLst>
                    <a:ext uri="{9D8B030D-6E8A-4147-A177-3AD203B41FA5}">
                      <a16:colId xmlns:a16="http://schemas.microsoft.com/office/drawing/2014/main" val="1607149173"/>
                    </a:ext>
                  </a:extLst>
                </a:gridCol>
                <a:gridCol w="1584069">
                  <a:extLst>
                    <a:ext uri="{9D8B030D-6E8A-4147-A177-3AD203B41FA5}">
                      <a16:colId xmlns:a16="http://schemas.microsoft.com/office/drawing/2014/main" val="979093374"/>
                    </a:ext>
                  </a:extLst>
                </a:gridCol>
                <a:gridCol w="1584069">
                  <a:extLst>
                    <a:ext uri="{9D8B030D-6E8A-4147-A177-3AD203B41FA5}">
                      <a16:colId xmlns:a16="http://schemas.microsoft.com/office/drawing/2014/main" val="133052936"/>
                    </a:ext>
                  </a:extLst>
                </a:gridCol>
                <a:gridCol w="1584069">
                  <a:extLst>
                    <a:ext uri="{9D8B030D-6E8A-4147-A177-3AD203B41FA5}">
                      <a16:colId xmlns:a16="http://schemas.microsoft.com/office/drawing/2014/main" val="3090395494"/>
                    </a:ext>
                  </a:extLst>
                </a:gridCol>
              </a:tblGrid>
              <a:tr h="334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Threshold =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Threshold = 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Threshold = 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Threshold = 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Threshold = 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509941"/>
                  </a:ext>
                </a:extLst>
              </a:tr>
              <a:tr h="334999">
                <a:tc>
                  <a:txBody>
                    <a:bodyPr/>
                    <a:lstStyle/>
                    <a:p>
                      <a:r>
                        <a:rPr lang="en-US" dirty="0"/>
                        <a:t>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0.2615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0.2615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0.2615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0.2615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0.2615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27887"/>
                  </a:ext>
                </a:extLst>
              </a:tr>
              <a:tr h="334999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0.8840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0.874155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0.86078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0.88149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0.88459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137445"/>
                  </a:ext>
                </a:extLst>
              </a:tr>
              <a:tr h="334999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0.79248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0.76093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0.817214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0.85137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066232"/>
                  </a:ext>
                </a:extLst>
              </a:tr>
              <a:tr h="334999"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0.9145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0.92894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0.906855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0.86229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492231"/>
                  </a:ext>
                </a:extLst>
              </a:tr>
              <a:tr h="334999">
                <a:tc>
                  <a:txBody>
                    <a:bodyPr/>
                    <a:lstStyle/>
                    <a:p>
                      <a:r>
                        <a:rPr lang="en-US" dirty="0"/>
                        <a:t>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0.9597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0.9597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0.9597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165632"/>
                  </a:ext>
                </a:extLst>
              </a:tr>
              <a:tr h="334999">
                <a:tc>
                  <a:txBody>
                    <a:bodyPr/>
                    <a:lstStyle/>
                    <a:p>
                      <a:r>
                        <a:rPr lang="en-US" dirty="0"/>
                        <a:t>True Pos: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146458.0000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148779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152330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145241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138105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991105"/>
                  </a:ext>
                </a:extLst>
              </a:tr>
              <a:tr h="334999">
                <a:tc>
                  <a:txBody>
                    <a:bodyPr/>
                    <a:lstStyle/>
                    <a:p>
                      <a:r>
                        <a:rPr lang="en-US" dirty="0"/>
                        <a:t>False Pos: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32703.0000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38958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47857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32486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488087"/>
                  </a:ext>
                </a:extLst>
              </a:tr>
              <a:tr h="334999">
                <a:tc>
                  <a:txBody>
                    <a:bodyPr/>
                    <a:lstStyle/>
                    <a:p>
                      <a:r>
                        <a:rPr lang="en-US" dirty="0"/>
                        <a:t>True Neg: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207138.0000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200883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191984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207355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215731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874186"/>
                  </a:ext>
                </a:extLst>
              </a:tr>
              <a:tr h="334999">
                <a:tc>
                  <a:txBody>
                    <a:bodyPr/>
                    <a:lstStyle/>
                    <a:p>
                      <a:r>
                        <a:rPr lang="en-US" dirty="0"/>
                        <a:t>False Neg: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13701.0000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11380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14918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22054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883195"/>
                  </a:ext>
                </a:extLst>
              </a:tr>
              <a:tr h="3349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F1 Score: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0.85530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0.845465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0.85970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0.85679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237694"/>
                  </a:ext>
                </a:extLst>
              </a:tr>
              <a:tr h="334999">
                <a:tc>
                  <a:txBody>
                    <a:bodyPr/>
                    <a:lstStyle/>
                    <a:p>
                      <a:r>
                        <a:rPr lang="en-US" dirty="0"/>
                        <a:t>Specificity: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0.83756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0.80046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0.86455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0.89947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38374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19FA836-CF36-4999-8322-A9836466CC6A}"/>
              </a:ext>
            </a:extLst>
          </p:cNvPr>
          <p:cNvSpPr txBox="1"/>
          <p:nvPr/>
        </p:nvSpPr>
        <p:spPr>
          <a:xfrm>
            <a:off x="1479122" y="914400"/>
            <a:ext cx="2623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set: 50% obstacles</a:t>
            </a:r>
          </a:p>
        </p:txBody>
      </p:sp>
    </p:spTree>
    <p:extLst>
      <p:ext uri="{BB962C8B-B14F-4D97-AF65-F5344CB8AC3E}">
        <p14:creationId xmlns:p14="http://schemas.microsoft.com/office/powerpoint/2010/main" val="36879471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CBD069C-956C-BFAE-449E-B8D93CC4EE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226930"/>
              </p:ext>
            </p:extLst>
          </p:nvPr>
        </p:nvGraphicFramePr>
        <p:xfrm>
          <a:off x="1479122" y="1741718"/>
          <a:ext cx="9415018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9783">
                  <a:extLst>
                    <a:ext uri="{9D8B030D-6E8A-4147-A177-3AD203B41FA5}">
                      <a16:colId xmlns:a16="http://schemas.microsoft.com/office/drawing/2014/main" val="4185783595"/>
                    </a:ext>
                  </a:extLst>
                </a:gridCol>
                <a:gridCol w="1589047">
                  <a:extLst>
                    <a:ext uri="{9D8B030D-6E8A-4147-A177-3AD203B41FA5}">
                      <a16:colId xmlns:a16="http://schemas.microsoft.com/office/drawing/2014/main" val="3623480340"/>
                    </a:ext>
                  </a:extLst>
                </a:gridCol>
                <a:gridCol w="1589047">
                  <a:extLst>
                    <a:ext uri="{9D8B030D-6E8A-4147-A177-3AD203B41FA5}">
                      <a16:colId xmlns:a16="http://schemas.microsoft.com/office/drawing/2014/main" val="1607149173"/>
                    </a:ext>
                  </a:extLst>
                </a:gridCol>
                <a:gridCol w="1589047">
                  <a:extLst>
                    <a:ext uri="{9D8B030D-6E8A-4147-A177-3AD203B41FA5}">
                      <a16:colId xmlns:a16="http://schemas.microsoft.com/office/drawing/2014/main" val="979093374"/>
                    </a:ext>
                  </a:extLst>
                </a:gridCol>
                <a:gridCol w="1589047">
                  <a:extLst>
                    <a:ext uri="{9D8B030D-6E8A-4147-A177-3AD203B41FA5}">
                      <a16:colId xmlns:a16="http://schemas.microsoft.com/office/drawing/2014/main" val="4052492513"/>
                    </a:ext>
                  </a:extLst>
                </a:gridCol>
                <a:gridCol w="1589047">
                  <a:extLst>
                    <a:ext uri="{9D8B030D-6E8A-4147-A177-3AD203B41FA5}">
                      <a16:colId xmlns:a16="http://schemas.microsoft.com/office/drawing/2014/main" val="323627929"/>
                    </a:ext>
                  </a:extLst>
                </a:gridCol>
              </a:tblGrid>
              <a:tr h="334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Threshold =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Threshold = 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Threshold = 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Threshold = 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Threshold = 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509941"/>
                  </a:ext>
                </a:extLst>
              </a:tr>
              <a:tr h="334999">
                <a:tc>
                  <a:txBody>
                    <a:bodyPr/>
                    <a:lstStyle/>
                    <a:p>
                      <a:r>
                        <a:rPr lang="en-US" dirty="0"/>
                        <a:t>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0.2957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0.2957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0.2957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0.2957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0.2957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27887"/>
                  </a:ext>
                </a:extLst>
              </a:tr>
              <a:tr h="334999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0.8697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0.8539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0.833055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0.88074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0.88508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137445"/>
                  </a:ext>
                </a:extLst>
              </a:tr>
              <a:tr h="334999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0.74611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0.71297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0.80974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0.8430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066232"/>
                  </a:ext>
                </a:extLst>
              </a:tr>
              <a:tr h="334999"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0.96323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0.97629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0.87621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492231"/>
                  </a:ext>
                </a:extLst>
              </a:tr>
              <a:tr h="334999">
                <a:tc>
                  <a:txBody>
                    <a:bodyPr/>
                    <a:lstStyle/>
                    <a:p>
                      <a:r>
                        <a:rPr lang="en-US" dirty="0"/>
                        <a:t>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0.9575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0.9575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0.9575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0.9575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165632"/>
                  </a:ext>
                </a:extLst>
              </a:tr>
              <a:tr h="334999">
                <a:tc>
                  <a:txBody>
                    <a:bodyPr/>
                    <a:lstStyle/>
                    <a:p>
                      <a:r>
                        <a:rPr lang="en-US" dirty="0"/>
                        <a:t>True Pos: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151341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154354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156447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147106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140409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991105"/>
                  </a:ext>
                </a:extLst>
              </a:tr>
              <a:tr h="334999">
                <a:tc>
                  <a:txBody>
                    <a:bodyPr/>
                    <a:lstStyle/>
                    <a:p>
                      <a:r>
                        <a:rPr lang="en-US" dirty="0"/>
                        <a:t>False Pos: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43217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52523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62980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34564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26132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488087"/>
                  </a:ext>
                </a:extLst>
              </a:tr>
              <a:tr h="334999">
                <a:tc>
                  <a:txBody>
                    <a:bodyPr/>
                    <a:lstStyle/>
                    <a:p>
                      <a:r>
                        <a:rPr lang="en-US" dirty="0"/>
                        <a:t>True Neg: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196538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187232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176775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205191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213623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874186"/>
                  </a:ext>
                </a:extLst>
              </a:tr>
              <a:tr h="334999">
                <a:tc>
                  <a:txBody>
                    <a:bodyPr/>
                    <a:lstStyle/>
                    <a:p>
                      <a:r>
                        <a:rPr lang="en-US" dirty="0"/>
                        <a:t>False Neg: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883195"/>
                  </a:ext>
                </a:extLst>
              </a:tr>
              <a:tr h="3349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F1 Score: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0.84088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0.824116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0.859333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237694"/>
                  </a:ext>
                </a:extLst>
              </a:tr>
              <a:tr h="334999">
                <a:tc>
                  <a:txBody>
                    <a:bodyPr/>
                    <a:lstStyle/>
                    <a:p>
                      <a:r>
                        <a:rPr lang="en-US" dirty="0"/>
                        <a:t>Specificity: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0.7809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0.73731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0.85583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38374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56DE1C3-E247-4A5F-FA23-08DE7CF52832}"/>
              </a:ext>
            </a:extLst>
          </p:cNvPr>
          <p:cNvSpPr txBox="1"/>
          <p:nvPr/>
        </p:nvSpPr>
        <p:spPr>
          <a:xfrm>
            <a:off x="1479122" y="914400"/>
            <a:ext cx="2623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set: 60% obstacles</a:t>
            </a:r>
          </a:p>
        </p:txBody>
      </p:sp>
    </p:spTree>
    <p:extLst>
      <p:ext uri="{BB962C8B-B14F-4D97-AF65-F5344CB8AC3E}">
        <p14:creationId xmlns:p14="http://schemas.microsoft.com/office/powerpoint/2010/main" val="13884864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D81138F-BE95-1C80-F992-F01E6F4A70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943492"/>
              </p:ext>
            </p:extLst>
          </p:nvPr>
        </p:nvGraphicFramePr>
        <p:xfrm>
          <a:off x="1479122" y="1741718"/>
          <a:ext cx="979848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9645">
                  <a:extLst>
                    <a:ext uri="{9D8B030D-6E8A-4147-A177-3AD203B41FA5}">
                      <a16:colId xmlns:a16="http://schemas.microsoft.com/office/drawing/2014/main" val="4185783595"/>
                    </a:ext>
                  </a:extLst>
                </a:gridCol>
                <a:gridCol w="1653767">
                  <a:extLst>
                    <a:ext uri="{9D8B030D-6E8A-4147-A177-3AD203B41FA5}">
                      <a16:colId xmlns:a16="http://schemas.microsoft.com/office/drawing/2014/main" val="3623480340"/>
                    </a:ext>
                  </a:extLst>
                </a:gridCol>
                <a:gridCol w="1653767">
                  <a:extLst>
                    <a:ext uri="{9D8B030D-6E8A-4147-A177-3AD203B41FA5}">
                      <a16:colId xmlns:a16="http://schemas.microsoft.com/office/drawing/2014/main" val="1607149173"/>
                    </a:ext>
                  </a:extLst>
                </a:gridCol>
                <a:gridCol w="1653767">
                  <a:extLst>
                    <a:ext uri="{9D8B030D-6E8A-4147-A177-3AD203B41FA5}">
                      <a16:colId xmlns:a16="http://schemas.microsoft.com/office/drawing/2014/main" val="979093374"/>
                    </a:ext>
                  </a:extLst>
                </a:gridCol>
                <a:gridCol w="1653767">
                  <a:extLst>
                    <a:ext uri="{9D8B030D-6E8A-4147-A177-3AD203B41FA5}">
                      <a16:colId xmlns:a16="http://schemas.microsoft.com/office/drawing/2014/main" val="1135632881"/>
                    </a:ext>
                  </a:extLst>
                </a:gridCol>
                <a:gridCol w="1653767">
                  <a:extLst>
                    <a:ext uri="{9D8B030D-6E8A-4147-A177-3AD203B41FA5}">
                      <a16:colId xmlns:a16="http://schemas.microsoft.com/office/drawing/2014/main" val="576700409"/>
                    </a:ext>
                  </a:extLst>
                </a:gridCol>
              </a:tblGrid>
              <a:tr h="334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Threshold =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Threshold = 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Threshold = 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Threshold = 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Threshold = 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509941"/>
                  </a:ext>
                </a:extLst>
              </a:tr>
              <a:tr h="334999">
                <a:tc>
                  <a:txBody>
                    <a:bodyPr/>
                    <a:lstStyle/>
                    <a:p>
                      <a:r>
                        <a:rPr lang="en-US" dirty="0"/>
                        <a:t>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0.2015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27887"/>
                  </a:ext>
                </a:extLst>
              </a:tr>
              <a:tr h="334999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0.9135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0.90980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0.903357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0.91254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0.88459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137445"/>
                  </a:ext>
                </a:extLst>
              </a:tr>
              <a:tr h="334999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0.8787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0.835474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0.88134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0.851370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066232"/>
                  </a:ext>
                </a:extLst>
              </a:tr>
              <a:tr h="334999"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0.9094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0.92147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0.94436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0.86229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492231"/>
                  </a:ext>
                </a:extLst>
              </a:tr>
              <a:tr h="334999">
                <a:tc>
                  <a:txBody>
                    <a:bodyPr/>
                    <a:lstStyle/>
                    <a:p>
                      <a:r>
                        <a:rPr lang="en-US" dirty="0"/>
                        <a:t>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0.9747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165632"/>
                  </a:ext>
                </a:extLst>
              </a:tr>
              <a:tr h="334999">
                <a:tc>
                  <a:txBody>
                    <a:bodyPr/>
                    <a:lstStyle/>
                    <a:p>
                      <a:r>
                        <a:rPr lang="en-US" dirty="0"/>
                        <a:t>True Pos: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145498.0000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147436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151098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144466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138105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991105"/>
                  </a:ext>
                </a:extLst>
              </a:tr>
              <a:tr h="334999">
                <a:tc>
                  <a:txBody>
                    <a:bodyPr/>
                    <a:lstStyle/>
                    <a:p>
                      <a:r>
                        <a:rPr lang="en-US" dirty="0"/>
                        <a:t>False Pos: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20080.0000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23515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19449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488087"/>
                  </a:ext>
                </a:extLst>
              </a:tr>
              <a:tr h="334999">
                <a:tc>
                  <a:txBody>
                    <a:bodyPr/>
                    <a:lstStyle/>
                    <a:p>
                      <a:r>
                        <a:rPr lang="en-US" dirty="0"/>
                        <a:t>True Neg: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219920.0000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216485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210245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220551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215731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874186"/>
                  </a:ext>
                </a:extLst>
              </a:tr>
              <a:tr h="334999">
                <a:tc>
                  <a:txBody>
                    <a:bodyPr/>
                    <a:lstStyle/>
                    <a:p>
                      <a:r>
                        <a:rPr lang="en-US" dirty="0"/>
                        <a:t>False Neg: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14502.0000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15534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22054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883195"/>
                  </a:ext>
                </a:extLst>
              </a:tr>
              <a:tr h="3349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F1 Score: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0.8938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0.89098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0.88658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0.89199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0.85679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237694"/>
                  </a:ext>
                </a:extLst>
              </a:tr>
              <a:tr h="334999">
                <a:tc>
                  <a:txBody>
                    <a:bodyPr/>
                    <a:lstStyle/>
                    <a:p>
                      <a:r>
                        <a:rPr lang="en-US" dirty="0"/>
                        <a:t>Specificity: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0.87602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0.89947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38374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8D68629-772A-C573-EEC6-1C317DECFA1A}"/>
              </a:ext>
            </a:extLst>
          </p:cNvPr>
          <p:cNvSpPr txBox="1"/>
          <p:nvPr/>
        </p:nvSpPr>
        <p:spPr>
          <a:xfrm>
            <a:off x="1479122" y="914400"/>
            <a:ext cx="2623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set: 70% obstacles</a:t>
            </a:r>
          </a:p>
        </p:txBody>
      </p:sp>
    </p:spTree>
    <p:extLst>
      <p:ext uri="{BB962C8B-B14F-4D97-AF65-F5344CB8AC3E}">
        <p14:creationId xmlns:p14="http://schemas.microsoft.com/office/powerpoint/2010/main" val="25670651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0190CA8-4DB5-EEB0-C432-CFE9CEE585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813002"/>
              </p:ext>
            </p:extLst>
          </p:nvPr>
        </p:nvGraphicFramePr>
        <p:xfrm>
          <a:off x="1479121" y="1741718"/>
          <a:ext cx="9638056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601">
                  <a:extLst>
                    <a:ext uri="{9D8B030D-6E8A-4147-A177-3AD203B41FA5}">
                      <a16:colId xmlns:a16="http://schemas.microsoft.com/office/drawing/2014/main" val="4185783595"/>
                    </a:ext>
                  </a:extLst>
                </a:gridCol>
                <a:gridCol w="1626691">
                  <a:extLst>
                    <a:ext uri="{9D8B030D-6E8A-4147-A177-3AD203B41FA5}">
                      <a16:colId xmlns:a16="http://schemas.microsoft.com/office/drawing/2014/main" val="3623480340"/>
                    </a:ext>
                  </a:extLst>
                </a:gridCol>
                <a:gridCol w="1626691">
                  <a:extLst>
                    <a:ext uri="{9D8B030D-6E8A-4147-A177-3AD203B41FA5}">
                      <a16:colId xmlns:a16="http://schemas.microsoft.com/office/drawing/2014/main" val="1607149173"/>
                    </a:ext>
                  </a:extLst>
                </a:gridCol>
                <a:gridCol w="1626691">
                  <a:extLst>
                    <a:ext uri="{9D8B030D-6E8A-4147-A177-3AD203B41FA5}">
                      <a16:colId xmlns:a16="http://schemas.microsoft.com/office/drawing/2014/main" val="979093374"/>
                    </a:ext>
                  </a:extLst>
                </a:gridCol>
                <a:gridCol w="1626691">
                  <a:extLst>
                    <a:ext uri="{9D8B030D-6E8A-4147-A177-3AD203B41FA5}">
                      <a16:colId xmlns:a16="http://schemas.microsoft.com/office/drawing/2014/main" val="1197588092"/>
                    </a:ext>
                  </a:extLst>
                </a:gridCol>
                <a:gridCol w="1626691">
                  <a:extLst>
                    <a:ext uri="{9D8B030D-6E8A-4147-A177-3AD203B41FA5}">
                      <a16:colId xmlns:a16="http://schemas.microsoft.com/office/drawing/2014/main" val="1420696279"/>
                    </a:ext>
                  </a:extLst>
                </a:gridCol>
              </a:tblGrid>
              <a:tr h="334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Threshold =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Threshold = 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Threshold = 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Threshold = 0.6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Threshold = 0.7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509941"/>
                  </a:ext>
                </a:extLst>
              </a:tr>
              <a:tr h="334999">
                <a:tc>
                  <a:txBody>
                    <a:bodyPr/>
                    <a:lstStyle/>
                    <a:p>
                      <a:r>
                        <a:rPr lang="en-US" dirty="0"/>
                        <a:t>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27887"/>
                  </a:ext>
                </a:extLst>
              </a:tr>
              <a:tr h="334999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0.9149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0.9067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0.892955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0.91803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0.91543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137445"/>
                  </a:ext>
                </a:extLst>
              </a:tr>
              <a:tr h="334999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066232"/>
                  </a:ext>
                </a:extLst>
              </a:tr>
              <a:tr h="334999"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0.95782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0.97289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0.909987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492231"/>
                  </a:ext>
                </a:extLst>
              </a:tr>
              <a:tr h="334999">
                <a:tc>
                  <a:txBody>
                    <a:bodyPr/>
                    <a:lstStyle/>
                    <a:p>
                      <a:r>
                        <a:rPr lang="en-US" dirty="0"/>
                        <a:t>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0.9769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0.9769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0.9769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0.9769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165632"/>
                  </a:ext>
                </a:extLst>
              </a:tr>
              <a:tr h="334999">
                <a:tc>
                  <a:txBody>
                    <a:bodyPr/>
                    <a:lstStyle/>
                    <a:p>
                      <a:r>
                        <a:rPr lang="en-US" dirty="0"/>
                        <a:t>True Pos: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153252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155663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145598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139428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991105"/>
                  </a:ext>
                </a:extLst>
              </a:tr>
              <a:tr h="334999">
                <a:tc>
                  <a:txBody>
                    <a:bodyPr/>
                    <a:lstStyle/>
                    <a:p>
                      <a:r>
                        <a:rPr lang="en-US" dirty="0"/>
                        <a:t>False Pos: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24037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30569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38481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18383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13253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488087"/>
                  </a:ext>
                </a:extLst>
              </a:tr>
              <a:tr h="334999">
                <a:tc>
                  <a:txBody>
                    <a:bodyPr/>
                    <a:lstStyle/>
                    <a:p>
                      <a:r>
                        <a:rPr lang="en-US" dirty="0"/>
                        <a:t>True Neg: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215963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209431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201519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221617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226747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874186"/>
                  </a:ext>
                </a:extLst>
              </a:tr>
              <a:tr h="334999">
                <a:tc>
                  <a:txBody>
                    <a:bodyPr/>
                    <a:lstStyle/>
                    <a:p>
                      <a:r>
                        <a:rPr lang="en-US" dirty="0"/>
                        <a:t>False Neg: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14402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20572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883195"/>
                  </a:ext>
                </a:extLst>
              </a:tr>
              <a:tr h="3349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F1 Score: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0.89146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0.87909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0.89880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0.89182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237694"/>
                  </a:ext>
                </a:extLst>
              </a:tr>
              <a:tr h="334999">
                <a:tc>
                  <a:txBody>
                    <a:bodyPr/>
                    <a:lstStyle/>
                    <a:p>
                      <a:r>
                        <a:rPr lang="en-US" dirty="0"/>
                        <a:t>Specificity: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0.87263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0.83966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0.92340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0.94477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38374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016859F-F458-CEA8-F66E-2429A09EC0C1}"/>
              </a:ext>
            </a:extLst>
          </p:cNvPr>
          <p:cNvSpPr txBox="1"/>
          <p:nvPr/>
        </p:nvSpPr>
        <p:spPr>
          <a:xfrm>
            <a:off x="1479122" y="914400"/>
            <a:ext cx="2623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set: 80% obstacles</a:t>
            </a:r>
          </a:p>
        </p:txBody>
      </p:sp>
    </p:spTree>
    <p:extLst>
      <p:ext uri="{BB962C8B-B14F-4D97-AF65-F5344CB8AC3E}">
        <p14:creationId xmlns:p14="http://schemas.microsoft.com/office/powerpoint/2010/main" val="30788450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68F638B-503E-D93B-7A23-54104D539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569694"/>
              </p:ext>
            </p:extLst>
          </p:nvPr>
        </p:nvGraphicFramePr>
        <p:xfrm>
          <a:off x="1479122" y="1640921"/>
          <a:ext cx="9044501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1941">
                  <a:extLst>
                    <a:ext uri="{9D8B030D-6E8A-4147-A177-3AD203B41FA5}">
                      <a16:colId xmlns:a16="http://schemas.microsoft.com/office/drawing/2014/main" val="4185783595"/>
                    </a:ext>
                  </a:extLst>
                </a:gridCol>
                <a:gridCol w="1526512">
                  <a:extLst>
                    <a:ext uri="{9D8B030D-6E8A-4147-A177-3AD203B41FA5}">
                      <a16:colId xmlns:a16="http://schemas.microsoft.com/office/drawing/2014/main" val="3623480340"/>
                    </a:ext>
                  </a:extLst>
                </a:gridCol>
                <a:gridCol w="1526512">
                  <a:extLst>
                    <a:ext uri="{9D8B030D-6E8A-4147-A177-3AD203B41FA5}">
                      <a16:colId xmlns:a16="http://schemas.microsoft.com/office/drawing/2014/main" val="1607149173"/>
                    </a:ext>
                  </a:extLst>
                </a:gridCol>
                <a:gridCol w="1526512">
                  <a:extLst>
                    <a:ext uri="{9D8B030D-6E8A-4147-A177-3AD203B41FA5}">
                      <a16:colId xmlns:a16="http://schemas.microsoft.com/office/drawing/2014/main" val="979093374"/>
                    </a:ext>
                  </a:extLst>
                </a:gridCol>
                <a:gridCol w="1526512">
                  <a:extLst>
                    <a:ext uri="{9D8B030D-6E8A-4147-A177-3AD203B41FA5}">
                      <a16:colId xmlns:a16="http://schemas.microsoft.com/office/drawing/2014/main" val="3030050920"/>
                    </a:ext>
                  </a:extLst>
                </a:gridCol>
                <a:gridCol w="1526512">
                  <a:extLst>
                    <a:ext uri="{9D8B030D-6E8A-4147-A177-3AD203B41FA5}">
                      <a16:colId xmlns:a16="http://schemas.microsoft.com/office/drawing/2014/main" val="17346291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Threshold =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Threshold = 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Threshold = 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Threshold = 0.6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Threshold = 0.7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509941"/>
                  </a:ext>
                </a:extLst>
              </a:tr>
              <a:tr h="334999">
                <a:tc>
                  <a:txBody>
                    <a:bodyPr/>
                    <a:lstStyle/>
                    <a:p>
                      <a:r>
                        <a:rPr lang="en-US" dirty="0"/>
                        <a:t>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0.1818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0.1818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27887"/>
                  </a:ext>
                </a:extLst>
              </a:tr>
              <a:tr h="334999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0.9227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0.91952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0.91432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0.9223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0.91945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137445"/>
                  </a:ext>
                </a:extLst>
              </a:tr>
              <a:tr h="334999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0.8892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0.87608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0.89372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0.91755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066232"/>
                  </a:ext>
                </a:extLst>
              </a:tr>
              <a:tr h="334999"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0.9216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0.93042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0.91436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0.87746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492231"/>
                  </a:ext>
                </a:extLst>
              </a:tr>
              <a:tr h="334999">
                <a:tc>
                  <a:txBody>
                    <a:bodyPr/>
                    <a:lstStyle/>
                    <a:p>
                      <a:r>
                        <a:rPr lang="en-US" dirty="0"/>
                        <a:t>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0.9795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165632"/>
                  </a:ext>
                </a:extLst>
              </a:tr>
              <a:tr h="334999">
                <a:tc>
                  <a:txBody>
                    <a:bodyPr/>
                    <a:lstStyle/>
                    <a:p>
                      <a:r>
                        <a:rPr lang="en-US" dirty="0"/>
                        <a:t>True Pos: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147464.0000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148868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152190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146298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140394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991105"/>
                  </a:ext>
                </a:extLst>
              </a:tr>
              <a:tr h="334999">
                <a:tc>
                  <a:txBody>
                    <a:bodyPr/>
                    <a:lstStyle/>
                    <a:p>
                      <a:r>
                        <a:rPr lang="en-US" dirty="0"/>
                        <a:t>False Pos: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18375.0000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21057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26462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17396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12615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488087"/>
                  </a:ext>
                </a:extLst>
              </a:tr>
              <a:tr h="334999">
                <a:tc>
                  <a:txBody>
                    <a:bodyPr/>
                    <a:lstStyle/>
                    <a:p>
                      <a:r>
                        <a:rPr lang="en-US" dirty="0"/>
                        <a:t>True Neg: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221625.0000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218943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213538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222604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227385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874186"/>
                  </a:ext>
                </a:extLst>
              </a:tr>
              <a:tr h="334999">
                <a:tc>
                  <a:txBody>
                    <a:bodyPr/>
                    <a:lstStyle/>
                    <a:p>
                      <a:r>
                        <a:rPr lang="en-US" dirty="0"/>
                        <a:t>False Neg: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12536.0000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19606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883195"/>
                  </a:ext>
                </a:extLst>
              </a:tr>
              <a:tr h="3349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F1 Score: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0.90243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0.89879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0.90392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0.89706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237694"/>
                  </a:ext>
                </a:extLst>
              </a:tr>
              <a:tr h="334999">
                <a:tc>
                  <a:txBody>
                    <a:bodyPr/>
                    <a:lstStyle/>
                    <a:p>
                      <a:r>
                        <a:rPr lang="en-US" dirty="0"/>
                        <a:t>Specificity: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0.91226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0.88974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0.92751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0.94743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38374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1F104CC-A54A-2058-80C5-02565F0F5391}"/>
              </a:ext>
            </a:extLst>
          </p:cNvPr>
          <p:cNvSpPr txBox="1"/>
          <p:nvPr/>
        </p:nvSpPr>
        <p:spPr>
          <a:xfrm>
            <a:off x="1479122" y="914400"/>
            <a:ext cx="2623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set: 90% obstacles</a:t>
            </a:r>
          </a:p>
        </p:txBody>
      </p:sp>
    </p:spTree>
    <p:extLst>
      <p:ext uri="{BB962C8B-B14F-4D97-AF65-F5344CB8AC3E}">
        <p14:creationId xmlns:p14="http://schemas.microsoft.com/office/powerpoint/2010/main" val="772702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EE12C40-5FED-D7AE-03F5-0D94D6532BD8}"/>
              </a:ext>
            </a:extLst>
          </p:cNvPr>
          <p:cNvSpPr txBox="1"/>
          <p:nvPr/>
        </p:nvSpPr>
        <p:spPr>
          <a:xfrm>
            <a:off x="965079" y="1712137"/>
            <a:ext cx="5533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Total Points (Training 80% + Validation 20%) : 150K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4FB9A3-03DF-09AC-D23D-A1E46DC21F35}"/>
              </a:ext>
            </a:extLst>
          </p:cNvPr>
          <p:cNvSpPr txBox="1"/>
          <p:nvPr/>
        </p:nvSpPr>
        <p:spPr>
          <a:xfrm>
            <a:off x="965079" y="314092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Independent Test set : 50K Points from 20% obstacle 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F17C2E-C280-F14A-0621-A8023BD0C5ED}"/>
              </a:ext>
            </a:extLst>
          </p:cNvPr>
          <p:cNvSpPr txBox="1"/>
          <p:nvPr/>
        </p:nvSpPr>
        <p:spPr>
          <a:xfrm>
            <a:off x="965079" y="2312242"/>
            <a:ext cx="815925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A total of 150K points were generated, with 50K points each from datasets with 10%, 20%, and 30% obstacles.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5AF0C7-E55C-2465-2C52-40C1DA2329F2}"/>
              </a:ext>
            </a:extLst>
          </p:cNvPr>
          <p:cNvSpPr txBox="1"/>
          <p:nvPr/>
        </p:nvSpPr>
        <p:spPr>
          <a:xfrm>
            <a:off x="965079" y="696336"/>
            <a:ext cx="6771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Performance Metrics using CNN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862531-48D0-4523-9A29-9A1F350D4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079" y="3877070"/>
            <a:ext cx="3038625" cy="298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0138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29BAC-2DF1-1EF9-12EB-C3C551A73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[Corrected] Combined Training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D0F85-C4E3-E2AE-36D1-72E3CCEB7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Corrected dataset generation process</a:t>
            </a:r>
          </a:p>
          <a:p>
            <a:r>
              <a:rPr lang="en-US" dirty="0"/>
              <a:t>The combined training set contains obstacle percentage from 0% to 50% increasing with 10%</a:t>
            </a:r>
          </a:p>
          <a:p>
            <a:r>
              <a:rPr lang="en-US" dirty="0"/>
              <a:t>Each obstacle percentage contains 2000 random scenes and each scene contains 500 pair of query points. </a:t>
            </a:r>
          </a:p>
          <a:p>
            <a:r>
              <a:rPr lang="en-US" dirty="0"/>
              <a:t>The ratio of positive and negative sample is each scene (except the 0% obstacle percentage) is equal. That means 50% positive sample and 50% negative sample</a:t>
            </a:r>
          </a:p>
          <a:p>
            <a:r>
              <a:rPr lang="en-US" dirty="0"/>
              <a:t>While testing we used individual obstacle percentage as test set. Each test set contains 2000 random scenes and each scene contains 200 pair of random query points</a:t>
            </a:r>
          </a:p>
        </p:txBody>
      </p:sp>
    </p:spTree>
    <p:extLst>
      <p:ext uri="{BB962C8B-B14F-4D97-AF65-F5344CB8AC3E}">
        <p14:creationId xmlns:p14="http://schemas.microsoft.com/office/powerpoint/2010/main" val="36180061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D18E9D-DE80-F2B3-3077-B1B501DD0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32" y="1976496"/>
            <a:ext cx="4454252" cy="39974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2BAB36-C6DD-36C0-E3DC-8D4A77801C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604" y="2012437"/>
            <a:ext cx="4585028" cy="396146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B8DE246-04B5-342A-675D-22F0ECA5B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232" y="170000"/>
            <a:ext cx="10058400" cy="1609344"/>
          </a:xfrm>
        </p:spPr>
        <p:txBody>
          <a:bodyPr/>
          <a:lstStyle/>
          <a:p>
            <a:r>
              <a:rPr lang="en-US" dirty="0"/>
              <a:t>[Corrected] Combined Training SET</a:t>
            </a:r>
          </a:p>
        </p:txBody>
      </p:sp>
    </p:spTree>
    <p:extLst>
      <p:ext uri="{BB962C8B-B14F-4D97-AF65-F5344CB8AC3E}">
        <p14:creationId xmlns:p14="http://schemas.microsoft.com/office/powerpoint/2010/main" val="20069220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87F03E-4DB5-8C99-1EC3-8A91CF8949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00" y="1863353"/>
            <a:ext cx="4518415" cy="38521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403E93-1AC1-63D7-DFAE-0AC016D0DB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887" y="1863353"/>
            <a:ext cx="4108764" cy="384729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B084364-38B7-0E4E-7809-BF865CE6A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66" y="254009"/>
            <a:ext cx="10058400" cy="1609344"/>
          </a:xfrm>
        </p:spPr>
        <p:txBody>
          <a:bodyPr/>
          <a:lstStyle/>
          <a:p>
            <a:r>
              <a:rPr lang="en-US" dirty="0"/>
              <a:t>[Corrected] Combined Training SET</a:t>
            </a:r>
          </a:p>
        </p:txBody>
      </p:sp>
    </p:spTree>
    <p:extLst>
      <p:ext uri="{BB962C8B-B14F-4D97-AF65-F5344CB8AC3E}">
        <p14:creationId xmlns:p14="http://schemas.microsoft.com/office/powerpoint/2010/main" val="11131168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E7D82F4-86E1-0BCA-3B04-A377AB706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25" y="1861142"/>
            <a:ext cx="4364776" cy="40211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8B4D78-0E6F-45F5-BD65-AD15415B2D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61141"/>
            <a:ext cx="4551318" cy="402119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E21B775-9076-3349-1A39-C92025523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700" y="251797"/>
            <a:ext cx="10058400" cy="1609344"/>
          </a:xfrm>
        </p:spPr>
        <p:txBody>
          <a:bodyPr/>
          <a:lstStyle/>
          <a:p>
            <a:r>
              <a:rPr lang="en-US" dirty="0"/>
              <a:t>[Corrected] Combined Training SET</a:t>
            </a:r>
          </a:p>
        </p:txBody>
      </p:sp>
    </p:spTree>
    <p:extLst>
      <p:ext uri="{BB962C8B-B14F-4D97-AF65-F5344CB8AC3E}">
        <p14:creationId xmlns:p14="http://schemas.microsoft.com/office/powerpoint/2010/main" val="1633900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AD7B30-6DB2-1D5A-EF38-1AC8DD057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60" y="1673956"/>
            <a:ext cx="4490862" cy="41270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566317-AB4C-E9E3-A580-25A1A1DC32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322" y="1673956"/>
            <a:ext cx="4630994" cy="401352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320E01C-C926-015D-2D3B-8E9C34BC3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160" y="140503"/>
            <a:ext cx="10058400" cy="1609344"/>
          </a:xfrm>
        </p:spPr>
        <p:txBody>
          <a:bodyPr/>
          <a:lstStyle/>
          <a:p>
            <a:r>
              <a:rPr lang="en-US" dirty="0"/>
              <a:t>[Corrected] Combined Training SET</a:t>
            </a:r>
          </a:p>
        </p:txBody>
      </p:sp>
    </p:spTree>
    <p:extLst>
      <p:ext uri="{BB962C8B-B14F-4D97-AF65-F5344CB8AC3E}">
        <p14:creationId xmlns:p14="http://schemas.microsoft.com/office/powerpoint/2010/main" val="763382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15784-483B-B54A-BEA9-436703B4B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with 3D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8DA4148-D8F5-BB5F-0BDC-BEF8CBC5EC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425761"/>
              </p:ext>
            </p:extLst>
          </p:nvPr>
        </p:nvGraphicFramePr>
        <p:xfrm>
          <a:off x="2344480" y="2575217"/>
          <a:ext cx="2743200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200623994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55095536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7852167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919067729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670698959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91258881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321236989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64151987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27032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54616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18917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33242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20922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50873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08680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55101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7997010-2C57-817E-BD48-AEFAA1973293}"/>
              </a:ext>
            </a:extLst>
          </p:cNvPr>
          <p:cNvSpPr txBox="1"/>
          <p:nvPr/>
        </p:nvSpPr>
        <p:spPr>
          <a:xfrm rot="10800000" flipV="1">
            <a:off x="2261950" y="1694518"/>
            <a:ext cx="29069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32x32 Obstacle encoding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54D20B-0EAA-5D36-20ED-E6E4EA9C1440}"/>
              </a:ext>
            </a:extLst>
          </p:cNvPr>
          <p:cNvSpPr txBox="1"/>
          <p:nvPr/>
        </p:nvSpPr>
        <p:spPr>
          <a:xfrm rot="10800000" flipV="1">
            <a:off x="7294940" y="1694518"/>
            <a:ext cx="316441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Coordinate as second channel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3445499-A6AE-5A19-2E5C-374F8B7036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037196"/>
              </p:ext>
            </p:extLst>
          </p:nvPr>
        </p:nvGraphicFramePr>
        <p:xfrm>
          <a:off x="7493128" y="2575217"/>
          <a:ext cx="2743200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200623994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55095536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7852167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919067729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670698959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91258881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321236989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64151987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27032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54616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18917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33242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20922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50873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08680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55101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71F211E-EC39-2ED1-89C2-6BF38D8D907A}"/>
              </a:ext>
            </a:extLst>
          </p:cNvPr>
          <p:cNvSpPr txBox="1"/>
          <p:nvPr/>
        </p:nvSpPr>
        <p:spPr>
          <a:xfrm rot="10800000" flipV="1">
            <a:off x="4179523" y="5982538"/>
            <a:ext cx="38329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Convolution layer input : 2x32x32</a:t>
            </a:r>
          </a:p>
        </p:txBody>
      </p:sp>
    </p:spTree>
    <p:extLst>
      <p:ext uri="{BB962C8B-B14F-4D97-AF65-F5344CB8AC3E}">
        <p14:creationId xmlns:p14="http://schemas.microsoft.com/office/powerpoint/2010/main" val="282285477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0CC9C0-AEDF-D994-209B-CD641DB9A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393" y="1798357"/>
            <a:ext cx="4058483" cy="41058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76EFABE-F3C9-91DE-8C4F-F342D79C44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52" y="1798357"/>
            <a:ext cx="4361612" cy="41058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A95B3E-BFB0-6DA9-E781-4078A1800895}"/>
              </a:ext>
            </a:extLst>
          </p:cNvPr>
          <p:cNvSpPr txBox="1"/>
          <p:nvPr/>
        </p:nvSpPr>
        <p:spPr>
          <a:xfrm>
            <a:off x="594252" y="353640"/>
            <a:ext cx="7856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Training scene: </a:t>
            </a:r>
            <a:r>
              <a:rPr lang="en-US" b="1" dirty="0"/>
              <a:t>2000</a:t>
            </a:r>
            <a:r>
              <a:rPr lang="en-US" dirty="0"/>
              <a:t>, </a:t>
            </a:r>
          </a:p>
          <a:p>
            <a:r>
              <a:rPr lang="en-US" dirty="0"/>
              <a:t>Test Scene: </a:t>
            </a:r>
            <a:r>
              <a:rPr lang="en-US" b="1" dirty="0"/>
              <a:t>2000</a:t>
            </a:r>
            <a:r>
              <a:rPr lang="en-US" dirty="0"/>
              <a:t>, </a:t>
            </a:r>
          </a:p>
          <a:p>
            <a:r>
              <a:rPr lang="en-US" dirty="0"/>
              <a:t>Each training scene contains </a:t>
            </a:r>
            <a:r>
              <a:rPr lang="en-US" b="1" dirty="0"/>
              <a:t>500</a:t>
            </a:r>
            <a:r>
              <a:rPr lang="en-US" dirty="0"/>
              <a:t> pair of points whereas each test scene contains </a:t>
            </a:r>
            <a:r>
              <a:rPr lang="en-US" b="1" dirty="0"/>
              <a:t>200</a:t>
            </a:r>
            <a:r>
              <a:rPr lang="en-US" dirty="0"/>
              <a:t> pair of points</a:t>
            </a:r>
          </a:p>
        </p:txBody>
      </p:sp>
    </p:spTree>
    <p:extLst>
      <p:ext uri="{BB962C8B-B14F-4D97-AF65-F5344CB8AC3E}">
        <p14:creationId xmlns:p14="http://schemas.microsoft.com/office/powerpoint/2010/main" val="224250248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514D32-6919-769A-51E0-666EFE2998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52" y="1696669"/>
            <a:ext cx="4341264" cy="43017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8304CE-4D2B-34C0-91F2-ABEBF6BE81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819" y="1553969"/>
            <a:ext cx="4528355" cy="44444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7EB8ED6-0426-CA93-D7C0-0E1B5B5D4880}"/>
              </a:ext>
            </a:extLst>
          </p:cNvPr>
          <p:cNvSpPr txBox="1"/>
          <p:nvPr/>
        </p:nvSpPr>
        <p:spPr>
          <a:xfrm>
            <a:off x="594252" y="353640"/>
            <a:ext cx="7856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Training scene: </a:t>
            </a:r>
            <a:r>
              <a:rPr lang="en-US" b="1" dirty="0"/>
              <a:t>2000</a:t>
            </a:r>
            <a:r>
              <a:rPr lang="en-US" dirty="0"/>
              <a:t>, </a:t>
            </a:r>
          </a:p>
          <a:p>
            <a:r>
              <a:rPr lang="en-US" dirty="0"/>
              <a:t>Test Scene: </a:t>
            </a:r>
            <a:r>
              <a:rPr lang="en-US" b="1" dirty="0"/>
              <a:t>2000</a:t>
            </a:r>
            <a:r>
              <a:rPr lang="en-US" dirty="0"/>
              <a:t>, </a:t>
            </a:r>
          </a:p>
          <a:p>
            <a:r>
              <a:rPr lang="en-US" dirty="0"/>
              <a:t>Each training scene contains </a:t>
            </a:r>
            <a:r>
              <a:rPr lang="en-US" b="1" dirty="0"/>
              <a:t>500</a:t>
            </a:r>
            <a:r>
              <a:rPr lang="en-US" dirty="0"/>
              <a:t> pair of points whereas each test scene contains </a:t>
            </a:r>
            <a:r>
              <a:rPr lang="en-US" b="1" dirty="0"/>
              <a:t>200</a:t>
            </a:r>
            <a:r>
              <a:rPr lang="en-US" dirty="0"/>
              <a:t> pair of points</a:t>
            </a:r>
          </a:p>
        </p:txBody>
      </p:sp>
    </p:spTree>
    <p:extLst>
      <p:ext uri="{BB962C8B-B14F-4D97-AF65-F5344CB8AC3E}">
        <p14:creationId xmlns:p14="http://schemas.microsoft.com/office/powerpoint/2010/main" val="13954802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52ACDF-B337-7C98-7321-C62B0491CC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057" y="1845121"/>
            <a:ext cx="4333307" cy="40020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C9BF0B-32D7-0CB4-FB20-552F20C5AB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644" y="1845121"/>
            <a:ext cx="4151291" cy="40771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EBB155D-B276-AFDC-235C-84752E60839A}"/>
              </a:ext>
            </a:extLst>
          </p:cNvPr>
          <p:cNvSpPr txBox="1"/>
          <p:nvPr/>
        </p:nvSpPr>
        <p:spPr>
          <a:xfrm>
            <a:off x="916877" y="410700"/>
            <a:ext cx="7856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Training scene: </a:t>
            </a:r>
            <a:r>
              <a:rPr lang="en-US" b="1" dirty="0"/>
              <a:t>2000</a:t>
            </a:r>
            <a:r>
              <a:rPr lang="en-US" dirty="0"/>
              <a:t>, </a:t>
            </a:r>
          </a:p>
          <a:p>
            <a:r>
              <a:rPr lang="en-US" dirty="0"/>
              <a:t>Test Scene: </a:t>
            </a:r>
            <a:r>
              <a:rPr lang="en-US" b="1" dirty="0"/>
              <a:t>2000</a:t>
            </a:r>
            <a:r>
              <a:rPr lang="en-US" dirty="0"/>
              <a:t>, </a:t>
            </a:r>
          </a:p>
          <a:p>
            <a:r>
              <a:rPr lang="en-US" dirty="0"/>
              <a:t>Each training scene contains </a:t>
            </a:r>
            <a:r>
              <a:rPr lang="en-US" b="1" dirty="0"/>
              <a:t>500</a:t>
            </a:r>
            <a:r>
              <a:rPr lang="en-US" dirty="0"/>
              <a:t> pair of points whereas each test scene contains </a:t>
            </a:r>
            <a:r>
              <a:rPr lang="en-US" b="1" dirty="0"/>
              <a:t>200</a:t>
            </a:r>
            <a:r>
              <a:rPr lang="en-US" dirty="0"/>
              <a:t> pair of points</a:t>
            </a:r>
          </a:p>
        </p:txBody>
      </p:sp>
    </p:spTree>
    <p:extLst>
      <p:ext uri="{BB962C8B-B14F-4D97-AF65-F5344CB8AC3E}">
        <p14:creationId xmlns:p14="http://schemas.microsoft.com/office/powerpoint/2010/main" val="402742841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1C0C60-ABAD-997E-ED39-3AB9700F5C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825" y="2071862"/>
            <a:ext cx="4096720" cy="38869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AA024B-1445-9A12-7428-38FC409AB4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131" y="2100944"/>
            <a:ext cx="4226883" cy="38287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F6EF929-2D57-115A-0ED5-939AF7E6E82B}"/>
              </a:ext>
            </a:extLst>
          </p:cNvPr>
          <p:cNvSpPr txBox="1"/>
          <p:nvPr/>
        </p:nvSpPr>
        <p:spPr>
          <a:xfrm>
            <a:off x="800825" y="544559"/>
            <a:ext cx="7856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Training scene: </a:t>
            </a:r>
            <a:r>
              <a:rPr lang="en-US" b="1" dirty="0"/>
              <a:t>2000</a:t>
            </a:r>
            <a:r>
              <a:rPr lang="en-US" dirty="0"/>
              <a:t>, </a:t>
            </a:r>
          </a:p>
          <a:p>
            <a:r>
              <a:rPr lang="en-US" dirty="0"/>
              <a:t>Test Scene: </a:t>
            </a:r>
            <a:r>
              <a:rPr lang="en-US" b="1" dirty="0"/>
              <a:t>2000</a:t>
            </a:r>
            <a:r>
              <a:rPr lang="en-US" dirty="0"/>
              <a:t>, </a:t>
            </a:r>
          </a:p>
          <a:p>
            <a:r>
              <a:rPr lang="en-US" dirty="0"/>
              <a:t>Each training scene contains </a:t>
            </a:r>
            <a:r>
              <a:rPr lang="en-US" b="1" dirty="0"/>
              <a:t>500</a:t>
            </a:r>
            <a:r>
              <a:rPr lang="en-US" dirty="0"/>
              <a:t> pair of points whereas each test scene contains </a:t>
            </a:r>
            <a:r>
              <a:rPr lang="en-US" b="1" dirty="0"/>
              <a:t>200</a:t>
            </a:r>
            <a:r>
              <a:rPr lang="en-US" dirty="0"/>
              <a:t> pair of points</a:t>
            </a:r>
          </a:p>
        </p:txBody>
      </p:sp>
    </p:spTree>
    <p:extLst>
      <p:ext uri="{BB962C8B-B14F-4D97-AF65-F5344CB8AC3E}">
        <p14:creationId xmlns:p14="http://schemas.microsoft.com/office/powerpoint/2010/main" val="1944457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0F7235-628A-F3D5-36A6-BF2BD17FFF75}"/>
              </a:ext>
            </a:extLst>
          </p:cNvPr>
          <p:cNvSpPr txBox="1"/>
          <p:nvPr/>
        </p:nvSpPr>
        <p:spPr>
          <a:xfrm>
            <a:off x="965079" y="1712137"/>
            <a:ext cx="5533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Total Points (Training 80% + Validation 20%) : 150K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90EEE7-D494-25B4-500D-3829434810F6}"/>
              </a:ext>
            </a:extLst>
          </p:cNvPr>
          <p:cNvSpPr txBox="1"/>
          <p:nvPr/>
        </p:nvSpPr>
        <p:spPr>
          <a:xfrm>
            <a:off x="965079" y="314092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Independent Test set : 50K Points from 30% obstacle dataset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975FB4-71C4-9A11-B673-10577CE04BBD}"/>
              </a:ext>
            </a:extLst>
          </p:cNvPr>
          <p:cNvSpPr txBox="1"/>
          <p:nvPr/>
        </p:nvSpPr>
        <p:spPr>
          <a:xfrm>
            <a:off x="965079" y="2312242"/>
            <a:ext cx="815925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A total of 150K points were generated, with 50K points each from datasets with 10%, 20%, and 30% obstacles.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AEE78A-B49C-1B07-99B7-AFEA5282AEC9}"/>
              </a:ext>
            </a:extLst>
          </p:cNvPr>
          <p:cNvSpPr txBox="1"/>
          <p:nvPr/>
        </p:nvSpPr>
        <p:spPr>
          <a:xfrm>
            <a:off x="965079" y="696336"/>
            <a:ext cx="6771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Performance Metrics using CNN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E66E43-5317-6DB6-CCAE-DF4BA71915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079" y="3844983"/>
            <a:ext cx="2898998" cy="290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54757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CC522C-C2E2-EDC4-3880-2A8B83E9F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727" y="1926770"/>
            <a:ext cx="4912273" cy="41299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0BF22E2-B031-15EB-1C83-224240EEAC5F}"/>
              </a:ext>
            </a:extLst>
          </p:cNvPr>
          <p:cNvSpPr txBox="1"/>
          <p:nvPr/>
        </p:nvSpPr>
        <p:spPr>
          <a:xfrm>
            <a:off x="1183727" y="461795"/>
            <a:ext cx="7856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Training scene: </a:t>
            </a:r>
            <a:r>
              <a:rPr lang="en-US" b="1" dirty="0"/>
              <a:t>2000</a:t>
            </a:r>
            <a:r>
              <a:rPr lang="en-US" dirty="0"/>
              <a:t>, </a:t>
            </a:r>
          </a:p>
          <a:p>
            <a:r>
              <a:rPr lang="en-US" dirty="0"/>
              <a:t>Test Scene: </a:t>
            </a:r>
            <a:r>
              <a:rPr lang="en-US" b="1" dirty="0"/>
              <a:t>2000</a:t>
            </a:r>
            <a:r>
              <a:rPr lang="en-US" dirty="0"/>
              <a:t>, </a:t>
            </a:r>
          </a:p>
          <a:p>
            <a:r>
              <a:rPr lang="en-US" dirty="0"/>
              <a:t>Each training scene contains </a:t>
            </a:r>
            <a:r>
              <a:rPr lang="en-US" b="1" dirty="0"/>
              <a:t>500</a:t>
            </a:r>
            <a:r>
              <a:rPr lang="en-US" dirty="0"/>
              <a:t> pair of points whereas each test scene contains </a:t>
            </a:r>
            <a:r>
              <a:rPr lang="en-US" b="1" dirty="0"/>
              <a:t>200</a:t>
            </a:r>
            <a:r>
              <a:rPr lang="en-US" dirty="0"/>
              <a:t> pair of points</a:t>
            </a:r>
          </a:p>
        </p:txBody>
      </p:sp>
    </p:spTree>
    <p:extLst>
      <p:ext uri="{BB962C8B-B14F-4D97-AF65-F5344CB8AC3E}">
        <p14:creationId xmlns:p14="http://schemas.microsoft.com/office/powerpoint/2010/main" val="13326179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9805-5ABA-36E9-4970-5CA4D17AB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GENERATION REVISED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5A6E7-7BCE-0FAF-0AFE-A986ECB63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while generating points , if two query points lie in the same obstacle we have made them invisible to each other.</a:t>
            </a:r>
          </a:p>
          <a:p>
            <a:r>
              <a:rPr lang="en-US" dirty="0"/>
              <a:t>This might make the obstacles to feel rigid.</a:t>
            </a:r>
          </a:p>
          <a:p>
            <a:r>
              <a:rPr lang="en-US" dirty="0"/>
              <a:t>This approach improved the performance metrics </a:t>
            </a:r>
          </a:p>
          <a:p>
            <a:endParaRPr lang="en-US" dirty="0"/>
          </a:p>
          <a:p>
            <a:r>
              <a:rPr lang="en-US" dirty="0"/>
              <a:t>Training set – Combined training set (0 – 50%) obstacle percentage. Each percentage have 2000 scene and each scene has 500 query of points.</a:t>
            </a:r>
          </a:p>
          <a:p>
            <a:r>
              <a:rPr lang="en-US" dirty="0"/>
              <a:t>Total Points generated during training = 2000 * 500 * 6</a:t>
            </a:r>
          </a:p>
        </p:txBody>
      </p:sp>
    </p:spTree>
    <p:extLst>
      <p:ext uri="{BB962C8B-B14F-4D97-AF65-F5344CB8AC3E}">
        <p14:creationId xmlns:p14="http://schemas.microsoft.com/office/powerpoint/2010/main" val="55324959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E0F6CB-E602-FCF8-C14F-97F3338DB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25" y="1202258"/>
            <a:ext cx="4456704" cy="44534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B1FFF5-2C74-B92E-D713-49FACEBA5A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994" y="1202258"/>
            <a:ext cx="4662896" cy="44534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28157A-D9BC-4302-327F-6D765B6DDFED}"/>
              </a:ext>
            </a:extLst>
          </p:cNvPr>
          <p:cNvSpPr txBox="1"/>
          <p:nvPr/>
        </p:nvSpPr>
        <p:spPr>
          <a:xfrm>
            <a:off x="7384026" y="6120580"/>
            <a:ext cx="200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 x 64 Encoding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778ADC-C912-5C5C-0A97-75D07C0947A8}"/>
              </a:ext>
            </a:extLst>
          </p:cNvPr>
          <p:cNvSpPr txBox="1"/>
          <p:nvPr/>
        </p:nvSpPr>
        <p:spPr>
          <a:xfrm>
            <a:off x="1273277" y="6012425"/>
            <a:ext cx="200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 x 32 Encoding</a:t>
            </a:r>
          </a:p>
        </p:txBody>
      </p:sp>
    </p:spTree>
    <p:extLst>
      <p:ext uri="{BB962C8B-B14F-4D97-AF65-F5344CB8AC3E}">
        <p14:creationId xmlns:p14="http://schemas.microsoft.com/office/powerpoint/2010/main" val="191399264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C9AAF4-D920-7E31-36F8-395A3234B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293" y="1049862"/>
            <a:ext cx="4252810" cy="42030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E5E570-0515-8A57-D331-ADBF700AFD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45" y="1049862"/>
            <a:ext cx="4619324" cy="42030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6C2F29-BCA2-18A5-40AD-AD39D509AC08}"/>
              </a:ext>
            </a:extLst>
          </p:cNvPr>
          <p:cNvSpPr txBox="1"/>
          <p:nvPr/>
        </p:nvSpPr>
        <p:spPr>
          <a:xfrm>
            <a:off x="7384026" y="6120580"/>
            <a:ext cx="200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 x 64 Encoding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0A34DC-5E1A-AE4A-C839-94061FA70152}"/>
              </a:ext>
            </a:extLst>
          </p:cNvPr>
          <p:cNvSpPr txBox="1"/>
          <p:nvPr/>
        </p:nvSpPr>
        <p:spPr>
          <a:xfrm>
            <a:off x="1273277" y="6012425"/>
            <a:ext cx="200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 x 32 Encoding</a:t>
            </a:r>
          </a:p>
        </p:txBody>
      </p:sp>
    </p:spTree>
    <p:extLst>
      <p:ext uri="{BB962C8B-B14F-4D97-AF65-F5344CB8AC3E}">
        <p14:creationId xmlns:p14="http://schemas.microsoft.com/office/powerpoint/2010/main" val="161054681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C4124D-45CC-DE9D-0ACA-684C7D63B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14" y="1426312"/>
            <a:ext cx="4219706" cy="34504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741BFA-097A-1A2B-CBE9-D9A2D7825B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621" y="1426312"/>
            <a:ext cx="3788244" cy="33382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7ECD4D-88B2-6604-4CE4-69454A30CDAF}"/>
              </a:ext>
            </a:extLst>
          </p:cNvPr>
          <p:cNvSpPr txBox="1"/>
          <p:nvPr/>
        </p:nvSpPr>
        <p:spPr>
          <a:xfrm>
            <a:off x="7384026" y="6120580"/>
            <a:ext cx="200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 x 64 Encoding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38E58D-9B9F-0F54-6899-87AF70B36C29}"/>
              </a:ext>
            </a:extLst>
          </p:cNvPr>
          <p:cNvSpPr txBox="1"/>
          <p:nvPr/>
        </p:nvSpPr>
        <p:spPr>
          <a:xfrm>
            <a:off x="1273277" y="6012425"/>
            <a:ext cx="200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 x 32 Encoding</a:t>
            </a:r>
          </a:p>
        </p:txBody>
      </p:sp>
    </p:spTree>
    <p:extLst>
      <p:ext uri="{BB962C8B-B14F-4D97-AF65-F5344CB8AC3E}">
        <p14:creationId xmlns:p14="http://schemas.microsoft.com/office/powerpoint/2010/main" val="421959113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907814-BD04-9339-C294-44DCBCC9B7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05" y="1444990"/>
            <a:ext cx="3930623" cy="34023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95DA78-B3E3-5F75-F64F-EC415E0303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683" y="1444990"/>
            <a:ext cx="3930623" cy="33094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99E279-6DBE-FF70-B764-93CACBE49A71}"/>
              </a:ext>
            </a:extLst>
          </p:cNvPr>
          <p:cNvSpPr txBox="1"/>
          <p:nvPr/>
        </p:nvSpPr>
        <p:spPr>
          <a:xfrm>
            <a:off x="7384026" y="6120580"/>
            <a:ext cx="200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 x 64 Encoding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460C09-BF72-EA18-B502-3B0E237D2488}"/>
              </a:ext>
            </a:extLst>
          </p:cNvPr>
          <p:cNvSpPr txBox="1"/>
          <p:nvPr/>
        </p:nvSpPr>
        <p:spPr>
          <a:xfrm>
            <a:off x="1273277" y="6012425"/>
            <a:ext cx="200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 x 32 Encoding</a:t>
            </a:r>
          </a:p>
        </p:txBody>
      </p:sp>
    </p:spTree>
    <p:extLst>
      <p:ext uri="{BB962C8B-B14F-4D97-AF65-F5344CB8AC3E}">
        <p14:creationId xmlns:p14="http://schemas.microsoft.com/office/powerpoint/2010/main" val="221190487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EFD33E-A878-D458-5F27-1CA4CEA045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97" y="1365719"/>
            <a:ext cx="4217136" cy="3874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44E00B-562F-F339-CC2B-B71B167178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338" y="1296892"/>
            <a:ext cx="4703465" cy="38748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94FEC1-8A96-DDA9-BB53-824668147F13}"/>
              </a:ext>
            </a:extLst>
          </p:cNvPr>
          <p:cNvSpPr txBox="1"/>
          <p:nvPr/>
        </p:nvSpPr>
        <p:spPr>
          <a:xfrm>
            <a:off x="7384026" y="6120580"/>
            <a:ext cx="200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 x 64 Encoding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6F254E-79A2-94D5-D703-7ACBFE712887}"/>
              </a:ext>
            </a:extLst>
          </p:cNvPr>
          <p:cNvSpPr txBox="1"/>
          <p:nvPr/>
        </p:nvSpPr>
        <p:spPr>
          <a:xfrm>
            <a:off x="1273277" y="6012425"/>
            <a:ext cx="200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 x 32 Encoding</a:t>
            </a:r>
          </a:p>
        </p:txBody>
      </p:sp>
    </p:spTree>
    <p:extLst>
      <p:ext uri="{BB962C8B-B14F-4D97-AF65-F5344CB8AC3E}">
        <p14:creationId xmlns:p14="http://schemas.microsoft.com/office/powerpoint/2010/main" val="168926045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1EF619-03E9-99E7-2A85-6224DE08FB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73" y="1479281"/>
            <a:ext cx="4271827" cy="36039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DBFFFA-DC53-2BE7-9E34-652BD9C24E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644" y="1433428"/>
            <a:ext cx="3972233" cy="36498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325FC9-61F7-C837-8D81-4D0F930C4A37}"/>
              </a:ext>
            </a:extLst>
          </p:cNvPr>
          <p:cNvSpPr txBox="1"/>
          <p:nvPr/>
        </p:nvSpPr>
        <p:spPr>
          <a:xfrm>
            <a:off x="7384026" y="6120580"/>
            <a:ext cx="200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 x 64 Encoding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682BCB-D1E0-F686-9EE6-8E524BC31010}"/>
              </a:ext>
            </a:extLst>
          </p:cNvPr>
          <p:cNvSpPr txBox="1"/>
          <p:nvPr/>
        </p:nvSpPr>
        <p:spPr>
          <a:xfrm>
            <a:off x="1273277" y="6012425"/>
            <a:ext cx="200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 x 32 Encoding</a:t>
            </a:r>
          </a:p>
        </p:txBody>
      </p:sp>
    </p:spTree>
    <p:extLst>
      <p:ext uri="{BB962C8B-B14F-4D97-AF65-F5344CB8AC3E}">
        <p14:creationId xmlns:p14="http://schemas.microsoft.com/office/powerpoint/2010/main" val="334512632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9B83F0-1A8C-49C3-D513-91A73A14F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232" y="1529669"/>
            <a:ext cx="4283169" cy="36027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75AA27-C52D-FBD8-829C-7F3B6201C7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477" y="1529669"/>
            <a:ext cx="4483798" cy="37010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EE9751-8580-7662-4D94-DF49CE78B58C}"/>
              </a:ext>
            </a:extLst>
          </p:cNvPr>
          <p:cNvSpPr txBox="1"/>
          <p:nvPr/>
        </p:nvSpPr>
        <p:spPr>
          <a:xfrm>
            <a:off x="7384026" y="6120580"/>
            <a:ext cx="200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 x 64 Encoding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67C312-BF2C-95F8-6D3D-E063E3121866}"/>
              </a:ext>
            </a:extLst>
          </p:cNvPr>
          <p:cNvSpPr txBox="1"/>
          <p:nvPr/>
        </p:nvSpPr>
        <p:spPr>
          <a:xfrm>
            <a:off x="1273277" y="6012425"/>
            <a:ext cx="200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 x 32 Encoding</a:t>
            </a:r>
          </a:p>
        </p:txBody>
      </p:sp>
    </p:spTree>
    <p:extLst>
      <p:ext uri="{BB962C8B-B14F-4D97-AF65-F5344CB8AC3E}">
        <p14:creationId xmlns:p14="http://schemas.microsoft.com/office/powerpoint/2010/main" val="419736023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331E2B-E3E3-B4C4-7347-11AFD1F57D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08" y="1377762"/>
            <a:ext cx="4298291" cy="36760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86C21B-1BDF-2121-4C93-19DA7DFE98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403" y="1377762"/>
            <a:ext cx="4371539" cy="35154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D9D457-75EC-2970-CD76-37219B9FEC00}"/>
              </a:ext>
            </a:extLst>
          </p:cNvPr>
          <p:cNvSpPr txBox="1"/>
          <p:nvPr/>
        </p:nvSpPr>
        <p:spPr>
          <a:xfrm>
            <a:off x="7384026" y="6120580"/>
            <a:ext cx="200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 x 64 Encoding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CF28D7-F5C6-32EC-F3E0-9C45C4AAE537}"/>
              </a:ext>
            </a:extLst>
          </p:cNvPr>
          <p:cNvSpPr txBox="1"/>
          <p:nvPr/>
        </p:nvSpPr>
        <p:spPr>
          <a:xfrm>
            <a:off x="1273277" y="6012425"/>
            <a:ext cx="200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 x 32 Encoding</a:t>
            </a:r>
          </a:p>
        </p:txBody>
      </p:sp>
    </p:spTree>
    <p:extLst>
      <p:ext uri="{BB962C8B-B14F-4D97-AF65-F5344CB8AC3E}">
        <p14:creationId xmlns:p14="http://schemas.microsoft.com/office/powerpoint/2010/main" val="426990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303E8F-E981-A260-D9FF-984E2B81E73E}"/>
              </a:ext>
            </a:extLst>
          </p:cNvPr>
          <p:cNvSpPr txBox="1"/>
          <p:nvPr/>
        </p:nvSpPr>
        <p:spPr>
          <a:xfrm>
            <a:off x="965079" y="1712137"/>
            <a:ext cx="5533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Total Points (Training 80% + Validation 20%) : 150K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BDE9F8-E42B-A6CC-B556-A847771859F5}"/>
              </a:ext>
            </a:extLst>
          </p:cNvPr>
          <p:cNvSpPr txBox="1"/>
          <p:nvPr/>
        </p:nvSpPr>
        <p:spPr>
          <a:xfrm>
            <a:off x="965079" y="314092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Independent Test set : 50K Points from 40% obstacle dataset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1B616D-2DCB-EC34-EE18-634ABEF168E3}"/>
              </a:ext>
            </a:extLst>
          </p:cNvPr>
          <p:cNvSpPr txBox="1"/>
          <p:nvPr/>
        </p:nvSpPr>
        <p:spPr>
          <a:xfrm>
            <a:off x="965079" y="2312242"/>
            <a:ext cx="815925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A total of 150K points were generated, with 50K points each from datasets with 10%, 20%, and 30% obstacles.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0B126D-32A5-5C69-FBB3-5E476635BE91}"/>
              </a:ext>
            </a:extLst>
          </p:cNvPr>
          <p:cNvSpPr txBox="1"/>
          <p:nvPr/>
        </p:nvSpPr>
        <p:spPr>
          <a:xfrm>
            <a:off x="965079" y="696336"/>
            <a:ext cx="6771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Performance Metrics using CNN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D19D07-B3F3-FF66-D381-B79E2D2D5BE1}"/>
              </a:ext>
            </a:extLst>
          </p:cNvPr>
          <p:cNvSpPr txBox="1"/>
          <p:nvPr/>
        </p:nvSpPr>
        <p:spPr>
          <a:xfrm>
            <a:off x="965079" y="1712137"/>
            <a:ext cx="5533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Total Points (Training 80% + Validation 20%) : 150K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9709D2-02D8-DE39-439A-437D149718EF}"/>
              </a:ext>
            </a:extLst>
          </p:cNvPr>
          <p:cNvSpPr txBox="1"/>
          <p:nvPr/>
        </p:nvSpPr>
        <p:spPr>
          <a:xfrm>
            <a:off x="965079" y="2312242"/>
            <a:ext cx="815925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A total of 150K points were generated, with 50K points each from datasets with 10%, 20%, and 30% obstacles.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9DB403-0B8F-E067-3E26-6D4C91954E09}"/>
              </a:ext>
            </a:extLst>
          </p:cNvPr>
          <p:cNvSpPr txBox="1"/>
          <p:nvPr/>
        </p:nvSpPr>
        <p:spPr>
          <a:xfrm>
            <a:off x="965079" y="696336"/>
            <a:ext cx="6771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Performance Metrics using CNN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09602D-45B2-413E-68B6-D82658803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079" y="3928148"/>
            <a:ext cx="3115308" cy="285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716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C5F499D-12DC-8BA3-883F-964C973013E1}"/>
              </a:ext>
            </a:extLst>
          </p:cNvPr>
          <p:cNvSpPr txBox="1"/>
          <p:nvPr/>
        </p:nvSpPr>
        <p:spPr>
          <a:xfrm>
            <a:off x="965079" y="1712137"/>
            <a:ext cx="55010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Total Points (Training 80% + Validation 20%) : 240K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7205A9-4ADB-C90B-05D4-900A0A8EAC68}"/>
              </a:ext>
            </a:extLst>
          </p:cNvPr>
          <p:cNvSpPr txBox="1"/>
          <p:nvPr/>
        </p:nvSpPr>
        <p:spPr>
          <a:xfrm>
            <a:off x="965079" y="3105834"/>
            <a:ext cx="80216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Independent Test set : 400K Points with 100K points each from 10%,20%,30%,40% obstacle datasets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02A63F-47AC-FD40-960D-8F6ED6FF448B}"/>
              </a:ext>
            </a:extLst>
          </p:cNvPr>
          <p:cNvSpPr txBox="1"/>
          <p:nvPr/>
        </p:nvSpPr>
        <p:spPr>
          <a:xfrm>
            <a:off x="965079" y="2312242"/>
            <a:ext cx="815925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A total of 240K points were generated, with 60K points each from datasets with 10%, 20%, and 30% obstacles and 40% obstacles.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F21A07-F290-8770-559E-87AAD854EAC5}"/>
              </a:ext>
            </a:extLst>
          </p:cNvPr>
          <p:cNvSpPr txBox="1"/>
          <p:nvPr/>
        </p:nvSpPr>
        <p:spPr>
          <a:xfrm>
            <a:off x="965079" y="696336"/>
            <a:ext cx="6771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Performance Metrics using CNN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C2282F-CA36-726A-5B87-C0E2BDB37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079" y="3960982"/>
            <a:ext cx="3311953" cy="267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342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B045FB0-69AA-D88A-0190-008DE4A99A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515277"/>
              </p:ext>
            </p:extLst>
          </p:nvPr>
        </p:nvGraphicFramePr>
        <p:xfrm>
          <a:off x="1904181" y="1213661"/>
          <a:ext cx="8724490" cy="516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898">
                  <a:extLst>
                    <a:ext uri="{9D8B030D-6E8A-4147-A177-3AD203B41FA5}">
                      <a16:colId xmlns:a16="http://schemas.microsoft.com/office/drawing/2014/main" val="4185783595"/>
                    </a:ext>
                  </a:extLst>
                </a:gridCol>
                <a:gridCol w="1886482">
                  <a:extLst>
                    <a:ext uri="{9D8B030D-6E8A-4147-A177-3AD203B41FA5}">
                      <a16:colId xmlns:a16="http://schemas.microsoft.com/office/drawing/2014/main" val="3623480340"/>
                    </a:ext>
                  </a:extLst>
                </a:gridCol>
                <a:gridCol w="1603314">
                  <a:extLst>
                    <a:ext uri="{9D8B030D-6E8A-4147-A177-3AD203B41FA5}">
                      <a16:colId xmlns:a16="http://schemas.microsoft.com/office/drawing/2014/main" val="3232903152"/>
                    </a:ext>
                  </a:extLst>
                </a:gridCol>
                <a:gridCol w="1744898">
                  <a:extLst>
                    <a:ext uri="{9D8B030D-6E8A-4147-A177-3AD203B41FA5}">
                      <a16:colId xmlns:a16="http://schemas.microsoft.com/office/drawing/2014/main" val="3595320637"/>
                    </a:ext>
                  </a:extLst>
                </a:gridCol>
                <a:gridCol w="1744898">
                  <a:extLst>
                    <a:ext uri="{9D8B030D-6E8A-4147-A177-3AD203B41FA5}">
                      <a16:colId xmlns:a16="http://schemas.microsoft.com/office/drawing/2014/main" val="3011507416"/>
                    </a:ext>
                  </a:extLst>
                </a:gridCol>
              </a:tblGrid>
              <a:tr h="6224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Points Per Scene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509941"/>
                  </a:ext>
                </a:extLst>
              </a:tr>
              <a:tr h="3770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714680"/>
                  </a:ext>
                </a:extLst>
              </a:tr>
              <a:tr h="377090">
                <a:tc>
                  <a:txBody>
                    <a:bodyPr/>
                    <a:lstStyle/>
                    <a:p>
                      <a:r>
                        <a:rPr lang="en-US" dirty="0"/>
                        <a:t>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0.5804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0.5261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0.5146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27887"/>
                  </a:ext>
                </a:extLst>
              </a:tr>
              <a:tr h="37709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0.7147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0.7492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0.7548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0.7553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137445"/>
                  </a:ext>
                </a:extLst>
              </a:tr>
              <a:tr h="377090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066232"/>
                  </a:ext>
                </a:extLst>
              </a:tr>
              <a:tr h="377090"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0.6369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0.5905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0.5861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492231"/>
                  </a:ext>
                </a:extLst>
              </a:tr>
              <a:tr h="377090">
                <a:tc>
                  <a:txBody>
                    <a:bodyPr/>
                    <a:lstStyle/>
                    <a:p>
                      <a:r>
                        <a:rPr lang="en-US" dirty="0"/>
                        <a:t>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165632"/>
                  </a:ext>
                </a:extLst>
              </a:tr>
              <a:tr h="377090">
                <a:tc>
                  <a:txBody>
                    <a:bodyPr/>
                    <a:lstStyle/>
                    <a:p>
                      <a:r>
                        <a:rPr lang="en-US" dirty="0"/>
                        <a:t>True Pos: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2566.0000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49373.0000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47243.0000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46892.0000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991105"/>
                  </a:ext>
                </a:extLst>
              </a:tr>
              <a:tr h="377090">
                <a:tc>
                  <a:txBody>
                    <a:bodyPr/>
                    <a:lstStyle/>
                    <a:p>
                      <a:r>
                        <a:rPr lang="en-US" dirty="0"/>
                        <a:t>False Pos: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1390.0000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19538.0000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25829.0000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15819.0000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488087"/>
                  </a:ext>
                </a:extLst>
              </a:tr>
              <a:tr h="377090">
                <a:tc>
                  <a:txBody>
                    <a:bodyPr/>
                    <a:lstStyle/>
                    <a:p>
                      <a:r>
                        <a:rPr lang="en-US" dirty="0"/>
                        <a:t>True Neg: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4581.0000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100459.0000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94168.0000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104178.0000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874186"/>
                  </a:ext>
                </a:extLst>
              </a:tr>
              <a:tr h="377090">
                <a:tc>
                  <a:txBody>
                    <a:bodyPr/>
                    <a:lstStyle/>
                    <a:p>
                      <a:r>
                        <a:rPr lang="en-US" dirty="0"/>
                        <a:t>False Neg: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1463.0000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30630.0000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38089.0000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33111.0000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883195"/>
                  </a:ext>
                </a:extLst>
              </a:tr>
              <a:tr h="3770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F1 Score: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0.5674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0.6571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237694"/>
                  </a:ext>
                </a:extLst>
              </a:tr>
              <a:tr h="377090">
                <a:tc>
                  <a:txBody>
                    <a:bodyPr/>
                    <a:lstStyle/>
                    <a:p>
                      <a:r>
                        <a:rPr lang="en-US" dirty="0"/>
                        <a:t>Specificity: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0.7672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0.7848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38374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00E8ED3-4FAF-33DB-CB98-1839C8FA3660}"/>
              </a:ext>
            </a:extLst>
          </p:cNvPr>
          <p:cNvSpPr txBox="1"/>
          <p:nvPr/>
        </p:nvSpPr>
        <p:spPr>
          <a:xfrm>
            <a:off x="1904181" y="658760"/>
            <a:ext cx="6866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10% Obstacle, Resolution: 32 x 32, Total Random Scenes: 1000</a:t>
            </a:r>
          </a:p>
        </p:txBody>
      </p:sp>
    </p:spTree>
    <p:extLst>
      <p:ext uri="{BB962C8B-B14F-4D97-AF65-F5344CB8AC3E}">
        <p14:creationId xmlns:p14="http://schemas.microsoft.com/office/powerpoint/2010/main" val="24114196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2011</TotalTime>
  <Words>3511</Words>
  <Application>Microsoft Office PowerPoint</Application>
  <PresentationFormat>Widescreen</PresentationFormat>
  <Paragraphs>1574</Paragraphs>
  <Slides>69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4" baseType="lpstr">
      <vt:lpstr>Aptos Light</vt:lpstr>
      <vt:lpstr>Rockwell</vt:lpstr>
      <vt:lpstr>Rockwell Condensed</vt:lpstr>
      <vt:lpstr>Wingdings</vt:lpstr>
      <vt:lpstr>Wood Type</vt:lpstr>
      <vt:lpstr>Visibility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Combined Training dataset</vt:lpstr>
      <vt:lpstr>Combined Training dataset</vt:lpstr>
      <vt:lpstr>New approach – Visibility MAP WITH RESPECt to a point</vt:lpstr>
      <vt:lpstr>New approach</vt:lpstr>
      <vt:lpstr>New approach</vt:lpstr>
      <vt:lpstr>New approach</vt:lpstr>
      <vt:lpstr>Combined Training SET </vt:lpstr>
      <vt:lpstr>How we generated point around a obstacle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Combined Training SET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Combined Training SET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Performance metrics with varying threshold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[Corrected] Combined Training SET</vt:lpstr>
      <vt:lpstr>[Corrected] Combined Training SET</vt:lpstr>
      <vt:lpstr>[Corrected] Combined Training SET</vt:lpstr>
      <vt:lpstr>[Corrected] Combined Training SET</vt:lpstr>
      <vt:lpstr>[Corrected] Combined Training SET</vt:lpstr>
      <vt:lpstr>Experiment with 3D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Dataset GENERATION REVISED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Rakib Kibria</dc:creator>
  <cp:lastModifiedBy>Rakib Kibria</cp:lastModifiedBy>
  <cp:revision>124</cp:revision>
  <dcterms:created xsi:type="dcterms:W3CDTF">2024-09-23T13:52:11Z</dcterms:created>
  <dcterms:modified xsi:type="dcterms:W3CDTF">2024-11-26T09:01:53Z</dcterms:modified>
</cp:coreProperties>
</file>