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4"/>
  </p:notesMasterIdLst>
  <p:sldIdLst>
    <p:sldId id="256" r:id="rId2"/>
    <p:sldId id="330" r:id="rId3"/>
    <p:sldId id="334" r:id="rId4"/>
    <p:sldId id="333" r:id="rId5"/>
    <p:sldId id="336" r:id="rId6"/>
    <p:sldId id="332" r:id="rId7"/>
    <p:sldId id="339" r:id="rId8"/>
    <p:sldId id="340" r:id="rId9"/>
    <p:sldId id="341" r:id="rId10"/>
    <p:sldId id="337" r:id="rId11"/>
    <p:sldId id="338" r:id="rId12"/>
    <p:sldId id="33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ulkar Naim" initials="ZN" lastIdx="1" clrIdx="0">
    <p:extLst>
      <p:ext uri="{19B8F6BF-5375-455C-9EA6-DF929625EA0E}">
        <p15:presenceInfo xmlns:p15="http://schemas.microsoft.com/office/powerpoint/2012/main" userId="91dcfa71275425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A0D92-46D6-46DB-ABC1-1AE9DB7BBC52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0A1D-BD31-4892-9EC6-068F1BCE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75735D-F34F-4430-8EBF-F60F5DB0360D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94-2206-949F-7C2B-88A1A3A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1820454"/>
            <a:ext cx="5481963" cy="2692552"/>
          </a:xfrm>
        </p:spPr>
        <p:txBody>
          <a:bodyPr>
            <a:normAutofit/>
          </a:bodyPr>
          <a:lstStyle/>
          <a:p>
            <a:r>
              <a:rPr lang="en-US" dirty="0"/>
              <a:t>Visibility Learning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E4E5D338-8438-5766-5C7F-446851E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6" r="85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EF06-2C67-3266-06DB-DE0595C08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D59052B-6A53-91AA-E19B-FB6E77FFDD41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8201316" y="1801173"/>
            <a:ext cx="0" cy="1881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6E77E-56E3-D955-1DEB-E76A1E8AA4D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286970" y="1801173"/>
            <a:ext cx="1" cy="188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BFC4F7-E62D-3CD0-970E-877485B0361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0598869" y="1801173"/>
            <a:ext cx="4714" cy="1881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854D94-F0AA-477F-583A-575CE7586E3C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8F2D0-1ACF-536E-903F-8D90CC31FDB1}"/>
              </a:ext>
            </a:extLst>
          </p:cNvPr>
          <p:cNvSpPr txBox="1"/>
          <p:nvPr/>
        </p:nvSpPr>
        <p:spPr>
          <a:xfrm>
            <a:off x="1046375" y="1508941"/>
            <a:ext cx="54769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Idea: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Run </a:t>
            </a:r>
            <a:r>
              <a:rPr lang="en-US" sz="2400" dirty="0">
                <a:solidFill>
                  <a:srgbClr val="00B0F0"/>
                </a:solidFill>
              </a:rPr>
              <a:t>classification head</a:t>
            </a:r>
            <a:r>
              <a:rPr lang="en-US" sz="2400" dirty="0"/>
              <a:t> on enriched </a:t>
            </a:r>
            <a:r>
              <a:rPr lang="en-US" sz="2400" dirty="0">
                <a:solidFill>
                  <a:srgbClr val="FF0000"/>
                </a:solidFill>
              </a:rPr>
              <a:t>query line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E81A4D-FD56-689B-185E-921BB3FAD960}"/>
              </a:ext>
            </a:extLst>
          </p:cNvPr>
          <p:cNvSpPr/>
          <p:nvPr/>
        </p:nvSpPr>
        <p:spPr>
          <a:xfrm>
            <a:off x="7786536" y="1295693"/>
            <a:ext cx="829559" cy="505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25D6E-9AF2-2155-2ED7-F5A1E8CF20B1}"/>
              </a:ext>
            </a:extLst>
          </p:cNvPr>
          <p:cNvSpPr/>
          <p:nvPr/>
        </p:nvSpPr>
        <p:spPr>
          <a:xfrm>
            <a:off x="8872191" y="1295693"/>
            <a:ext cx="829559" cy="505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44C027-0CA5-281B-813B-77A76AB08F4D}"/>
              </a:ext>
            </a:extLst>
          </p:cNvPr>
          <p:cNvSpPr/>
          <p:nvPr/>
        </p:nvSpPr>
        <p:spPr>
          <a:xfrm>
            <a:off x="10127531" y="1295693"/>
            <a:ext cx="952104" cy="505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Query 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0D9E67-A00A-45B4-7948-974049880CAD}"/>
              </a:ext>
            </a:extLst>
          </p:cNvPr>
          <p:cNvSpPr/>
          <p:nvPr/>
        </p:nvSpPr>
        <p:spPr>
          <a:xfrm>
            <a:off x="7786536" y="3682245"/>
            <a:ext cx="829559" cy="505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771230-3CAD-397B-A5BF-FFDE909320FC}"/>
              </a:ext>
            </a:extLst>
          </p:cNvPr>
          <p:cNvSpPr/>
          <p:nvPr/>
        </p:nvSpPr>
        <p:spPr>
          <a:xfrm>
            <a:off x="8872191" y="3682245"/>
            <a:ext cx="829559" cy="505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D7930-8049-B8C5-DCBC-097D076B8F65}"/>
              </a:ext>
            </a:extLst>
          </p:cNvPr>
          <p:cNvSpPr/>
          <p:nvPr/>
        </p:nvSpPr>
        <p:spPr>
          <a:xfrm>
            <a:off x="10127531" y="3682245"/>
            <a:ext cx="952104" cy="5054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Query 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3F7F95-A439-7A68-BD02-E8CEF26FDABE}"/>
              </a:ext>
            </a:extLst>
          </p:cNvPr>
          <p:cNvSpPr/>
          <p:nvPr/>
        </p:nvSpPr>
        <p:spPr>
          <a:xfrm>
            <a:off x="7786537" y="2318995"/>
            <a:ext cx="3359088" cy="9049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Transformer encoder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967C12-E601-8768-36CF-72698F006438}"/>
              </a:ext>
            </a:extLst>
          </p:cNvPr>
          <p:cNvSpPr/>
          <p:nvPr/>
        </p:nvSpPr>
        <p:spPr>
          <a:xfrm>
            <a:off x="5104616" y="3682244"/>
            <a:ext cx="2592369" cy="50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Enriched embedding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9EACA9-DF38-2DB1-B333-0856AD8CB426}"/>
              </a:ext>
            </a:extLst>
          </p:cNvPr>
          <p:cNvSpPr/>
          <p:nvPr/>
        </p:nvSpPr>
        <p:spPr>
          <a:xfrm>
            <a:off x="10080396" y="442117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9805011-F384-B242-5CCB-CE7F0B8F0B7C}"/>
              </a:ext>
            </a:extLst>
          </p:cNvPr>
          <p:cNvSpPr/>
          <p:nvPr/>
        </p:nvSpPr>
        <p:spPr>
          <a:xfrm>
            <a:off x="10372625" y="442117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6832EE-1F1B-F8A7-4209-1A9B2564C3E4}"/>
              </a:ext>
            </a:extLst>
          </p:cNvPr>
          <p:cNvSpPr/>
          <p:nvPr/>
        </p:nvSpPr>
        <p:spPr>
          <a:xfrm>
            <a:off x="10669570" y="442117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A5B05C-718B-8148-F38A-D9A7C75C3987}"/>
              </a:ext>
            </a:extLst>
          </p:cNvPr>
          <p:cNvSpPr/>
          <p:nvPr/>
        </p:nvSpPr>
        <p:spPr>
          <a:xfrm>
            <a:off x="10933518" y="442117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767B576-899E-9698-10E2-8B94B037CBBE}"/>
              </a:ext>
            </a:extLst>
          </p:cNvPr>
          <p:cNvSpPr/>
          <p:nvPr/>
        </p:nvSpPr>
        <p:spPr>
          <a:xfrm>
            <a:off x="10201370" y="472440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881135-D719-4D6F-9DC7-CB9AEC027687}"/>
              </a:ext>
            </a:extLst>
          </p:cNvPr>
          <p:cNvSpPr/>
          <p:nvPr/>
        </p:nvSpPr>
        <p:spPr>
          <a:xfrm>
            <a:off x="10512453" y="472440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F368F3-AD3E-BC52-97EC-CA7D41C01E1A}"/>
              </a:ext>
            </a:extLst>
          </p:cNvPr>
          <p:cNvSpPr/>
          <p:nvPr/>
        </p:nvSpPr>
        <p:spPr>
          <a:xfrm>
            <a:off x="10790544" y="4724401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BA23CC9-81A8-81EC-84E2-8219E00F6980}"/>
              </a:ext>
            </a:extLst>
          </p:cNvPr>
          <p:cNvSpPr/>
          <p:nvPr/>
        </p:nvSpPr>
        <p:spPr>
          <a:xfrm>
            <a:off x="10363192" y="4989272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B72EAF-3599-B22B-89D5-0DE8E1FD6093}"/>
              </a:ext>
            </a:extLst>
          </p:cNvPr>
          <p:cNvSpPr/>
          <p:nvPr/>
        </p:nvSpPr>
        <p:spPr>
          <a:xfrm>
            <a:off x="10636567" y="4989272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2A0119E-9E69-8720-BC05-79EC16084C02}"/>
              </a:ext>
            </a:extLst>
          </p:cNvPr>
          <p:cNvSpPr/>
          <p:nvPr/>
        </p:nvSpPr>
        <p:spPr>
          <a:xfrm>
            <a:off x="10506157" y="5292502"/>
            <a:ext cx="197963" cy="20739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D6E2F2-F662-B03A-0203-B3B82196FCAD}"/>
              </a:ext>
            </a:extLst>
          </p:cNvPr>
          <p:cNvCxnSpPr/>
          <p:nvPr/>
        </p:nvCxnSpPr>
        <p:spPr>
          <a:xfrm>
            <a:off x="10605138" y="5599521"/>
            <a:ext cx="0" cy="3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0408528-DBF1-0278-6D95-AD95236F37C0}"/>
              </a:ext>
            </a:extLst>
          </p:cNvPr>
          <p:cNvSpPr/>
          <p:nvPr/>
        </p:nvSpPr>
        <p:spPr>
          <a:xfrm>
            <a:off x="10207655" y="5986019"/>
            <a:ext cx="829559" cy="4336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0/1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0A6B203-2227-AD7E-F118-14DA4BD33FA1}"/>
              </a:ext>
            </a:extLst>
          </p:cNvPr>
          <p:cNvSpPr/>
          <p:nvPr/>
        </p:nvSpPr>
        <p:spPr>
          <a:xfrm>
            <a:off x="9539928" y="4440023"/>
            <a:ext cx="331507" cy="1074655"/>
          </a:xfrm>
          <a:prstGeom prst="leftBrace">
            <a:avLst>
              <a:gd name="adj1" fmla="val 481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28A722-26DD-4CDC-D849-3BF99E110D33}"/>
              </a:ext>
            </a:extLst>
          </p:cNvPr>
          <p:cNvSpPr/>
          <p:nvPr/>
        </p:nvSpPr>
        <p:spPr>
          <a:xfrm>
            <a:off x="6890999" y="4712909"/>
            <a:ext cx="2592369" cy="5054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Classification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CCA6D-7586-DC71-18C8-A02E2CB7919C}"/>
              </a:ext>
            </a:extLst>
          </p:cNvPr>
          <p:cNvSpPr/>
          <p:nvPr/>
        </p:nvSpPr>
        <p:spPr>
          <a:xfrm>
            <a:off x="9616907" y="1290485"/>
            <a:ext cx="622175" cy="50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D5324E-3853-4FF9-5F5C-8F94FAB5C6DC}"/>
              </a:ext>
            </a:extLst>
          </p:cNvPr>
          <p:cNvSpPr/>
          <p:nvPr/>
        </p:nvSpPr>
        <p:spPr>
          <a:xfrm>
            <a:off x="9604337" y="3688035"/>
            <a:ext cx="622175" cy="50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4C7CA80-D0A8-D513-B4FB-34E26D92BBDD}"/>
              </a:ext>
            </a:extLst>
          </p:cNvPr>
          <p:cNvSpPr/>
          <p:nvPr/>
        </p:nvSpPr>
        <p:spPr>
          <a:xfrm rot="5400000">
            <a:off x="8743437" y="-15628"/>
            <a:ext cx="205657" cy="2106898"/>
          </a:xfrm>
          <a:prstGeom prst="leftBrace">
            <a:avLst>
              <a:gd name="adj1" fmla="val 4814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381644-60A3-FB27-0120-4873BAEC82E9}"/>
              </a:ext>
            </a:extLst>
          </p:cNvPr>
          <p:cNvSpPr/>
          <p:nvPr/>
        </p:nvSpPr>
        <p:spPr>
          <a:xfrm>
            <a:off x="8394173" y="519879"/>
            <a:ext cx="956036" cy="50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Obs.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9B7295-1D8B-5CDD-63BD-2B751AD9ED2F}"/>
              </a:ext>
            </a:extLst>
          </p:cNvPr>
          <p:cNvSpPr/>
          <p:nvPr/>
        </p:nvSpPr>
        <p:spPr>
          <a:xfrm>
            <a:off x="10141648" y="765693"/>
            <a:ext cx="622175" cy="5012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150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6A1C8-7741-2359-B6D1-398E62CCB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670112-42F6-82C7-A3A3-C625C0C40DBB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3F6DD-DF2B-8417-E357-158379DA9582}"/>
              </a:ext>
            </a:extLst>
          </p:cNvPr>
          <p:cNvSpPr txBox="1"/>
          <p:nvPr/>
        </p:nvSpPr>
        <p:spPr>
          <a:xfrm>
            <a:off x="1046376" y="1508941"/>
            <a:ext cx="532585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Idea: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Scalable for 3D scenes</a:t>
            </a:r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Consider polyhedron faces as token</a:t>
            </a:r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Query line can also be considered as a </a:t>
            </a:r>
            <a:r>
              <a:rPr lang="en-US" sz="2000" b="1" dirty="0"/>
              <a:t>collapsed face</a:t>
            </a:r>
            <a:r>
              <a:rPr lang="en-US" sz="2000" dirty="0"/>
              <a:t> where all vertices are on a line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E249195-6CEC-46AE-6B9E-D4FDBE3FA6DB}"/>
              </a:ext>
            </a:extLst>
          </p:cNvPr>
          <p:cNvSpPr/>
          <p:nvPr/>
        </p:nvSpPr>
        <p:spPr>
          <a:xfrm>
            <a:off x="7552293" y="5024072"/>
            <a:ext cx="540470" cy="26940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831407D-61FB-415D-E279-C593A6D20C6E}"/>
              </a:ext>
            </a:extLst>
          </p:cNvPr>
          <p:cNvSpPr/>
          <p:nvPr/>
        </p:nvSpPr>
        <p:spPr>
          <a:xfrm>
            <a:off x="9126900" y="5024072"/>
            <a:ext cx="540470" cy="26940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7A0399D-1AE9-F01F-6033-72308AD39EAE}"/>
              </a:ext>
            </a:extLst>
          </p:cNvPr>
          <p:cNvSpPr/>
          <p:nvPr/>
        </p:nvSpPr>
        <p:spPr>
          <a:xfrm>
            <a:off x="10577829" y="5024072"/>
            <a:ext cx="540470" cy="269405"/>
          </a:xfrm>
          <a:prstGeom prst="rightArrow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Unit 11: Geometric Shapes and Volume | FlipQuiz">
            <a:extLst>
              <a:ext uri="{FF2B5EF4-FFF2-40B4-BE49-F238E27FC236}">
                <a16:creationId xmlns:a16="http://schemas.microsoft.com/office/drawing/2014/main" id="{A34ACA8F-9B2C-489B-43A0-50E7DAFF5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462" y="1890163"/>
            <a:ext cx="2201480" cy="2260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Diamond 15">
            <a:extLst>
              <a:ext uri="{FF2B5EF4-FFF2-40B4-BE49-F238E27FC236}">
                <a16:creationId xmlns:a16="http://schemas.microsoft.com/office/drawing/2014/main" id="{AA86E10C-CBED-ADD8-486A-25E094A86F97}"/>
              </a:ext>
            </a:extLst>
          </p:cNvPr>
          <p:cNvSpPr/>
          <p:nvPr/>
        </p:nvSpPr>
        <p:spPr>
          <a:xfrm>
            <a:off x="9341963" y="2450968"/>
            <a:ext cx="527901" cy="282805"/>
          </a:xfrm>
          <a:prstGeom prst="diamond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E0F4DD68-49A7-50A5-6E47-0DCF37C667B7}"/>
              </a:ext>
            </a:extLst>
          </p:cNvPr>
          <p:cNvSpPr/>
          <p:nvPr/>
        </p:nvSpPr>
        <p:spPr>
          <a:xfrm rot="2801309">
            <a:off x="6044532" y="4821813"/>
            <a:ext cx="1733937" cy="673922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2AF0FB7-55E5-ACBC-7905-0E21B3B9D4C1}"/>
              </a:ext>
            </a:extLst>
          </p:cNvPr>
          <p:cNvSpPr/>
          <p:nvPr/>
        </p:nvSpPr>
        <p:spPr>
          <a:xfrm rot="2801309">
            <a:off x="7798808" y="5022214"/>
            <a:ext cx="1733937" cy="355692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4DE8368-28EE-A9DD-5EA0-FACE89849C56}"/>
              </a:ext>
            </a:extLst>
          </p:cNvPr>
          <p:cNvSpPr/>
          <p:nvPr/>
        </p:nvSpPr>
        <p:spPr>
          <a:xfrm rot="2801309">
            <a:off x="9270806" y="5096821"/>
            <a:ext cx="1733937" cy="143856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C1F58A7E-898B-1459-FC49-A5C2A1842199}"/>
              </a:ext>
            </a:extLst>
          </p:cNvPr>
          <p:cNvSpPr/>
          <p:nvPr/>
        </p:nvSpPr>
        <p:spPr>
          <a:xfrm rot="2801309" flipV="1">
            <a:off x="10546464" y="5139093"/>
            <a:ext cx="1733937" cy="8"/>
          </a:xfrm>
          <a:prstGeom prst="diamond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7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54BB-04FB-95F5-8F0F-439E0B35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B5FD6E-562D-C471-7488-218287F01B59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F1BAFA-3E4E-A053-1430-066535A98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21010"/>
              </p:ext>
            </p:extLst>
          </p:nvPr>
        </p:nvGraphicFramePr>
        <p:xfrm>
          <a:off x="2031999" y="3123505"/>
          <a:ext cx="8128002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24208019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799967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8200168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37272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8208058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73063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5-10%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26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0.2593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26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0.8869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0.8869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0.8929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0.8987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194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0.8810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29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0.8547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94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0.8731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30556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E9DCDC7-91D2-B88E-67D0-32F8AFA21A7E}"/>
              </a:ext>
            </a:extLst>
          </p:cNvPr>
          <p:cNvSpPr txBox="1"/>
          <p:nvPr/>
        </p:nvSpPr>
        <p:spPr>
          <a:xfrm>
            <a:off x="4158792" y="2546052"/>
            <a:ext cx="3874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Test Results</a:t>
            </a:r>
            <a:endParaRPr 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BF2A2-E819-346E-01B4-FDFAB6759ACE}"/>
              </a:ext>
            </a:extLst>
          </p:cNvPr>
          <p:cNvSpPr txBox="1"/>
          <p:nvPr/>
        </p:nvSpPr>
        <p:spPr>
          <a:xfrm>
            <a:off x="1046375" y="1381962"/>
            <a:ext cx="805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Training: </a:t>
            </a:r>
            <a:r>
              <a:rPr lang="en-US" sz="2400" dirty="0"/>
              <a:t>6000 scenes, 1200 Query points per scene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8E824-DD43-AAAC-3979-70A99BC24D22}"/>
              </a:ext>
            </a:extLst>
          </p:cNvPr>
          <p:cNvSpPr txBox="1"/>
          <p:nvPr/>
        </p:nvSpPr>
        <p:spPr>
          <a:xfrm>
            <a:off x="1046373" y="1832279"/>
            <a:ext cx="10138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Testing: </a:t>
            </a:r>
            <a:r>
              <a:rPr lang="en-US" sz="2400" dirty="0"/>
              <a:t>2500 scenes, 1000 Query points per scene per density section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8770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722F-0052-75C8-14AE-341B24B0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ransformer Background Images – Browse 36,645 Stock Photos, Vectors, and  Video | Adobe Stock">
            <a:extLst>
              <a:ext uri="{FF2B5EF4-FFF2-40B4-BE49-F238E27FC236}">
                <a16:creationId xmlns:a16="http://schemas.microsoft.com/office/drawing/2014/main" id="{D2C1C852-8528-06DF-AFA8-1B0FBE6A7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" t="1341" r="1148" b="1111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D5941-98B5-EEB7-3F08-CF306E9537DC}"/>
              </a:ext>
            </a:extLst>
          </p:cNvPr>
          <p:cNvSpPr txBox="1"/>
          <p:nvPr/>
        </p:nvSpPr>
        <p:spPr>
          <a:xfrm>
            <a:off x="1103861" y="2098313"/>
            <a:ext cx="979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Transformer based architecture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B6A6-73B8-A342-F2AD-02C46AF6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93215D-C669-6B0C-9B32-1CC26EAFD999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660FF-07BC-0011-AF86-3C6B01B6A7B1}"/>
              </a:ext>
            </a:extLst>
          </p:cNvPr>
          <p:cNvSpPr txBox="1"/>
          <p:nvPr/>
        </p:nvSpPr>
        <p:spPr>
          <a:xfrm>
            <a:off x="1046376" y="1508941"/>
            <a:ext cx="5325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In our CNN approach, we predict visibility between some fixed cells.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Not between any two continuous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986B4-81E4-B610-8D45-26E3D6E8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55" y="1508941"/>
            <a:ext cx="4604820" cy="46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985E-CEA8-C22B-69BC-EFC32CB5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72FB4-9653-7D6A-1329-92460285630B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D3B-B105-EF30-67CF-B0D9B89F1EE2}"/>
              </a:ext>
            </a:extLst>
          </p:cNvPr>
          <p:cNvSpPr txBox="1"/>
          <p:nvPr/>
        </p:nvSpPr>
        <p:spPr>
          <a:xfrm>
            <a:off x="1046375" y="1508941"/>
            <a:ext cx="564276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Scan conversion loses accuracy because of resolution dependency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Doesn’t create encoding for obstacles smaller than cell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Incorrectly labels visibility in dataset (in our approach of dataset generation)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F77BC-9079-9C9C-3A89-F2AA9ED7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790374"/>
            <a:ext cx="3064458" cy="2567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B610-1EC6-7F9C-D6A3-7A03E0EF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522"/>
          <a:stretch/>
        </p:blipFill>
        <p:spPr>
          <a:xfrm>
            <a:off x="7743825" y="4445922"/>
            <a:ext cx="3064458" cy="198315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A209C-78A8-18B3-46A4-FCE703FEFE10}"/>
              </a:ext>
            </a:extLst>
          </p:cNvPr>
          <p:cNvCxnSpPr/>
          <p:nvPr/>
        </p:nvCxnSpPr>
        <p:spPr>
          <a:xfrm>
            <a:off x="7038975" y="4309956"/>
            <a:ext cx="425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E24529-E05F-92BF-CCE7-5D67E6772E1C}"/>
              </a:ext>
            </a:extLst>
          </p:cNvPr>
          <p:cNvCxnSpPr/>
          <p:nvPr/>
        </p:nvCxnSpPr>
        <p:spPr>
          <a:xfrm flipV="1">
            <a:off x="9400881" y="5000443"/>
            <a:ext cx="1085850" cy="2571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16EB0-7A3B-51C7-D2EB-227E7294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1D0293-8B64-1BD3-0DA5-47478A7B9350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38912-130A-F24D-46A9-44FCC7B0ED83}"/>
              </a:ext>
            </a:extLst>
          </p:cNvPr>
          <p:cNvSpPr txBox="1"/>
          <p:nvPr/>
        </p:nvSpPr>
        <p:spPr>
          <a:xfrm>
            <a:off x="1046375" y="1508941"/>
            <a:ext cx="54392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Doesn’t scale well for 3D scenes.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Number of input feature becomes huge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</a:t>
            </a:r>
            <a:r>
              <a:rPr lang="en-US" sz="2000" baseline="30000" dirty="0"/>
              <a:t>3</a:t>
            </a:r>
            <a:r>
              <a:rPr lang="en-US" sz="2000" dirty="0"/>
              <a:t> encoding cells for 3D in place of N</a:t>
            </a:r>
            <a:r>
              <a:rPr lang="en-US" sz="2000" baseline="30000" dirty="0"/>
              <a:t>2</a:t>
            </a:r>
            <a:r>
              <a:rPr lang="en-US" sz="2000" dirty="0"/>
              <a:t> for 2D</a:t>
            </a:r>
          </a:p>
        </p:txBody>
      </p:sp>
      <p:pic>
        <p:nvPicPr>
          <p:cNvPr id="2" name="Picture 2" descr="Unit 11: Geometric Shapes and Volume | FlipQuiz">
            <a:extLst>
              <a:ext uri="{FF2B5EF4-FFF2-40B4-BE49-F238E27FC236}">
                <a16:creationId xmlns:a16="http://schemas.microsoft.com/office/drawing/2014/main" id="{6B529030-A38C-1E1A-878A-DC8A72F2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1" y="2232711"/>
            <a:ext cx="2441542" cy="281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67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6A544-ABC6-97F4-8914-C61C5AEF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821A5-EA0E-8964-70B4-94C3F71D2EA1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D7F96-55AF-2BD7-B874-B3B6906F4E58}"/>
              </a:ext>
            </a:extLst>
          </p:cNvPr>
          <p:cNvSpPr txBox="1"/>
          <p:nvPr/>
        </p:nvSpPr>
        <p:spPr>
          <a:xfrm>
            <a:off x="1046376" y="1508941"/>
            <a:ext cx="53258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Idea: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Use Line as token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Each obstacles are made of a number of 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6AB23-FEF7-E4A1-7A31-98651DD24DA3}"/>
              </a:ext>
            </a:extLst>
          </p:cNvPr>
          <p:cNvSpPr txBox="1"/>
          <p:nvPr/>
        </p:nvSpPr>
        <p:spPr>
          <a:xfrm>
            <a:off x="1915213" y="4055749"/>
            <a:ext cx="248710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/>
              <a:t>Token (line) representation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D837EC-B8D3-F7D9-71DE-BC681420A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895968"/>
              </p:ext>
            </p:extLst>
          </p:nvPr>
        </p:nvGraphicFramePr>
        <p:xfrm>
          <a:off x="6504495" y="4170788"/>
          <a:ext cx="4534292" cy="6009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573">
                  <a:extLst>
                    <a:ext uri="{9D8B030D-6E8A-4147-A177-3AD203B41FA5}">
                      <a16:colId xmlns:a16="http://schemas.microsoft.com/office/drawing/2014/main" val="1071474173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3222943138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753102540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012928015"/>
                    </a:ext>
                  </a:extLst>
                </a:gridCol>
              </a:tblGrid>
              <a:tr h="6009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188354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3DD777-2158-A26D-D0A0-52F5059854E2}"/>
              </a:ext>
            </a:extLst>
          </p:cNvPr>
          <p:cNvSpPr/>
          <p:nvPr/>
        </p:nvSpPr>
        <p:spPr>
          <a:xfrm>
            <a:off x="4958500" y="4298623"/>
            <a:ext cx="1102936" cy="329938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5D4C5F-0005-2B9F-8041-8E59C3D95711}"/>
              </a:ext>
            </a:extLst>
          </p:cNvPr>
          <p:cNvCxnSpPr/>
          <p:nvPr/>
        </p:nvCxnSpPr>
        <p:spPr>
          <a:xfrm flipH="1">
            <a:off x="8484124" y="1376313"/>
            <a:ext cx="1395167" cy="1762813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F11738-5326-4FAF-BD28-19263787FCD4}"/>
              </a:ext>
            </a:extLst>
          </p:cNvPr>
          <p:cNvSpPr txBox="1"/>
          <p:nvPr/>
        </p:nvSpPr>
        <p:spPr>
          <a:xfrm>
            <a:off x="10004982" y="1191647"/>
            <a:ext cx="1033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(x1, y1)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0CE8FD-2800-447A-900A-BD602A90EB11}"/>
              </a:ext>
            </a:extLst>
          </p:cNvPr>
          <p:cNvSpPr txBox="1"/>
          <p:nvPr/>
        </p:nvSpPr>
        <p:spPr>
          <a:xfrm>
            <a:off x="7737836" y="3201712"/>
            <a:ext cx="1033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(x2, y2)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15452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8EF06-678C-961A-1557-F7847D3D2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988D2E-883E-AD88-FCB8-2C41BE054C78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77C94E-DCA5-73A1-2EED-CA5A8EDA09FC}"/>
              </a:ext>
            </a:extLst>
          </p:cNvPr>
          <p:cNvSpPr txBox="1"/>
          <p:nvPr/>
        </p:nvSpPr>
        <p:spPr>
          <a:xfrm>
            <a:off x="1046376" y="1508941"/>
            <a:ext cx="532585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Idea: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Decompose obstacles into lines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Attention mechanism will learn which other lines each line needs to pay attention to</a:t>
            </a:r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8BA43D-EB99-F9C5-05A8-789F5AE3B74B}"/>
              </a:ext>
            </a:extLst>
          </p:cNvPr>
          <p:cNvCxnSpPr>
            <a:cxnSpLocks/>
          </p:cNvCxnSpPr>
          <p:nvPr/>
        </p:nvCxnSpPr>
        <p:spPr>
          <a:xfrm flipH="1">
            <a:off x="8070637" y="1410089"/>
            <a:ext cx="1838227" cy="3167407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505815-58DF-CF02-47C3-379CFD636368}"/>
              </a:ext>
            </a:extLst>
          </p:cNvPr>
          <p:cNvSpPr txBox="1"/>
          <p:nvPr/>
        </p:nvSpPr>
        <p:spPr>
          <a:xfrm>
            <a:off x="9908864" y="886869"/>
            <a:ext cx="1033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(x1, y1)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A2B507-8182-AD97-9E5D-EEA0E009E08E}"/>
              </a:ext>
            </a:extLst>
          </p:cNvPr>
          <p:cNvSpPr txBox="1"/>
          <p:nvPr/>
        </p:nvSpPr>
        <p:spPr>
          <a:xfrm>
            <a:off x="7318344" y="4731906"/>
            <a:ext cx="1033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(x2, y2)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C7E03C-C389-0B26-5658-EEB0538921AD}"/>
              </a:ext>
            </a:extLst>
          </p:cNvPr>
          <p:cNvCxnSpPr>
            <a:cxnSpLocks/>
          </p:cNvCxnSpPr>
          <p:nvPr/>
        </p:nvCxnSpPr>
        <p:spPr>
          <a:xfrm>
            <a:off x="9908864" y="3318235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4753E6-8CBF-384D-F133-8C45CE0E67B6}"/>
              </a:ext>
            </a:extLst>
          </p:cNvPr>
          <p:cNvCxnSpPr>
            <a:cxnSpLocks/>
          </p:cNvCxnSpPr>
          <p:nvPr/>
        </p:nvCxnSpPr>
        <p:spPr>
          <a:xfrm>
            <a:off x="10579739" y="3318234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0074CB6-8430-7512-660C-85DFD0741D89}"/>
              </a:ext>
            </a:extLst>
          </p:cNvPr>
          <p:cNvCxnSpPr>
            <a:cxnSpLocks/>
          </p:cNvCxnSpPr>
          <p:nvPr/>
        </p:nvCxnSpPr>
        <p:spPr>
          <a:xfrm flipH="1">
            <a:off x="9908864" y="3318234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133E9F-93D3-7F02-FFD4-FAD5EC5F7849}"/>
              </a:ext>
            </a:extLst>
          </p:cNvPr>
          <p:cNvCxnSpPr>
            <a:cxnSpLocks/>
          </p:cNvCxnSpPr>
          <p:nvPr/>
        </p:nvCxnSpPr>
        <p:spPr>
          <a:xfrm flipH="1">
            <a:off x="9911587" y="4050869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02590D-59CE-00E6-A303-571773C84B0C}"/>
              </a:ext>
            </a:extLst>
          </p:cNvPr>
          <p:cNvCxnSpPr>
            <a:cxnSpLocks/>
          </p:cNvCxnSpPr>
          <p:nvPr/>
        </p:nvCxnSpPr>
        <p:spPr>
          <a:xfrm>
            <a:off x="8147622" y="1508942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A94B0F-01E6-B335-06C1-3C39C7AEEB69}"/>
              </a:ext>
            </a:extLst>
          </p:cNvPr>
          <p:cNvCxnSpPr>
            <a:cxnSpLocks/>
          </p:cNvCxnSpPr>
          <p:nvPr/>
        </p:nvCxnSpPr>
        <p:spPr>
          <a:xfrm>
            <a:off x="8818497" y="1508941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2396AB-A33E-535B-835F-4DFC19950CD1}"/>
              </a:ext>
            </a:extLst>
          </p:cNvPr>
          <p:cNvCxnSpPr>
            <a:cxnSpLocks/>
          </p:cNvCxnSpPr>
          <p:nvPr/>
        </p:nvCxnSpPr>
        <p:spPr>
          <a:xfrm flipH="1">
            <a:off x="8144759" y="1508941"/>
            <a:ext cx="665603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4A6C49-E43A-22E0-EF6A-DDAFC11BF063}"/>
              </a:ext>
            </a:extLst>
          </p:cNvPr>
          <p:cNvCxnSpPr>
            <a:cxnSpLocks/>
          </p:cNvCxnSpPr>
          <p:nvPr/>
        </p:nvCxnSpPr>
        <p:spPr>
          <a:xfrm flipH="1">
            <a:off x="8140918" y="2241576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18DB3E-4B00-7CE8-39A6-BA58FB364820}"/>
              </a:ext>
            </a:extLst>
          </p:cNvPr>
          <p:cNvCxnSpPr>
            <a:cxnSpLocks/>
          </p:cNvCxnSpPr>
          <p:nvPr/>
        </p:nvCxnSpPr>
        <p:spPr>
          <a:xfrm>
            <a:off x="9487522" y="1895683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D62D3-EDF6-4E21-806C-DBD0964AB918}"/>
              </a:ext>
            </a:extLst>
          </p:cNvPr>
          <p:cNvCxnSpPr>
            <a:cxnSpLocks/>
          </p:cNvCxnSpPr>
          <p:nvPr/>
        </p:nvCxnSpPr>
        <p:spPr>
          <a:xfrm>
            <a:off x="10139543" y="1895682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22D474-E8B6-31A4-4942-B101B479925C}"/>
              </a:ext>
            </a:extLst>
          </p:cNvPr>
          <p:cNvCxnSpPr>
            <a:cxnSpLocks/>
          </p:cNvCxnSpPr>
          <p:nvPr/>
        </p:nvCxnSpPr>
        <p:spPr>
          <a:xfrm flipH="1">
            <a:off x="9487522" y="1895682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F4E306-90DA-0EEB-5B23-DFA515A93A43}"/>
              </a:ext>
            </a:extLst>
          </p:cNvPr>
          <p:cNvCxnSpPr>
            <a:cxnSpLocks/>
          </p:cNvCxnSpPr>
          <p:nvPr/>
        </p:nvCxnSpPr>
        <p:spPr>
          <a:xfrm flipH="1">
            <a:off x="9480818" y="2628317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85AA-1A00-71C1-DDD8-8064861B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3CAC38-5275-568B-1340-3EC40DC1A108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266C2-AF28-757F-E213-C025B7DB044A}"/>
              </a:ext>
            </a:extLst>
          </p:cNvPr>
          <p:cNvSpPr txBox="1"/>
          <p:nvPr/>
        </p:nvSpPr>
        <p:spPr>
          <a:xfrm>
            <a:off x="1046376" y="1508941"/>
            <a:ext cx="532585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Idea: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Decompose obstacles into lines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Attention mechanism will learn which other lines each line needs to pay attention to</a:t>
            </a:r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1371600" lvl="2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rgbClr val="0070C0"/>
                </a:solidFill>
              </a:rPr>
              <a:t>Query line </a:t>
            </a:r>
            <a:r>
              <a:rPr lang="en-US" sz="2000" dirty="0"/>
              <a:t>will learn which </a:t>
            </a:r>
            <a:r>
              <a:rPr lang="en-US" sz="2000" dirty="0">
                <a:solidFill>
                  <a:srgbClr val="FF0000"/>
                </a:solidFill>
              </a:rPr>
              <a:t>lines</a:t>
            </a:r>
            <a:r>
              <a:rPr lang="en-US" sz="2000" dirty="0"/>
              <a:t> it might intersect with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C2571D-CE9A-4B5D-9F27-17B2F44F03AA}"/>
              </a:ext>
            </a:extLst>
          </p:cNvPr>
          <p:cNvCxnSpPr>
            <a:cxnSpLocks/>
          </p:cNvCxnSpPr>
          <p:nvPr/>
        </p:nvCxnSpPr>
        <p:spPr>
          <a:xfrm flipH="1">
            <a:off x="8070637" y="1410089"/>
            <a:ext cx="1838227" cy="3167407"/>
          </a:xfrm>
          <a:prstGeom prst="line">
            <a:avLst/>
          </a:prstGeom>
          <a:ln cap="rnd">
            <a:solidFill>
              <a:srgbClr val="0070C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D54F4B-667E-5E59-D128-718F3454D8B0}"/>
              </a:ext>
            </a:extLst>
          </p:cNvPr>
          <p:cNvSpPr txBox="1"/>
          <p:nvPr/>
        </p:nvSpPr>
        <p:spPr>
          <a:xfrm>
            <a:off x="9908864" y="886869"/>
            <a:ext cx="1033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(x1, y1)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E3900B-B174-94FC-B4A6-6BDCA9F3CF32}"/>
              </a:ext>
            </a:extLst>
          </p:cNvPr>
          <p:cNvSpPr txBox="1"/>
          <p:nvPr/>
        </p:nvSpPr>
        <p:spPr>
          <a:xfrm>
            <a:off x="7318344" y="4731906"/>
            <a:ext cx="103380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(x2, y2)</a:t>
            </a:r>
            <a:endParaRPr lang="en-US" sz="1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907EAB-9A61-C68E-73B0-6CB1A5CB649F}"/>
              </a:ext>
            </a:extLst>
          </p:cNvPr>
          <p:cNvCxnSpPr>
            <a:cxnSpLocks/>
          </p:cNvCxnSpPr>
          <p:nvPr/>
        </p:nvCxnSpPr>
        <p:spPr>
          <a:xfrm>
            <a:off x="9908864" y="3318235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94832E-BFA2-D748-E5B4-F6AE69999717}"/>
              </a:ext>
            </a:extLst>
          </p:cNvPr>
          <p:cNvCxnSpPr>
            <a:cxnSpLocks/>
          </p:cNvCxnSpPr>
          <p:nvPr/>
        </p:nvCxnSpPr>
        <p:spPr>
          <a:xfrm>
            <a:off x="10579739" y="3318234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417F8D-9CA0-4C99-AFDD-22C4CBC82899}"/>
              </a:ext>
            </a:extLst>
          </p:cNvPr>
          <p:cNvCxnSpPr>
            <a:cxnSpLocks/>
          </p:cNvCxnSpPr>
          <p:nvPr/>
        </p:nvCxnSpPr>
        <p:spPr>
          <a:xfrm flipH="1">
            <a:off x="9908864" y="3318234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6B6BCF-C069-25BB-BACF-5FE5C394DE70}"/>
              </a:ext>
            </a:extLst>
          </p:cNvPr>
          <p:cNvCxnSpPr>
            <a:cxnSpLocks/>
          </p:cNvCxnSpPr>
          <p:nvPr/>
        </p:nvCxnSpPr>
        <p:spPr>
          <a:xfrm flipH="1">
            <a:off x="9911587" y="4050869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F2C15C-AF9E-CE2B-882E-873D01CBCD3C}"/>
              </a:ext>
            </a:extLst>
          </p:cNvPr>
          <p:cNvCxnSpPr>
            <a:cxnSpLocks/>
          </p:cNvCxnSpPr>
          <p:nvPr/>
        </p:nvCxnSpPr>
        <p:spPr>
          <a:xfrm>
            <a:off x="8147622" y="1508942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9D789A-4F2A-0614-DFCE-3B62D9CE492D}"/>
              </a:ext>
            </a:extLst>
          </p:cNvPr>
          <p:cNvCxnSpPr>
            <a:cxnSpLocks/>
          </p:cNvCxnSpPr>
          <p:nvPr/>
        </p:nvCxnSpPr>
        <p:spPr>
          <a:xfrm>
            <a:off x="8818497" y="1508941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C12977-E8DA-78EF-6C9F-C6B98070157B}"/>
              </a:ext>
            </a:extLst>
          </p:cNvPr>
          <p:cNvCxnSpPr>
            <a:cxnSpLocks/>
          </p:cNvCxnSpPr>
          <p:nvPr/>
        </p:nvCxnSpPr>
        <p:spPr>
          <a:xfrm flipH="1">
            <a:off x="8144759" y="1508941"/>
            <a:ext cx="665603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978D51D-A009-5EF7-A50E-3B333F7AAF3C}"/>
              </a:ext>
            </a:extLst>
          </p:cNvPr>
          <p:cNvCxnSpPr>
            <a:cxnSpLocks/>
          </p:cNvCxnSpPr>
          <p:nvPr/>
        </p:nvCxnSpPr>
        <p:spPr>
          <a:xfrm flipH="1">
            <a:off x="8150345" y="2241576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B00A70F-CD81-0B12-F3D8-A1EFAD1C1318}"/>
              </a:ext>
            </a:extLst>
          </p:cNvPr>
          <p:cNvCxnSpPr>
            <a:cxnSpLocks/>
          </p:cNvCxnSpPr>
          <p:nvPr/>
        </p:nvCxnSpPr>
        <p:spPr>
          <a:xfrm>
            <a:off x="10139543" y="1895682"/>
            <a:ext cx="0" cy="732635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D42A04-D15E-9C2F-C34D-09DCAD5771E8}"/>
              </a:ext>
            </a:extLst>
          </p:cNvPr>
          <p:cNvCxnSpPr>
            <a:cxnSpLocks/>
          </p:cNvCxnSpPr>
          <p:nvPr/>
        </p:nvCxnSpPr>
        <p:spPr>
          <a:xfrm flipH="1">
            <a:off x="9487522" y="1895682"/>
            <a:ext cx="662740" cy="0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B7C705-4166-83AD-623E-98A9A3BFEA18}"/>
              </a:ext>
            </a:extLst>
          </p:cNvPr>
          <p:cNvCxnSpPr>
            <a:cxnSpLocks/>
          </p:cNvCxnSpPr>
          <p:nvPr/>
        </p:nvCxnSpPr>
        <p:spPr>
          <a:xfrm flipH="1">
            <a:off x="9480818" y="2628317"/>
            <a:ext cx="66274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23FE61-58CB-59E4-1A97-474729218A9D}"/>
              </a:ext>
            </a:extLst>
          </p:cNvPr>
          <p:cNvCxnSpPr>
            <a:cxnSpLocks/>
          </p:cNvCxnSpPr>
          <p:nvPr/>
        </p:nvCxnSpPr>
        <p:spPr>
          <a:xfrm>
            <a:off x="9487522" y="1895683"/>
            <a:ext cx="0" cy="732635"/>
          </a:xfrm>
          <a:prstGeom prst="line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6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94981-3598-150B-B873-08A84AC9B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1EDFB9-8D6E-C310-8C71-80EF91CA1BD7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Transformer based architecture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ABCDDC-C489-418F-6171-CD69705C4986}"/>
              </a:ext>
            </a:extLst>
          </p:cNvPr>
          <p:cNvSpPr txBox="1"/>
          <p:nvPr/>
        </p:nvSpPr>
        <p:spPr>
          <a:xfrm>
            <a:off x="1046376" y="1508941"/>
            <a:ext cx="532585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Idea: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800" b="1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No need to apply positional encoding as there is </a:t>
            </a:r>
            <a:r>
              <a:rPr lang="en-US" sz="2400" dirty="0">
                <a:solidFill>
                  <a:srgbClr val="FF0000"/>
                </a:solidFill>
              </a:rPr>
              <a:t>no positional order</a:t>
            </a:r>
            <a:r>
              <a:rPr lang="en-US" sz="2400" dirty="0"/>
              <a:t> between the lines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B92A79-41F8-E09B-72B6-0BBD44DDB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461595"/>
              </p:ext>
            </p:extLst>
          </p:nvPr>
        </p:nvGraphicFramePr>
        <p:xfrm>
          <a:off x="7070103" y="2425803"/>
          <a:ext cx="4534292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573">
                  <a:extLst>
                    <a:ext uri="{9D8B030D-6E8A-4147-A177-3AD203B41FA5}">
                      <a16:colId xmlns:a16="http://schemas.microsoft.com/office/drawing/2014/main" val="1071474173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3222943138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753102540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01292801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Cow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1883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53F656-E126-3426-8EB6-3C8D6DD98495}"/>
              </a:ext>
            </a:extLst>
          </p:cNvPr>
          <p:cNvSpPr txBox="1"/>
          <p:nvPr/>
        </p:nvSpPr>
        <p:spPr>
          <a:xfrm>
            <a:off x="7070103" y="1180576"/>
            <a:ext cx="4534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Words need to consider positional ordering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96946A-6A97-2B4D-5E73-B87082911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5956"/>
              </p:ext>
            </p:extLst>
          </p:nvPr>
        </p:nvGraphicFramePr>
        <p:xfrm>
          <a:off x="7070103" y="1892111"/>
          <a:ext cx="4534292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573">
                  <a:extLst>
                    <a:ext uri="{9D8B030D-6E8A-4147-A177-3AD203B41FA5}">
                      <a16:colId xmlns:a16="http://schemas.microsoft.com/office/drawing/2014/main" val="1071474173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3222943138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753102540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01292801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Token-2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Token-3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Token-4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1883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B2DEA9-BEF0-FA3E-4966-CCD63EBB6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79004"/>
              </p:ext>
            </p:extLst>
          </p:nvPr>
        </p:nvGraphicFramePr>
        <p:xfrm>
          <a:off x="6975835" y="5236563"/>
          <a:ext cx="4534292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573">
                  <a:extLst>
                    <a:ext uri="{9D8B030D-6E8A-4147-A177-3AD203B41FA5}">
                      <a16:colId xmlns:a16="http://schemas.microsoft.com/office/drawing/2014/main" val="1071474173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3222943138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753102540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01292801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18835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60E211-A7A1-FD23-2657-76E603465674}"/>
              </a:ext>
            </a:extLst>
          </p:cNvPr>
          <p:cNvSpPr txBox="1"/>
          <p:nvPr/>
        </p:nvSpPr>
        <p:spPr>
          <a:xfrm>
            <a:off x="6920059" y="3972876"/>
            <a:ext cx="4769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Lines doesn’t need to remember positional  ordering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C38B18D-804B-F268-9303-AC4789F5D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718302"/>
              </p:ext>
            </p:extLst>
          </p:nvPr>
        </p:nvGraphicFramePr>
        <p:xfrm>
          <a:off x="6975835" y="4702871"/>
          <a:ext cx="4534292" cy="5232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3573">
                  <a:extLst>
                    <a:ext uri="{9D8B030D-6E8A-4147-A177-3AD203B41FA5}">
                      <a16:colId xmlns:a16="http://schemas.microsoft.com/office/drawing/2014/main" val="1071474173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3222943138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753102540"/>
                    </a:ext>
                  </a:extLst>
                </a:gridCol>
                <a:gridCol w="1133573">
                  <a:extLst>
                    <a:ext uri="{9D8B030D-6E8A-4147-A177-3AD203B41FA5}">
                      <a16:colId xmlns:a16="http://schemas.microsoft.com/office/drawing/2014/main" val="1012928015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N/A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2188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72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2619</TotalTime>
  <Words>410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Wingdings</vt:lpstr>
      <vt:lpstr>Wood Type</vt:lpstr>
      <vt:lpstr>Visibility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Kibria</dc:creator>
  <cp:lastModifiedBy>Zulkar Naim</cp:lastModifiedBy>
  <cp:revision>342</cp:revision>
  <dcterms:created xsi:type="dcterms:W3CDTF">2024-09-23T13:52:11Z</dcterms:created>
  <dcterms:modified xsi:type="dcterms:W3CDTF">2025-03-09T09:36:32Z</dcterms:modified>
</cp:coreProperties>
</file>