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8"/>
  </p:notesMasterIdLst>
  <p:sldIdLst>
    <p:sldId id="256" r:id="rId2"/>
    <p:sldId id="330" r:id="rId3"/>
    <p:sldId id="334" r:id="rId4"/>
    <p:sldId id="333" r:id="rId5"/>
    <p:sldId id="332" r:id="rId6"/>
    <p:sldId id="33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A0D92-46D6-46DB-ABC1-1AE9DB7BBC5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90A1D-BD31-4892-9EC6-068F1BCEF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8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0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5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5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09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27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3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7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8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0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4275735D-F34F-4430-8EBF-F60F5DB0360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9EC71ABE-F8A7-48B6-9B58-A1C848268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3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C094-2206-949F-7C2B-88A1A3AC1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252" y="1820454"/>
            <a:ext cx="5481963" cy="2692552"/>
          </a:xfrm>
        </p:spPr>
        <p:txBody>
          <a:bodyPr>
            <a:normAutofit/>
          </a:bodyPr>
          <a:lstStyle/>
          <a:p>
            <a:r>
              <a:rPr lang="en-US" dirty="0"/>
              <a:t>Visibility Learning</a:t>
            </a:r>
          </a:p>
        </p:txBody>
      </p:sp>
      <p:pic>
        <p:nvPicPr>
          <p:cNvPr id="3" name="Picture 2" descr="A map of a city&#10;&#10;Description automatically generated">
            <a:extLst>
              <a:ext uri="{FF2B5EF4-FFF2-40B4-BE49-F238E27FC236}">
                <a16:creationId xmlns:a16="http://schemas.microsoft.com/office/drawing/2014/main" id="{E4E5D338-8438-5766-5C7F-446851E1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6" r="859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369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B722F-0052-75C8-14AE-341B24B00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Why Recurrent Neural Networks (RNNs) Dominate Sequential Data Analysis">
            <a:extLst>
              <a:ext uri="{FF2B5EF4-FFF2-40B4-BE49-F238E27FC236}">
                <a16:creationId xmlns:a16="http://schemas.microsoft.com/office/drawing/2014/main" id="{79FB8507-674B-9287-F20B-2408629BE7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8D5941-98B5-EEB7-3F08-CF306E9537DC}"/>
              </a:ext>
            </a:extLst>
          </p:cNvPr>
          <p:cNvSpPr txBox="1"/>
          <p:nvPr/>
        </p:nvSpPr>
        <p:spPr>
          <a:xfrm>
            <a:off x="1198129" y="1070791"/>
            <a:ext cx="9795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dirty="0">
                <a:solidFill>
                  <a:schemeClr val="bg1"/>
                </a:solidFill>
              </a:rPr>
              <a:t>RNN based architecture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32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9B6A6-73B8-A342-F2AD-02C46AF6C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93215D-C669-6B0C-9B32-1CC26EAFD999}"/>
              </a:ext>
            </a:extLst>
          </p:cNvPr>
          <p:cNvSpPr txBox="1"/>
          <p:nvPr/>
        </p:nvSpPr>
        <p:spPr>
          <a:xfrm>
            <a:off x="1046375" y="4802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RNN based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660FF-07BC-0011-AF86-3C6B01B6A7B1}"/>
              </a:ext>
            </a:extLst>
          </p:cNvPr>
          <p:cNvSpPr txBox="1"/>
          <p:nvPr/>
        </p:nvSpPr>
        <p:spPr>
          <a:xfrm>
            <a:off x="1046376" y="1508941"/>
            <a:ext cx="532585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Motivation: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/>
              <a:t>In our current implementation, we predict visibility between some fixed cells.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400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Not between any two continuous points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9986B4-81E4-B610-8D45-26E3D6E82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5155" y="1508941"/>
            <a:ext cx="4604820" cy="461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01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2985E-CEA8-C22B-69BC-EFC32CB5E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072FB4-9653-7D6A-1329-92460285630B}"/>
              </a:ext>
            </a:extLst>
          </p:cNvPr>
          <p:cNvSpPr txBox="1"/>
          <p:nvPr/>
        </p:nvSpPr>
        <p:spPr>
          <a:xfrm>
            <a:off x="1046375" y="4802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RNN based architecture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00D3B-B105-EF30-67CF-B0D9B89F1EE2}"/>
              </a:ext>
            </a:extLst>
          </p:cNvPr>
          <p:cNvSpPr txBox="1"/>
          <p:nvPr/>
        </p:nvSpPr>
        <p:spPr>
          <a:xfrm>
            <a:off x="1046375" y="1508941"/>
            <a:ext cx="50496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Motivation:</a:t>
            </a:r>
          </a:p>
          <a:p>
            <a:pPr marL="457200" marR="0" lvl="0" indent="-4572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/>
              <a:t>Scan conversion loses accuracy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Doesn’t create embedding for obstacles smaller than cell</a:t>
            </a:r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endParaRPr lang="en-US" sz="2000" dirty="0"/>
          </a:p>
          <a:p>
            <a:pPr lvl="1" defTabSz="914400">
              <a:defRPr/>
            </a:pPr>
            <a:endParaRPr lang="en-US" sz="2000" dirty="0"/>
          </a:p>
          <a:p>
            <a:pPr lvl="1" defTabSz="914400">
              <a:defRPr/>
            </a:pPr>
            <a:endParaRPr lang="en-US" sz="2000" dirty="0"/>
          </a:p>
          <a:p>
            <a:pPr marL="914400" lvl="1" indent="-457200" defTabSz="9144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Incorrectly labels visibility in dataset (in our approach of dataset generation)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9F77BC-9079-9C9C-3A89-F2AA9ED71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825" y="1375591"/>
            <a:ext cx="3064458" cy="2567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7B610-1EC6-7F9C-D6A3-7A03E0EF1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825" y="4031139"/>
            <a:ext cx="3064458" cy="2559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EA209C-78A8-18B3-46A4-FCE703FEFE10}"/>
              </a:ext>
            </a:extLst>
          </p:cNvPr>
          <p:cNvCxnSpPr/>
          <p:nvPr/>
        </p:nvCxnSpPr>
        <p:spPr>
          <a:xfrm>
            <a:off x="7038975" y="3895173"/>
            <a:ext cx="4257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E24529-E05F-92BF-CCE7-5D67E6772E1C}"/>
              </a:ext>
            </a:extLst>
          </p:cNvPr>
          <p:cNvCxnSpPr/>
          <p:nvPr/>
        </p:nvCxnSpPr>
        <p:spPr>
          <a:xfrm flipV="1">
            <a:off x="9372600" y="4568431"/>
            <a:ext cx="1085850" cy="25717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51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6A544-ABC6-97F4-8914-C61C5AEF1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5821A5-EA0E-8964-70B4-94C3F71D2EA1}"/>
              </a:ext>
            </a:extLst>
          </p:cNvPr>
          <p:cNvSpPr txBox="1"/>
          <p:nvPr/>
        </p:nvSpPr>
        <p:spPr>
          <a:xfrm>
            <a:off x="1046375" y="4802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RNN based architecture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F8B72E6-E74A-5B48-BD48-A098A5F17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8573" y="1269280"/>
            <a:ext cx="10080395" cy="510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5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B54BB-04FB-95F5-8F0F-439E0B357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9DB97C-62AB-140F-A113-60D50758BD12}"/>
              </a:ext>
            </a:extLst>
          </p:cNvPr>
          <p:cNvSpPr txBox="1"/>
          <p:nvPr/>
        </p:nvSpPr>
        <p:spPr>
          <a:xfrm>
            <a:off x="1198775" y="632641"/>
            <a:ext cx="9795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/>
              <a:t>RNN based architecture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756B044-29CB-5E2E-2BE7-81F1E8DB9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57916"/>
              </p:ext>
            </p:extLst>
          </p:nvPr>
        </p:nvGraphicFramePr>
        <p:xfrm>
          <a:off x="1942444" y="1737088"/>
          <a:ext cx="8307111" cy="338382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49890">
                  <a:extLst>
                    <a:ext uri="{9D8B030D-6E8A-4147-A177-3AD203B41FA5}">
                      <a16:colId xmlns:a16="http://schemas.microsoft.com/office/drawing/2014/main" val="922800324"/>
                    </a:ext>
                  </a:extLst>
                </a:gridCol>
                <a:gridCol w="4157221">
                  <a:extLst>
                    <a:ext uri="{9D8B030D-6E8A-4147-A177-3AD203B41FA5}">
                      <a16:colId xmlns:a16="http://schemas.microsoft.com/office/drawing/2014/main" val="2193086636"/>
                    </a:ext>
                  </a:extLst>
                </a:gridCol>
              </a:tblGrid>
              <a:tr h="590661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Testing: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5169 scenes, 500 query points per scene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672063"/>
                  </a:ext>
                </a:extLst>
              </a:tr>
              <a:tr h="1055802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Training:</a:t>
                      </a:r>
                      <a:r>
                        <a:rPr lang="en-US" sz="1800" dirty="0"/>
                        <a:t> 3569 scenes,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                 500 query pairs per scene,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                 15 epoch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Training:</a:t>
                      </a:r>
                      <a:r>
                        <a:rPr lang="en-US" sz="1800" dirty="0"/>
                        <a:t> 6169 scenes,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                 500 query pairs per scene,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                    6 epoch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4569102"/>
                  </a:ext>
                </a:extLst>
              </a:tr>
              <a:tr h="1165790">
                <a:tc>
                  <a:txBody>
                    <a:bodyPr/>
                    <a:lstStyle/>
                    <a:p>
                      <a:r>
                        <a:rPr lang="en-US" dirty="0"/>
                        <a:t>Test Loss: 0.3211  </a:t>
                      </a:r>
                    </a:p>
                    <a:p>
                      <a:r>
                        <a:rPr lang="en-US" dirty="0"/>
                        <a:t>Test Accuracy: 0.8556  </a:t>
                      </a:r>
                    </a:p>
                    <a:p>
                      <a:r>
                        <a:rPr lang="en-US" dirty="0"/>
                        <a:t>Test Precision: 0.8968  </a:t>
                      </a:r>
                    </a:p>
                    <a:p>
                      <a:r>
                        <a:rPr lang="en-US" dirty="0"/>
                        <a:t>Test Recall: 0.8437  </a:t>
                      </a:r>
                    </a:p>
                    <a:p>
                      <a:r>
                        <a:rPr lang="en-US" dirty="0"/>
                        <a:t>Test Specificity: 0.8713  </a:t>
                      </a:r>
                    </a:p>
                    <a:p>
                      <a:r>
                        <a:rPr lang="en-US" dirty="0"/>
                        <a:t>Test F1: 0.8694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Loss: 0.3222  </a:t>
                      </a:r>
                    </a:p>
                    <a:p>
                      <a:r>
                        <a:rPr lang="en-US" dirty="0"/>
                        <a:t>Test Accuracy: 0.8563  </a:t>
                      </a:r>
                    </a:p>
                    <a:p>
                      <a:r>
                        <a:rPr lang="en-US" dirty="0"/>
                        <a:t>Test Precision: 0.9138  </a:t>
                      </a:r>
                    </a:p>
                    <a:p>
                      <a:r>
                        <a:rPr lang="en-US" dirty="0"/>
                        <a:t>Test Recall: 0.8257  </a:t>
                      </a:r>
                    </a:p>
                    <a:p>
                      <a:r>
                        <a:rPr lang="en-US" dirty="0"/>
                        <a:t>Test Specificity: 0.8968  </a:t>
                      </a:r>
                    </a:p>
                    <a:p>
                      <a:r>
                        <a:rPr lang="en-US" dirty="0"/>
                        <a:t>Test F1: 0.8675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5227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77077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2295</TotalTime>
  <Words>153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Rockwell</vt:lpstr>
      <vt:lpstr>Rockwell Condensed</vt:lpstr>
      <vt:lpstr>Wingdings</vt:lpstr>
      <vt:lpstr>Wood Type</vt:lpstr>
      <vt:lpstr>Visibility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Rakib Kibria</dc:creator>
  <cp:lastModifiedBy>Zulkar Naim</cp:lastModifiedBy>
  <cp:revision>242</cp:revision>
  <dcterms:created xsi:type="dcterms:W3CDTF">2024-09-23T13:52:11Z</dcterms:created>
  <dcterms:modified xsi:type="dcterms:W3CDTF">2025-01-01T20:39:53Z</dcterms:modified>
</cp:coreProperties>
</file>