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F62DA4-1111-42B0-AC90-F75BA0154AD5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5ED-908B-46B3-AD01-675F5942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5A26-8A70-4132-B986-A920AE1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F900-D122-4187-A03D-BEFDE68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26B2-F7BF-4BF2-88D5-F9C00A74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7BC7-F9D5-4F0F-9816-76FE2C6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929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BE66-4F1B-426C-919B-5F02261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DA4D-385A-4128-8768-C79EE9F5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952D-E2DB-4C59-B159-293AB65E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3BFC-19C0-4E50-8E4F-6B36834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C5D1-E5DA-444A-B285-EE8D5EC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44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C336-F610-415D-ACED-D4324317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8D7E-93A3-4EB8-95FE-138154AA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868C-EA35-490A-B27A-BFE8578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85FB-9910-4573-BC70-0F16F39B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7DB3-6E8F-43E5-A84E-185F919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17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BFB-152D-4A39-84B1-27C857B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A26-033A-4839-B0F2-9D1449DF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F097-1755-40CD-9F4A-5CE42F6D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8F9A-A1D2-4D38-96B1-BCCE012A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6AD0-542A-4016-BC9B-F4E5E7FB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92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32B3-60F7-43A3-8BB7-A6D8FE9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9AE6-FA71-4D15-8248-6B996310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3958-D6AD-4A3A-BE7F-827A051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589-881B-424F-A1CD-F2BBDD4F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1B9E-CC24-4DF7-BE08-6598F8D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0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45E-DD1B-4FDF-AA0C-75E5D47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A71D-61A2-4A49-8D7C-FE30030A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87E7-C893-4C3B-AD33-1CC61B20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52A-E4D3-4E31-B909-8FA4214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B9ED-05F5-48C6-8338-967EE91E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BA210-CAC0-43AD-8006-40329E9A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1CB-0B1D-47F2-9FAC-FAC5FE7E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2EA6-C2D0-4666-911B-537C011E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CF8B-58FD-4D64-95BC-09A779E9C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A968-9177-4162-BF7F-0FEFA290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73A90-FA01-4A50-BCDB-E93B320B6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58A2F-FCD3-4A2B-8973-07E1634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86C3-F2EE-4FF9-9AB6-79F1B51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D66BA-0FFA-46B7-9D95-CA3A421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56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902-029E-41FC-A222-15303F67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E22C-1E2F-4752-AFFB-E95CC978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0C1C-8565-44DD-8933-05ECE6E4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0057-1AEF-4365-BC9A-4EA96C72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5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748E-F116-4FA8-9A0E-5CEC7DD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19FD5-3985-4BEE-A7BD-F5EEE962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AF83-13BD-4B41-A067-EE4A09D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5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ABB-7AFD-4F06-AF8F-22AB55EE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3CF-3EB3-492D-A410-CCD619F6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7ED6-C750-4A94-A8D2-1608F802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B9A7-674F-4EBC-BAD1-76650524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CE1F-DEF4-46E0-A9EC-DD8EE50C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3C2D-357F-4D5F-BFD4-1D30BDB5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4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D59-883A-4836-8C6B-B3C9710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CBF6-A7ED-4C41-8969-C200741B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EC94-B297-4733-8EE5-2C9DF51E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3B77-5E37-460B-B430-0FC395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C05A-4BA9-4540-8B40-F5D3C88A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A32F-355E-4F25-9DC5-0D014E1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5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87C61-6AD0-42ED-BDAD-FC944B42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23E4-380D-4A8D-99FB-A5B5BA0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ACAB-01F5-42E2-A459-06338A1AD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0FC4-AE37-4F2A-8F87-459F01A4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66CB-79D9-4D17-92DF-19A129B8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54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D9CA57-AAA0-42B3-BBD3-84C92154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3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Peringkat</a:t>
            </a: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3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Perancangan</a:t>
            </a: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/Planning Level</a:t>
            </a:r>
            <a:endParaRPr kumimoji="0" lang="en-US" altLang="en-US" sz="33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(PLAN)</a:t>
            </a:r>
            <a:endParaRPr kumimoji="0" lang="en-US" altLang="en-US" sz="33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76EFF0-A9C6-432E-94F7-BBBAEE34C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73282"/>
              </p:ext>
            </p:extLst>
          </p:nvPr>
        </p:nvGraphicFramePr>
        <p:xfrm>
          <a:off x="4585124" y="427216"/>
          <a:ext cx="7080133" cy="5627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568">
                  <a:extLst>
                    <a:ext uri="{9D8B030D-6E8A-4147-A177-3AD203B41FA5}">
                      <a16:colId xmlns:a16="http://schemas.microsoft.com/office/drawing/2014/main" val="323996581"/>
                    </a:ext>
                  </a:extLst>
                </a:gridCol>
                <a:gridCol w="3079944">
                  <a:extLst>
                    <a:ext uri="{9D8B030D-6E8A-4147-A177-3AD203B41FA5}">
                      <a16:colId xmlns:a16="http://schemas.microsoft.com/office/drawing/2014/main" val="2320753247"/>
                    </a:ext>
                  </a:extLst>
                </a:gridCol>
                <a:gridCol w="2302238">
                  <a:extLst>
                    <a:ext uri="{9D8B030D-6E8A-4147-A177-3AD203B41FA5}">
                      <a16:colId xmlns:a16="http://schemas.microsoft.com/office/drawing/2014/main" val="1633395663"/>
                    </a:ext>
                  </a:extLst>
                </a:gridCol>
                <a:gridCol w="1278383">
                  <a:extLst>
                    <a:ext uri="{9D8B030D-6E8A-4147-A177-3AD203B41FA5}">
                      <a16:colId xmlns:a16="http://schemas.microsoft.com/office/drawing/2014/main" val="3460787433"/>
                    </a:ext>
                  </a:extLst>
                </a:gridCol>
              </a:tblGrid>
              <a:tr h="301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No.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Item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SOURCES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ROLES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 anchor="b"/>
                </a:tc>
                <a:extLst>
                  <a:ext uri="{0D108BD9-81ED-4DB2-BD59-A6C34878D82A}">
                    <a16:rowId xmlns:a16="http://schemas.microsoft.com/office/drawing/2014/main" val="20452231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Pro Forma Kursus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Course Pro Forma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COURSE MANAGEMENT MODULE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effectLst/>
                        </a:rPr>
                        <a:t>COORDINATOR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3349146857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2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Maklumat Kursus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Course Information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COURSE MANAGEMENT MODULE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COORDINATOR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9809604"/>
                  </a:ext>
                </a:extLst>
              </a:tr>
              <a:tr h="620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3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Penjajaran Konstruktif Kursus dan Program Pengajian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Constructive Alignment of Study Course and Programme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COURSE MANAGEMENT MODULE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COORDINATOR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849225813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4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Rubrik Pentaksiran Berterusan – jika berkenaan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Continuous Assessment Rubrics (if applicable)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PDF DOCUMENT UPLOAD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COORDINATOR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3614422374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5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Bahan Pengajaran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Teaching Materials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TEACHING MATERIAL MODULE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COORDINATOR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2500481269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6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Salinan Surat Pelantikan Sebagai Pengajar Kursus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Copy of Appointment Letter as Course Lecturer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TEACHING LOAD MODULE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SYSTEM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247645036"/>
                  </a:ext>
                </a:extLst>
              </a:tr>
              <a:tr h="460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7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Jadual Kelas Pengajaran Individu</a:t>
                      </a:r>
                      <a:br>
                        <a:rPr lang="en-MY" sz="1400">
                          <a:effectLst/>
                        </a:rPr>
                      </a:br>
                      <a:r>
                        <a:rPr lang="en-MY" sz="1400">
                          <a:effectLst/>
                        </a:rPr>
                        <a:t>Timetable for Individual Teaching Classes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>
                          <a:effectLst/>
                        </a:rPr>
                        <a:t>PDF DOCUMENT UPLOAD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400" dirty="0">
                          <a:effectLst/>
                        </a:rPr>
                        <a:t>INDIVIDUAL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37" marB="57137"/>
                </a:tc>
                <a:extLst>
                  <a:ext uri="{0D108BD9-81ED-4DB2-BD59-A6C34878D82A}">
                    <a16:rowId xmlns:a16="http://schemas.microsoft.com/office/drawing/2014/main" val="249574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0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A958DC-D8B0-418B-B7A0-4CD95E68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94" y="1967266"/>
            <a:ext cx="2793506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2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Peringkat</a:t>
            </a: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Pelaksanaan</a:t>
            </a: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/ Implementation Level</a:t>
            </a:r>
            <a:endParaRPr kumimoji="0" lang="en-US" altLang="en-US" sz="32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(DO)</a:t>
            </a:r>
            <a:endParaRPr kumimoji="0" lang="en-US" altLang="en-US" sz="32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625E58-E5A6-48EF-AB5E-9D1D63C90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2868"/>
              </p:ext>
            </p:extLst>
          </p:nvPr>
        </p:nvGraphicFramePr>
        <p:xfrm>
          <a:off x="4461331" y="105583"/>
          <a:ext cx="6866575" cy="6646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611">
                  <a:extLst>
                    <a:ext uri="{9D8B030D-6E8A-4147-A177-3AD203B41FA5}">
                      <a16:colId xmlns:a16="http://schemas.microsoft.com/office/drawing/2014/main" val="2687922854"/>
                    </a:ext>
                  </a:extLst>
                </a:gridCol>
                <a:gridCol w="3471168">
                  <a:extLst>
                    <a:ext uri="{9D8B030D-6E8A-4147-A177-3AD203B41FA5}">
                      <a16:colId xmlns:a16="http://schemas.microsoft.com/office/drawing/2014/main" val="3799356881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3261268000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268701213"/>
                    </a:ext>
                  </a:extLst>
                </a:gridCol>
              </a:tblGrid>
              <a:tr h="189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No.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Item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SOURCES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ROLES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 anchor="b"/>
                </a:tc>
                <a:extLst>
                  <a:ext uri="{0D108BD9-81ED-4DB2-BD59-A6C34878D82A}">
                    <a16:rowId xmlns:a16="http://schemas.microsoft.com/office/drawing/2014/main" val="377809339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8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Senarai Pelajar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List of Students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UMK WEB PORTAL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LECTURER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353013722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9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 err="1">
                          <a:effectLst/>
                        </a:rPr>
                        <a:t>Rekod</a:t>
                      </a:r>
                      <a:r>
                        <a:rPr lang="en-MY" sz="1300" dirty="0">
                          <a:effectLst/>
                        </a:rPr>
                        <a:t> </a:t>
                      </a:r>
                      <a:r>
                        <a:rPr lang="en-MY" sz="1300" dirty="0" err="1">
                          <a:effectLst/>
                        </a:rPr>
                        <a:t>Kehadiran</a:t>
                      </a:r>
                      <a:r>
                        <a:rPr lang="en-MY" sz="1300" dirty="0">
                          <a:effectLst/>
                        </a:rPr>
                        <a:t> Kelas (</a:t>
                      </a:r>
                      <a:r>
                        <a:rPr lang="en-MY" sz="1300" dirty="0" err="1">
                          <a:effectLst/>
                        </a:rPr>
                        <a:t>kuliah</a:t>
                      </a:r>
                      <a:r>
                        <a:rPr lang="en-MY" sz="1300" dirty="0">
                          <a:effectLst/>
                        </a:rPr>
                        <a:t>, tutorial, studio </a:t>
                      </a:r>
                      <a:r>
                        <a:rPr lang="en-MY" sz="1300" dirty="0" err="1">
                          <a:effectLst/>
                        </a:rPr>
                        <a:t>dll</a:t>
                      </a:r>
                      <a:r>
                        <a:rPr lang="en-MY" sz="1300" dirty="0">
                          <a:effectLst/>
                        </a:rPr>
                        <a:t>)</a:t>
                      </a:r>
                      <a:br>
                        <a:rPr lang="en-MY" sz="1300" dirty="0">
                          <a:effectLst/>
                        </a:rPr>
                      </a:br>
                      <a:r>
                        <a:rPr lang="en-MY" sz="1300" dirty="0">
                          <a:effectLst/>
                        </a:rPr>
                        <a:t>Class Attendance Record (lecture, tutorial, studio etc)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UMK WEB PORTAL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LECTURER &amp; TUTOR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1013288733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10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Rekod Pembatalan dan Pindaan Kelas (jika berkaitan)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Record of Class Cancellation and Replacement (if applicable)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LECTURER &amp; TUTOR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2691976354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11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Rekod Penerimaan Tugasan Pelajar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Record of Receipt of Students’ Assignment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LECTURER &amp; TUTOR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2405716717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12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Salinan Bahan Pentaksiran Berterusan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Copies of Continous Assessment Materials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COORDINATOR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88237915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13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Salinan Hasil Pentaksiran Berterusan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Copy of Continuous Assessment Script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COORDINATOR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2569285282"/>
                  </a:ext>
                </a:extLst>
              </a:tr>
              <a:tr h="849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14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Summative Assessment: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MY" sz="1300" dirty="0">
                          <a:effectLst/>
                        </a:rPr>
                        <a:t>Final Examination: Copy of Question Paper and Marking Scheme, or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MY" sz="1300" dirty="0">
                          <a:effectLst/>
                        </a:rPr>
                        <a:t>Final Assessment: Including a Copy of Rubrics, Interview Protocol, Implementation Schedule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COORDINATOR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3499796459"/>
                  </a:ext>
                </a:extLst>
              </a:tr>
              <a:tr h="719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15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MY" sz="1300" dirty="0">
                          <a:effectLst/>
                        </a:rPr>
                        <a:t>Nine (9) Copies of Student’s Final Exam Answer Script: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MY" sz="1300" dirty="0">
                          <a:effectLst/>
                        </a:rPr>
                        <a:t>The three (3) Best Answer Scripts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MY" sz="1300" dirty="0">
                          <a:effectLst/>
                        </a:rPr>
                        <a:t>The three (3) Moderate Answer Scripts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MY" sz="1300" dirty="0">
                          <a:effectLst/>
                        </a:rPr>
                        <a:t>The three (3) Lowest Answer Scripts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COORDINATOR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34769417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16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Rekod Cuti Sakit/ Pelepasan Hadir Kelas Pelajar</a:t>
                      </a:r>
                      <a:br>
                        <a:rPr lang="en-MY" sz="1300">
                          <a:effectLst/>
                        </a:rPr>
                      </a:br>
                      <a:r>
                        <a:rPr lang="en-MY" sz="1300">
                          <a:effectLst/>
                        </a:rPr>
                        <a:t>Record of Student’s Medical Checkup/ Class Exemption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PDF DOCUMENT UPLOAD</a:t>
                      </a:r>
                      <a:endParaRPr lang="en-MY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LECTURER &amp; TUTOR</a:t>
                      </a:r>
                      <a:endParaRPr lang="en-MY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70" marR="25770" marT="25770" marB="25770"/>
                </a:tc>
                <a:extLst>
                  <a:ext uri="{0D108BD9-81ED-4DB2-BD59-A6C34878D82A}">
                    <a16:rowId xmlns:a16="http://schemas.microsoft.com/office/drawing/2014/main" val="216630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4414FE9-B681-49FF-ABDF-7038B30E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57" y="1967265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3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Peringkat</a:t>
            </a: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3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Semak</a:t>
            </a: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/ Evaluation Level</a:t>
            </a:r>
            <a:endParaRPr kumimoji="0" lang="en-US" altLang="en-US" sz="33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3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(CHECK)</a:t>
            </a:r>
            <a:endParaRPr kumimoji="0" lang="en-US" altLang="en-US" sz="33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B47E7F-D178-49FE-BF2F-5D39B547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08814"/>
              </p:ext>
            </p:extLst>
          </p:nvPr>
        </p:nvGraphicFramePr>
        <p:xfrm>
          <a:off x="4585124" y="906907"/>
          <a:ext cx="7248808" cy="5044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173">
                  <a:extLst>
                    <a:ext uri="{9D8B030D-6E8A-4147-A177-3AD203B41FA5}">
                      <a16:colId xmlns:a16="http://schemas.microsoft.com/office/drawing/2014/main" val="1806204049"/>
                    </a:ext>
                  </a:extLst>
                </a:gridCol>
                <a:gridCol w="3342058">
                  <a:extLst>
                    <a:ext uri="{9D8B030D-6E8A-4147-A177-3AD203B41FA5}">
                      <a16:colId xmlns:a16="http://schemas.microsoft.com/office/drawing/2014/main" val="1738108580"/>
                    </a:ext>
                  </a:extLst>
                </a:gridCol>
                <a:gridCol w="1789843">
                  <a:extLst>
                    <a:ext uri="{9D8B030D-6E8A-4147-A177-3AD203B41FA5}">
                      <a16:colId xmlns:a16="http://schemas.microsoft.com/office/drawing/2014/main" val="3609199941"/>
                    </a:ext>
                  </a:extLst>
                </a:gridCol>
                <a:gridCol w="1615734">
                  <a:extLst>
                    <a:ext uri="{9D8B030D-6E8A-4147-A177-3AD203B41FA5}">
                      <a16:colId xmlns:a16="http://schemas.microsoft.com/office/drawing/2014/main" val="3364739626"/>
                    </a:ext>
                  </a:extLst>
                </a:gridCol>
              </a:tblGrid>
              <a:tr h="351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No.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Item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SOURCES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ROLES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 anchor="b"/>
                </a:tc>
                <a:extLst>
                  <a:ext uri="{0D108BD9-81ED-4DB2-BD59-A6C34878D82A}">
                    <a16:rowId xmlns:a16="http://schemas.microsoft.com/office/drawing/2014/main" val="1491313361"/>
                  </a:ext>
                </a:extLst>
              </a:tr>
              <a:tr h="909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effectLst/>
                        </a:rPr>
                        <a:t>17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Salinan Keputusan Peperiksaan atau Pentaksiran Akhir (termasuk geraf)</a:t>
                      </a:r>
                      <a:br>
                        <a:rPr lang="en-MY" sz="1600">
                          <a:effectLst/>
                        </a:rPr>
                      </a:br>
                      <a:r>
                        <a:rPr lang="en-MY" sz="1600">
                          <a:effectLst/>
                        </a:rPr>
                        <a:t>Copy of Final Exam or Assessment Results (including graphs)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PDF DOCUMENT UPLOAD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effectLst/>
                        </a:rPr>
                        <a:t>COORDINATOR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extLst>
                  <a:ext uri="{0D108BD9-81ED-4DB2-BD59-A6C34878D82A}">
                    <a16:rowId xmlns:a16="http://schemas.microsoft.com/office/drawing/2014/main" val="1874416954"/>
                  </a:ext>
                </a:extLst>
              </a:tr>
              <a:tr h="909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18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Keputusan Penilaian Kursus dan Pengajaran Pelajar</a:t>
                      </a:r>
                      <a:br>
                        <a:rPr lang="en-MY" sz="1600">
                          <a:effectLst/>
                        </a:rPr>
                      </a:br>
                      <a:r>
                        <a:rPr lang="en-MY" sz="1600">
                          <a:effectLst/>
                        </a:rPr>
                        <a:t>Evaluation Results of Course and Teaching by Students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PDF DOCUMENT UPLOAD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INDIVIDUAL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extLst>
                  <a:ext uri="{0D108BD9-81ED-4DB2-BD59-A6C34878D82A}">
                    <a16:rowId xmlns:a16="http://schemas.microsoft.com/office/drawing/2014/main" val="3428167647"/>
                  </a:ext>
                </a:extLst>
              </a:tr>
              <a:tr h="723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19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Keputusan Pencapaian Hasil Pembelajaran Kursus (CLO)</a:t>
                      </a:r>
                      <a:br>
                        <a:rPr lang="en-MY" sz="1600">
                          <a:effectLst/>
                        </a:rPr>
                      </a:br>
                      <a:r>
                        <a:rPr lang="en-MY" sz="1600">
                          <a:effectLst/>
                        </a:rPr>
                        <a:t>Results of Course Learning Outcomes (CLO)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EXCEL UPLOAD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LECTURER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extLst>
                  <a:ext uri="{0D108BD9-81ED-4DB2-BD59-A6C34878D82A}">
                    <a16:rowId xmlns:a16="http://schemas.microsoft.com/office/drawing/2014/main" val="2577028197"/>
                  </a:ext>
                </a:extLst>
              </a:tr>
              <a:tr h="909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20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>
                          <a:effectLst/>
                        </a:rPr>
                        <a:t>Analisis Pencapaian Hasil Pembelajaran Kursus (CLO)</a:t>
                      </a:r>
                      <a:br>
                        <a:rPr lang="en-MY" sz="1600">
                          <a:effectLst/>
                        </a:rPr>
                      </a:br>
                      <a:r>
                        <a:rPr lang="en-MY" sz="1600">
                          <a:effectLst/>
                        </a:rPr>
                        <a:t>Analysis on Achievement of Course Learning Outcomes (CLO)</a:t>
                      </a:r>
                      <a:endParaRPr lang="en-MY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effectLst/>
                        </a:rPr>
                        <a:t>COURSE MANAGEMENT MODULE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dirty="0">
                          <a:effectLst/>
                        </a:rPr>
                        <a:t>SYSTEM</a:t>
                      </a:r>
                      <a:endParaRPr lang="en-MY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62" marR="66662" marT="66662" marB="66662"/>
                </a:tc>
                <a:extLst>
                  <a:ext uri="{0D108BD9-81ED-4DB2-BD59-A6C34878D82A}">
                    <a16:rowId xmlns:a16="http://schemas.microsoft.com/office/drawing/2014/main" val="211608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46D974-3BBC-4363-AB19-4095A5D0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94" y="1178289"/>
            <a:ext cx="2669407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Peringkat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Tindakan/ Review Level</a:t>
            </a:r>
          </a:p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(ACT)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B42B5-FB8C-46D3-8528-98FBE98E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97187"/>
              </p:ext>
            </p:extLst>
          </p:nvPr>
        </p:nvGraphicFramePr>
        <p:xfrm>
          <a:off x="4468080" y="1323588"/>
          <a:ext cx="6903726" cy="161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065">
                  <a:extLst>
                    <a:ext uri="{9D8B030D-6E8A-4147-A177-3AD203B41FA5}">
                      <a16:colId xmlns:a16="http://schemas.microsoft.com/office/drawing/2014/main" val="3960724140"/>
                    </a:ext>
                  </a:extLst>
                </a:gridCol>
                <a:gridCol w="2728068">
                  <a:extLst>
                    <a:ext uri="{9D8B030D-6E8A-4147-A177-3AD203B41FA5}">
                      <a16:colId xmlns:a16="http://schemas.microsoft.com/office/drawing/2014/main" val="2961982435"/>
                    </a:ext>
                  </a:extLst>
                </a:gridCol>
                <a:gridCol w="2114395">
                  <a:extLst>
                    <a:ext uri="{9D8B030D-6E8A-4147-A177-3AD203B41FA5}">
                      <a16:colId xmlns:a16="http://schemas.microsoft.com/office/drawing/2014/main" val="3782593134"/>
                    </a:ext>
                  </a:extLst>
                </a:gridCol>
                <a:gridCol w="1487198">
                  <a:extLst>
                    <a:ext uri="{9D8B030D-6E8A-4147-A177-3AD203B41FA5}">
                      <a16:colId xmlns:a16="http://schemas.microsoft.com/office/drawing/2014/main" val="3657619003"/>
                    </a:ext>
                  </a:extLst>
                </a:gridCol>
              </a:tblGrid>
              <a:tr h="431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cap="none" spc="60">
                          <a:effectLst/>
                        </a:rPr>
                        <a:t>No.</a:t>
                      </a:r>
                      <a:endParaRPr lang="en-MY" sz="18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cap="none" spc="60">
                          <a:effectLst/>
                        </a:rPr>
                        <a:t>Item</a:t>
                      </a:r>
                      <a:endParaRPr lang="en-MY" sz="18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cap="none" spc="60">
                          <a:effectLst/>
                        </a:rPr>
                        <a:t>SOURCES</a:t>
                      </a:r>
                      <a:endParaRPr lang="en-MY" sz="18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cap="none" spc="60">
                          <a:effectLst/>
                        </a:rPr>
                        <a:t>ROLES</a:t>
                      </a:r>
                      <a:endParaRPr lang="en-MY" sz="18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 anchor="ctr"/>
                </a:tc>
                <a:extLst>
                  <a:ext uri="{0D108BD9-81ED-4DB2-BD59-A6C34878D82A}">
                    <a16:rowId xmlns:a16="http://schemas.microsoft.com/office/drawing/2014/main" val="1267860957"/>
                  </a:ext>
                </a:extLst>
              </a:tr>
              <a:tr h="1080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cap="none" spc="0" dirty="0">
                          <a:effectLst/>
                        </a:rPr>
                        <a:t>21</a:t>
                      </a:r>
                      <a:endParaRPr lang="en-MY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cap="none" spc="0" dirty="0" err="1">
                          <a:effectLst/>
                        </a:rPr>
                        <a:t>Rancangan</a:t>
                      </a:r>
                      <a:r>
                        <a:rPr lang="en-MY" sz="1600" cap="none" spc="0" dirty="0">
                          <a:effectLst/>
                        </a:rPr>
                        <a:t> </a:t>
                      </a:r>
                      <a:r>
                        <a:rPr lang="en-MY" sz="1600" cap="none" spc="0" dirty="0" err="1">
                          <a:effectLst/>
                        </a:rPr>
                        <a:t>Penambahbaikan</a:t>
                      </a:r>
                      <a:r>
                        <a:rPr lang="en-MY" sz="1600" cap="none" spc="0" dirty="0">
                          <a:effectLst/>
                        </a:rPr>
                        <a:t> </a:t>
                      </a:r>
                      <a:r>
                        <a:rPr lang="en-MY" sz="1600" cap="none" spc="0" dirty="0" err="1">
                          <a:effectLst/>
                        </a:rPr>
                        <a:t>Kursus</a:t>
                      </a:r>
                      <a:r>
                        <a:rPr lang="en-MY" sz="1600" cap="none" spc="0" dirty="0">
                          <a:effectLst/>
                        </a:rPr>
                        <a:t> (</a:t>
                      </a:r>
                      <a:r>
                        <a:rPr lang="en-MY" sz="1600" cap="none" spc="0" dirty="0" err="1">
                          <a:effectLst/>
                        </a:rPr>
                        <a:t>jika</a:t>
                      </a:r>
                      <a:r>
                        <a:rPr lang="en-MY" sz="1600" cap="none" spc="0" dirty="0">
                          <a:effectLst/>
                        </a:rPr>
                        <a:t> </a:t>
                      </a:r>
                      <a:r>
                        <a:rPr lang="en-MY" sz="1600" cap="none" spc="0" dirty="0" err="1">
                          <a:effectLst/>
                        </a:rPr>
                        <a:t>ada</a:t>
                      </a:r>
                      <a:r>
                        <a:rPr lang="en-MY" sz="1600" cap="none" spc="0" dirty="0">
                          <a:effectLst/>
                        </a:rPr>
                        <a:t>)</a:t>
                      </a:r>
                      <a:br>
                        <a:rPr lang="en-MY" sz="1600" cap="none" spc="0" dirty="0">
                          <a:effectLst/>
                        </a:rPr>
                      </a:br>
                      <a:r>
                        <a:rPr lang="en-MY" sz="1600" cap="none" spc="0" dirty="0">
                          <a:effectLst/>
                        </a:rPr>
                        <a:t>Plan for Course Improvement (if any)</a:t>
                      </a:r>
                      <a:endParaRPr lang="en-MY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cap="none" spc="0">
                          <a:effectLst/>
                        </a:rPr>
                        <a:t>COURSE MANAGEMENT MODULE</a:t>
                      </a:r>
                      <a:endParaRPr lang="en-MY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600" cap="none" spc="0" dirty="0">
                          <a:effectLst/>
                        </a:rPr>
                        <a:t>COORDINATOR</a:t>
                      </a:r>
                      <a:endParaRPr lang="en-MY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7" marR="58037" marT="90841" marB="58037"/>
                </a:tc>
                <a:extLst>
                  <a:ext uri="{0D108BD9-81ED-4DB2-BD59-A6C34878D82A}">
                    <a16:rowId xmlns:a16="http://schemas.microsoft.com/office/drawing/2014/main" val="401050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8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485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eCourseFile</dc:title>
  <dc:creator>user1262</dc:creator>
  <cp:lastModifiedBy>user1262</cp:lastModifiedBy>
  <cp:revision>20</cp:revision>
  <dcterms:created xsi:type="dcterms:W3CDTF">2021-03-16T04:31:10Z</dcterms:created>
  <dcterms:modified xsi:type="dcterms:W3CDTF">2021-03-16T06:55:06Z</dcterms:modified>
</cp:coreProperties>
</file>