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</p:sldIdLst>
  <p:sldSz cy="34290000" cx="228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46760" y="769680"/>
            <a:ext cx="4163760" cy="2943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/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:notes"/>
          <p:cNvSpPr/>
          <p:nvPr>
            <p:ph idx="2" type="sldImg"/>
          </p:nvPr>
        </p:nvSpPr>
        <p:spPr>
          <a:xfrm>
            <a:off x="2446200" y="770040"/>
            <a:ext cx="1963800" cy="2943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5" type="body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6" type="body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body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3" type="body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2" type="body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3" type="body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4" type="body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4" type="body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5" type="body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6" type="body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" type="subTitle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idx="1" type="subTitle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Google Shape;147;p34"/>
          <p:cNvSpPr txBox="1"/>
          <p:nvPr>
            <p:ph idx="3" type="body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" type="body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Google Shape;151;p35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35"/>
          <p:cNvSpPr txBox="1"/>
          <p:nvPr>
            <p:ph idx="3" type="body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Google Shape;156;p36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36"/>
          <p:cNvSpPr txBox="1"/>
          <p:nvPr>
            <p:ph idx="3" type="body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Google Shape;161;p37"/>
          <p:cNvSpPr txBox="1"/>
          <p:nvPr>
            <p:ph idx="2" type="body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38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38"/>
          <p:cNvSpPr txBox="1"/>
          <p:nvPr>
            <p:ph idx="3" type="body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38"/>
          <p:cNvSpPr txBox="1"/>
          <p:nvPr>
            <p:ph idx="4" type="body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" type="body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Google Shape;171;p39"/>
          <p:cNvSpPr txBox="1"/>
          <p:nvPr>
            <p:ph idx="2" type="body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Google Shape;172;p39"/>
          <p:cNvSpPr txBox="1"/>
          <p:nvPr>
            <p:ph idx="3" type="body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Google Shape;173;p39"/>
          <p:cNvSpPr txBox="1"/>
          <p:nvPr>
            <p:ph idx="4" type="body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39"/>
          <p:cNvSpPr txBox="1"/>
          <p:nvPr>
            <p:ph idx="5" type="body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39"/>
          <p:cNvSpPr txBox="1"/>
          <p:nvPr>
            <p:ph idx="6" type="body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2"/>
          <p:cNvSpPr txBox="1"/>
          <p:nvPr>
            <p:ph idx="1" type="subTitle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3"/>
          <p:cNvSpPr txBox="1"/>
          <p:nvPr>
            <p:ph idx="1" type="body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1" type="body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Google Shape;194;p44"/>
          <p:cNvSpPr txBox="1"/>
          <p:nvPr>
            <p:ph idx="2" type="body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>
            <p:ph idx="1" type="subTitle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2" name="Google Shape;202;p47"/>
          <p:cNvSpPr txBox="1"/>
          <p:nvPr>
            <p:ph idx="2" type="body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3" name="Google Shape;203;p47"/>
          <p:cNvSpPr txBox="1"/>
          <p:nvPr>
            <p:ph idx="3" type="body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8"/>
          <p:cNvSpPr txBox="1"/>
          <p:nvPr>
            <p:ph idx="1" type="body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7" name="Google Shape;207;p48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Google Shape;208;p48"/>
          <p:cNvSpPr txBox="1"/>
          <p:nvPr>
            <p:ph idx="3" type="body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2" name="Google Shape;212;p49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3" name="Google Shape;213;p49"/>
          <p:cNvSpPr txBox="1"/>
          <p:nvPr>
            <p:ph idx="3" type="body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0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" type="body"/>
          </p:nvPr>
        </p:nvSpPr>
        <p:spPr>
          <a:xfrm>
            <a:off x="1143000" y="802368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7" name="Google Shape;217;p50"/>
          <p:cNvSpPr txBox="1"/>
          <p:nvPr>
            <p:ph idx="2" type="body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1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Google Shape;221;p51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Google Shape;222;p51"/>
          <p:cNvSpPr txBox="1"/>
          <p:nvPr>
            <p:ph idx="3" type="body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Google Shape;223;p51"/>
          <p:cNvSpPr txBox="1"/>
          <p:nvPr>
            <p:ph idx="4" type="body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" type="body"/>
          </p:nvPr>
        </p:nvSpPr>
        <p:spPr>
          <a:xfrm>
            <a:off x="114300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52"/>
          <p:cNvSpPr txBox="1"/>
          <p:nvPr>
            <p:ph idx="2" type="body"/>
          </p:nvPr>
        </p:nvSpPr>
        <p:spPr>
          <a:xfrm>
            <a:off x="8098920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2"/>
          <p:cNvSpPr txBox="1"/>
          <p:nvPr>
            <p:ph idx="3" type="body"/>
          </p:nvPr>
        </p:nvSpPr>
        <p:spPr>
          <a:xfrm>
            <a:off x="15054841" y="802368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2"/>
          <p:cNvSpPr txBox="1"/>
          <p:nvPr>
            <p:ph idx="4" type="body"/>
          </p:nvPr>
        </p:nvSpPr>
        <p:spPr>
          <a:xfrm>
            <a:off x="114300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2"/>
          <p:cNvSpPr txBox="1"/>
          <p:nvPr>
            <p:ph idx="5" type="body"/>
          </p:nvPr>
        </p:nvSpPr>
        <p:spPr>
          <a:xfrm>
            <a:off x="8098920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2"/>
          <p:cNvSpPr txBox="1"/>
          <p:nvPr>
            <p:ph idx="6" type="body"/>
          </p:nvPr>
        </p:nvSpPr>
        <p:spPr>
          <a:xfrm>
            <a:off x="15054841" y="18411120"/>
            <a:ext cx="662436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1143000" y="1368000"/>
            <a:ext cx="20573640" cy="265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1168488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114300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143000" y="8023680"/>
            <a:ext cx="1003968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11684880" y="1841112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14300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11684880" y="8023680"/>
            <a:ext cx="1003968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1143000" y="18411120"/>
            <a:ext cx="20573640" cy="9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440" y="1224000"/>
            <a:ext cx="20950560" cy="604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cap="flat" cmpd="sng" w="25550">
            <a:solidFill>
              <a:srgbClr val="B3B3B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1143000" y="1368000"/>
            <a:ext cx="2057364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1143000" y="8023680"/>
            <a:ext cx="20573640" cy="1988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1440000" y="6670440"/>
            <a:ext cx="16328520" cy="326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143000" y="8164080"/>
            <a:ext cx="20573999" cy="19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440" y="1224000"/>
            <a:ext cx="20950560" cy="604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cap="flat" cmpd="sng" w="25550">
            <a:solidFill>
              <a:srgbClr val="B3B3B3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1440" y="1224000"/>
            <a:ext cx="20950560" cy="604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cap="flat" cmpd="sng" w="25550">
            <a:solidFill>
              <a:srgbClr val="B3B3B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4" name="Google Shape;124;p27"/>
          <p:cNvSpPr txBox="1"/>
          <p:nvPr>
            <p:ph type="title"/>
          </p:nvPr>
        </p:nvSpPr>
        <p:spPr>
          <a:xfrm>
            <a:off x="2857680" y="5611680"/>
            <a:ext cx="17145000" cy="1193796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27"/>
          <p:cNvSpPr txBox="1"/>
          <p:nvPr>
            <p:ph idx="10" type="dt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27"/>
          <p:cNvSpPr txBox="1"/>
          <p:nvPr>
            <p:ph idx="11" type="ftr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" y="-936000"/>
            <a:ext cx="22859281" cy="3686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/>
          <p:nvPr/>
        </p:nvSpPr>
        <p:spPr>
          <a:xfrm>
            <a:off x="1440" y="1224000"/>
            <a:ext cx="20950560" cy="604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cap="flat" cmpd="sng" w="25550">
            <a:solidFill>
              <a:srgbClr val="B3B3B3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p40"/>
          <p:cNvSpPr txBox="1"/>
          <p:nvPr>
            <p:ph type="title"/>
          </p:nvPr>
        </p:nvSpPr>
        <p:spPr>
          <a:xfrm>
            <a:off x="1440000" y="6670440"/>
            <a:ext cx="16328520" cy="326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0" name="Google Shape;180;p40"/>
          <p:cNvSpPr txBox="1"/>
          <p:nvPr>
            <p:ph idx="2" type="title"/>
          </p:nvPr>
        </p:nvSpPr>
        <p:spPr>
          <a:xfrm>
            <a:off x="1143000" y="8164080"/>
            <a:ext cx="20573999" cy="19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1" name="Google Shape;181;p40"/>
          <p:cNvSpPr txBox="1"/>
          <p:nvPr>
            <p:ph idx="10" type="dt"/>
          </p:nvPr>
        </p:nvSpPr>
        <p:spPr>
          <a:xfrm>
            <a:off x="114300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Google Shape;182;p40"/>
          <p:cNvSpPr txBox="1"/>
          <p:nvPr>
            <p:ph idx="11" type="ftr"/>
          </p:nvPr>
        </p:nvSpPr>
        <p:spPr>
          <a:xfrm>
            <a:off x="7818120" y="31237919"/>
            <a:ext cx="7245720" cy="23644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3" name="Google Shape;183;p40"/>
          <p:cNvSpPr txBox="1"/>
          <p:nvPr>
            <p:ph idx="12" type="sldNum"/>
          </p:nvPr>
        </p:nvSpPr>
        <p:spPr>
          <a:xfrm>
            <a:off x="16389720" y="31237919"/>
            <a:ext cx="5325480" cy="2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3" Type="http://schemas.openxmlformats.org/officeDocument/2006/relationships/image" Target="../media/image8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frodrigues@stefanini.com" TargetMode="External"/><Relationship Id="rId4" Type="http://schemas.openxmlformats.org/officeDocument/2006/relationships/hyperlink" Target="mailto:zulmiraximenes.z@gmail.com" TargetMode="External"/><Relationship Id="rId9" Type="http://schemas.openxmlformats.org/officeDocument/2006/relationships/image" Target="../media/image5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5" Type="http://schemas.openxmlformats.org/officeDocument/2006/relationships/hyperlink" Target="mailto:carlos.mello@jk.edu" TargetMode="External"/><Relationship Id="rId6" Type="http://schemas.openxmlformats.org/officeDocument/2006/relationships/hyperlink" Target="mailto:carlos.mello@jk.edu" TargetMode="External"/><Relationship Id="rId7" Type="http://schemas.openxmlformats.org/officeDocument/2006/relationships/hyperlink" Target="mailto:uceliafn@gmail.com" TargetMode="External"/><Relationship Id="rId8" Type="http://schemas.openxmlformats.org/officeDocument/2006/relationships/hyperlink" Target="mailto:uceliaf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/>
          <p:nvPr/>
        </p:nvSpPr>
        <p:spPr>
          <a:xfrm>
            <a:off x="792000" y="1507800"/>
            <a:ext cx="14580000" cy="18706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5000" u="none" cap="none" strike="noStrik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JOGA FÁCIL</a:t>
            </a:r>
            <a:br>
              <a:rPr b="1" i="1" lang="en-GB" sz="5000" u="none" cap="none" strike="noStrik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1" lang="en-GB" sz="4000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Aplicativo de Reserva de Campo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3"/>
          <p:cNvSpPr/>
          <p:nvPr/>
        </p:nvSpPr>
        <p:spPr>
          <a:xfrm>
            <a:off x="563400" y="3428875"/>
            <a:ext cx="14619474" cy="3893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Miguel Francisco da Silva Rodrigues</a:t>
            </a:r>
            <a:r>
              <a:rPr b="1" baseline="30000" i="1" lang="en-GB" sz="3003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i="1" lang="en-GB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i="1" lang="en-GB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Zulmira Monteiro Ximenes</a:t>
            </a:r>
            <a:r>
              <a:rPr b="1" baseline="30000" i="1" lang="en-GB" sz="3003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1" lang="en-GB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latin typeface="Verdana"/>
                <a:ea typeface="Verdana"/>
                <a:cs typeface="Verdana"/>
                <a:sym typeface="Verdana"/>
              </a:rPr>
              <a:t>Carlos Maurício de Borges Melo</a:t>
            </a:r>
            <a:r>
              <a:rPr b="1" baseline="30000" i="1" lang="en-GB" sz="3003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1" lang="en-GB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i="1" lang="en-GB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Lucélia Vieira</a:t>
            </a:r>
            <a:r>
              <a:rPr b="1" baseline="30000" i="1" lang="en-GB" sz="3003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1 - Acadêmico do curso de </a:t>
            </a:r>
            <a:r>
              <a:rPr i="1" lang="en-GB" sz="2400">
                <a:latin typeface="Verdana"/>
                <a:ea typeface="Verdana"/>
                <a:cs typeface="Verdana"/>
                <a:sym typeface="Verdana"/>
              </a:rPr>
              <a:t>Bacharel em Sistema de Informação</a:t>
            </a: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 Faculdade JK.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2 - Acadêmico do curso de </a:t>
            </a:r>
            <a:r>
              <a:rPr i="1"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Bacharel em Sistema de Informação</a:t>
            </a: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da Faculdade JK.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3 - </a:t>
            </a:r>
            <a:r>
              <a:rPr i="1"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Mestre em Computação Aplicada Pela Universidade de Brasília</a:t>
            </a: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4 - </a:t>
            </a:r>
            <a:r>
              <a:rPr i="1"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Mestranda em Ciências da Computação - UNB. Especialização em Gestão Pública - UNB</a:t>
            </a: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0" i="1" lang="en-GB" sz="24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mfrodrigues@stefanini.com</a:t>
            </a:r>
            <a:r>
              <a:rPr b="1" baseline="30000" i="1"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zulmiraximenes.z@gmail.com</a:t>
            </a:r>
            <a:r>
              <a:rPr i="1" lang="en-GB" sz="24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baseline="30000" i="1"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1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b="0" i="1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carlos.mello@</a:t>
            </a:r>
            <a:r>
              <a:rPr i="1" lang="en-GB" sz="24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jk.edu</a:t>
            </a:r>
            <a:r>
              <a:rPr i="1" lang="en-GB" sz="24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.br</a:t>
            </a:r>
            <a:r>
              <a:rPr b="1" baseline="30000" i="1"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i="1"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i="1" lang="en-GB" sz="24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i="1" lang="en-GB" sz="24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uce</a:t>
            </a:r>
            <a:r>
              <a:rPr i="1" lang="en-GB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liafn@gmail.com</a:t>
            </a:r>
            <a:r>
              <a:rPr i="1"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baseline="30000" i="1"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</a:t>
            </a:r>
            <a:r>
              <a:rPr i="1" lang="en-GB" sz="2400"/>
              <a:t>}</a:t>
            </a:r>
            <a:endParaRPr baseline="30000" i="1" sz="2400"/>
          </a:p>
        </p:txBody>
      </p:sp>
      <p:sp>
        <p:nvSpPr>
          <p:cNvPr id="239" name="Google Shape;239;p53"/>
          <p:cNvSpPr/>
          <p:nvPr/>
        </p:nvSpPr>
        <p:spPr>
          <a:xfrm>
            <a:off x="1294775" y="24476025"/>
            <a:ext cx="9610542" cy="40037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Facilitar as atividades realizadas pelas pessoas que buscam reservar um campo para praticarem futebol;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Diminuir o tempo de busca na identificação da disponibilidade dos campos de futebol;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Facilitar  a organização das equipes para evitar atrasos nas partidas;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Cobrir as ausências e furos de jogadores;</a:t>
            </a:r>
            <a:endParaRPr sz="32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12222000" y="23820600"/>
            <a:ext cx="9448920" cy="5814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TELAS DO APLICATIVO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1313750" y="9656950"/>
            <a:ext cx="9497898" cy="73356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400"/>
              <a:t>A tecnologia revolucionou o modo como as pessoas vivem e principalmente como realizam suas atividades diárias. E cada vez mais, a tecnologia vêm contribuindo para ser um facilitador. Com o surgimento da internet na década de 90, onde surgiram os browsers, ou navegadores (Internet Explorer, Netscape, Mozilla Firefox...), o dinamismo de transmissão da informação se tornou algo extraordinário, conforme Castells (2003, p.13) “A história da criação e do desenvolvimento da Internet é a história de uma aventura humana extraordinária”. A utilização de aplicativos móveis trouxe para o cotidiano a facilidade de realizar uma transação bancária, chamar um serviço de táxi ou ainda pedir uma refeição dentre outras atividades, através de aparelhos modernos e elegantes e de fácil navegação.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>
            <a:off x="1476375" y="8579159"/>
            <a:ext cx="9504378" cy="5814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616000" y="1924800"/>
            <a:ext cx="5040000" cy="26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3"/>
          <p:cNvSpPr txBox="1"/>
          <p:nvPr/>
        </p:nvSpPr>
        <p:spPr>
          <a:xfrm>
            <a:off x="15182850" y="4696800"/>
            <a:ext cx="5524800" cy="2561400"/>
          </a:xfrm>
          <a:prstGeom prst="rect">
            <a:avLst/>
          </a:prstGeom>
          <a:noFill/>
          <a:ln>
            <a:noFill/>
          </a:ln>
        </p:spPr>
        <p:txBody>
          <a:bodyPr anchorCtr="1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Faculdade JK</a:t>
            </a:r>
            <a:r>
              <a:rPr lang="en-GB" sz="2400"/>
              <a:t> </a:t>
            </a:r>
            <a:r>
              <a:rPr b="1" lang="en-GB" sz="2400">
                <a:latin typeface="Verdana"/>
                <a:ea typeface="Verdana"/>
                <a:cs typeface="Verdana"/>
                <a:sym typeface="Verdana"/>
              </a:rPr>
              <a:t>Gama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Verdana"/>
                <a:ea typeface="Verdana"/>
                <a:cs typeface="Verdana"/>
                <a:sym typeface="Verdana"/>
              </a:rPr>
              <a:t>LADO LESTE - LT 14, 16 E 17 - SETOR CENTRAL - GAMA DF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Projeto Integrador II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3"/>
          <p:cNvSpPr/>
          <p:nvPr/>
        </p:nvSpPr>
        <p:spPr>
          <a:xfrm>
            <a:off x="1347838" y="17395259"/>
            <a:ext cx="9504378" cy="5814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3"/>
          <p:cNvSpPr/>
          <p:nvPr/>
        </p:nvSpPr>
        <p:spPr>
          <a:xfrm>
            <a:off x="1313750" y="19525187"/>
            <a:ext cx="9497898" cy="35762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Demonstrar as vantagens do uso de aplicativos móveis no dia-a-dia das pessoas, podendo tornar ações complexas em ações simples e eficientes. </a:t>
            </a:r>
            <a:br>
              <a:rPr lang="en-GB" sz="2400">
                <a:latin typeface="Verdana"/>
                <a:ea typeface="Verdana"/>
                <a:cs typeface="Verdana"/>
                <a:sym typeface="Verdana"/>
              </a:rPr>
            </a:b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São diversas as maneiras como os chamados “Apps” vem influenciando os usuários nas suas atividades diárias, desde os afazeres domésticos, acadêmicos ou, até mesmo no trabalho. </a:t>
            </a:r>
            <a:endParaRPr i="0" sz="240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53"/>
          <p:cNvSpPr/>
          <p:nvPr/>
        </p:nvSpPr>
        <p:spPr>
          <a:xfrm>
            <a:off x="1415128" y="18550805"/>
            <a:ext cx="9582138" cy="5814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Verdana"/>
                <a:ea typeface="Verdana"/>
                <a:cs typeface="Verdana"/>
                <a:sym typeface="Verdana"/>
              </a:rPr>
              <a:t>OBJETIVO GERAL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3"/>
          <p:cNvSpPr/>
          <p:nvPr/>
        </p:nvSpPr>
        <p:spPr>
          <a:xfrm>
            <a:off x="1347828" y="23719330"/>
            <a:ext cx="9582138" cy="5814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Verdana"/>
                <a:ea typeface="Verdana"/>
                <a:cs typeface="Verdana"/>
                <a:sym typeface="Verdana"/>
              </a:rPr>
              <a:t>OBJETIVO ESPECÍFICO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3"/>
          <p:cNvSpPr/>
          <p:nvPr/>
        </p:nvSpPr>
        <p:spPr>
          <a:xfrm>
            <a:off x="1347838" y="28623284"/>
            <a:ext cx="9504378" cy="5814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METODOLOGIA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3"/>
          <p:cNvSpPr/>
          <p:nvPr/>
        </p:nvSpPr>
        <p:spPr>
          <a:xfrm>
            <a:off x="1294775" y="29505225"/>
            <a:ext cx="9610542" cy="30276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Para o desenvolvimento deste trabalho foi utilizado o método de pesquisa qualitativa e bibliográfica em livros, sites, artigos acadêmicos com a finalidade de expressar de uma forma clara e objetiva os requisitos.</a:t>
            </a:r>
            <a:br>
              <a:rPr lang="en-GB" sz="2400">
                <a:latin typeface="Verdana"/>
                <a:ea typeface="Verdana"/>
                <a:cs typeface="Verdana"/>
                <a:sym typeface="Verdana"/>
              </a:rPr>
            </a:b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53"/>
          <p:cNvSpPr/>
          <p:nvPr/>
        </p:nvSpPr>
        <p:spPr>
          <a:xfrm>
            <a:off x="12222000" y="8448475"/>
            <a:ext cx="9448920" cy="5814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Verdana"/>
                <a:ea typeface="Verdana"/>
                <a:cs typeface="Verdana"/>
                <a:sym typeface="Verdana"/>
              </a:rPr>
              <a:t>RESULTADO E ANÁLISE DOS RESULTADOS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3"/>
          <p:cNvPicPr preferRelativeResize="0"/>
          <p:nvPr/>
        </p:nvPicPr>
        <p:blipFill rotWithShape="1">
          <a:blip r:embed="rId10">
            <a:alphaModFix/>
          </a:blip>
          <a:srcRect b="10286" l="6952" r="59736" t="12140"/>
          <a:stretch/>
        </p:blipFill>
        <p:spPr>
          <a:xfrm>
            <a:off x="12896850" y="12453775"/>
            <a:ext cx="3465750" cy="338058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3"/>
          <p:cNvSpPr/>
          <p:nvPr/>
        </p:nvSpPr>
        <p:spPr>
          <a:xfrm>
            <a:off x="12374400" y="9493200"/>
            <a:ext cx="9440982" cy="35762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Em pesquisa realizada por meio do formulário online, a respeito da utilização de do processo de reserva de campos, verificou-se que 42% dos entrevistados utilizam aplicativos de mensagens para reservar os campos. Com mostra a figura 1.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3"/>
          <p:cNvSpPr txBox="1"/>
          <p:nvPr/>
        </p:nvSpPr>
        <p:spPr>
          <a:xfrm>
            <a:off x="12374400" y="15992375"/>
            <a:ext cx="92253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1: FONTE: </a:t>
            </a: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https://docs.google.comorms/</a:t>
            </a:r>
            <a:endParaRPr/>
          </a:p>
        </p:txBody>
      </p:sp>
      <p:pic>
        <p:nvPicPr>
          <p:cNvPr id="255" name="Google Shape;255;p53"/>
          <p:cNvPicPr preferRelativeResize="0"/>
          <p:nvPr/>
        </p:nvPicPr>
        <p:blipFill rotWithShape="1">
          <a:blip r:embed="rId10">
            <a:alphaModFix/>
          </a:blip>
          <a:srcRect b="45258" l="57330" r="0" t="12141"/>
          <a:stretch/>
        </p:blipFill>
        <p:spPr>
          <a:xfrm>
            <a:off x="16561169" y="13038775"/>
            <a:ext cx="4741856" cy="198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3"/>
          <p:cNvSpPr/>
          <p:nvPr/>
        </p:nvSpPr>
        <p:spPr>
          <a:xfrm>
            <a:off x="12050550" y="16636575"/>
            <a:ext cx="9440982" cy="25240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Perguntados sobre a utilização de um aplicativo específico para a reserva de estabelecimentos esportivos, a pesquisa resultou que 85,7% dos entrevistados responderam a favor. Vide figura 02.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53"/>
          <p:cNvPicPr preferRelativeResize="0"/>
          <p:nvPr/>
        </p:nvPicPr>
        <p:blipFill rotWithShape="1">
          <a:blip r:embed="rId11">
            <a:alphaModFix/>
          </a:blip>
          <a:srcRect b="7733" l="12612" r="47447" t="15473"/>
          <a:stretch/>
        </p:blipFill>
        <p:spPr>
          <a:xfrm>
            <a:off x="12858750" y="19080100"/>
            <a:ext cx="3465750" cy="34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3"/>
          <p:cNvPicPr preferRelativeResize="0"/>
          <p:nvPr/>
        </p:nvPicPr>
        <p:blipFill rotWithShape="1">
          <a:blip r:embed="rId12">
            <a:alphaModFix/>
          </a:blip>
          <a:srcRect b="60586" l="74408" r="10590" t="10068"/>
          <a:stretch/>
        </p:blipFill>
        <p:spPr>
          <a:xfrm>
            <a:off x="16611600" y="19751150"/>
            <a:ext cx="1866900" cy="18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3"/>
          <p:cNvSpPr txBox="1"/>
          <p:nvPr/>
        </p:nvSpPr>
        <p:spPr>
          <a:xfrm>
            <a:off x="12287250" y="22255250"/>
            <a:ext cx="92253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2: FONTE: https://docs.google.com/forms/d/1WBMDpae8p98wSp0gyh7fJcXpU5mSrsMFoUWF5oRs70A/edit#responses.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0" name="Google Shape;260;p5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321950" y="24366550"/>
            <a:ext cx="3543300" cy="6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191075" y="24402025"/>
            <a:ext cx="3495675" cy="69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770800" y="24402025"/>
            <a:ext cx="3543300" cy="6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3"/>
          <p:cNvSpPr txBox="1"/>
          <p:nvPr/>
        </p:nvSpPr>
        <p:spPr>
          <a:xfrm>
            <a:off x="11191075" y="31306250"/>
            <a:ext cx="36870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3: Estabelecimentos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53"/>
          <p:cNvSpPr txBox="1"/>
          <p:nvPr/>
        </p:nvSpPr>
        <p:spPr>
          <a:xfrm>
            <a:off x="14838750" y="31306250"/>
            <a:ext cx="36870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4: </a:t>
            </a:r>
            <a:b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Lista de Campos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53"/>
          <p:cNvSpPr txBox="1"/>
          <p:nvPr/>
        </p:nvSpPr>
        <p:spPr>
          <a:xfrm>
            <a:off x="18478500" y="31249100"/>
            <a:ext cx="36870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5: </a:t>
            </a:r>
            <a:b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Reserva de campos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