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6"/>
  </p:notesMasterIdLst>
  <p:sldIdLst>
    <p:sldId id="256" r:id="rId5"/>
  </p:sldIdLst>
  <p:sldSz cx="22860000" cy="34290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Araujo Pereira" initials="SAP" lastIdx="1" clrIdx="0">
    <p:extLst>
      <p:ext uri="{19B8F6BF-5375-455C-9EA6-DF929625EA0E}">
        <p15:presenceInfo xmlns:p15="http://schemas.microsoft.com/office/powerpoint/2012/main" userId="Stefano Araujo Per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82BEB-AC00-F140-A613-BE41A1BDEDBC}" v="2" dt="2018-12-02T23:11:39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74"/>
  </p:normalViewPr>
  <p:slideViewPr>
    <p:cSldViewPr snapToGrid="0" snapToObjects="1">
      <p:cViewPr>
        <p:scale>
          <a:sx n="30" d="100"/>
          <a:sy n="30" d="100"/>
        </p:scale>
        <p:origin x="1476" y="-2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 Soft" userId="dbc8e5827f4e73cd" providerId="LiveId" clId="{E3D82BEB-AC00-F140-A613-BE41A1BDEDBC}"/>
    <pc:docChg chg="modSld">
      <pc:chgData name="MK Soft" userId="dbc8e5827f4e73cd" providerId="LiveId" clId="{E3D82BEB-AC00-F140-A613-BE41A1BDEDBC}" dt="2018-12-02T23:12:03.024" v="13" actId="790"/>
      <pc:docMkLst>
        <pc:docMk/>
      </pc:docMkLst>
      <pc:sldChg chg="modSp">
        <pc:chgData name="MK Soft" userId="dbc8e5827f4e73cd" providerId="LiveId" clId="{E3D82BEB-AC00-F140-A613-BE41A1BDEDBC}" dt="2018-12-02T23:12:03.024" v="13" actId="790"/>
        <pc:sldMkLst>
          <pc:docMk/>
          <pc:sldMk cId="0" sldId="256"/>
        </pc:sldMkLst>
        <pc:spChg chg="mod">
          <ac:chgData name="MK Soft" userId="dbc8e5827f4e73cd" providerId="LiveId" clId="{E3D82BEB-AC00-F140-A613-BE41A1BDEDBC}" dt="2018-12-02T23:12:03.024" v="13" actId="790"/>
          <ac:spMkLst>
            <pc:docMk/>
            <pc:sldMk cId="0" sldId="256"/>
            <ac:spMk id="2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46760" y="769680"/>
            <a:ext cx="4163760" cy="2943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1017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/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46338" y="769938"/>
            <a:ext cx="1963737" cy="2943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30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4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4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5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6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3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4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2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3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4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5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6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ubTitle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subTitle" idx="1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3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body" idx="2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4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2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3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4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5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body" idx="6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2"/>
          <p:cNvSpPr txBox="1">
            <a:spLocks noGrp="1"/>
          </p:cNvSpPr>
          <p:nvPr>
            <p:ph type="subTitle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3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4" name="Google Shape;194;p44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>
            <a:spLocks noGrp="1"/>
          </p:cNvSpPr>
          <p:nvPr>
            <p:ph type="subTitle" idx="1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7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2" name="Google Shape;202;p47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3" name="Google Shape;203;p47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7" name="Google Shape;207;p48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body" idx="3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2" name="Google Shape;212;p49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3" name="Google Shape;213;p49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body" idx="2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body" idx="4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2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8" name="Google Shape;228;p52"/>
          <p:cNvSpPr txBox="1">
            <a:spLocks noGrp="1"/>
          </p:cNvSpPr>
          <p:nvPr>
            <p:ph type="body" idx="3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body" idx="4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0" name="Google Shape;230;p52"/>
          <p:cNvSpPr txBox="1">
            <a:spLocks noGrp="1"/>
          </p:cNvSpPr>
          <p:nvPr>
            <p:ph type="body" idx="5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1" name="Google Shape;231;p52"/>
          <p:cNvSpPr txBox="1">
            <a:spLocks noGrp="1"/>
          </p:cNvSpPr>
          <p:nvPr>
            <p:ph type="body" idx="6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440" y="1224000"/>
            <a:ext cx="20950560" cy="604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25550" cap="flat" cmpd="sng">
            <a:solidFill>
              <a:srgbClr val="B3B3B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440000" y="6670440"/>
            <a:ext cx="16328520" cy="32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143000" y="8164080"/>
            <a:ext cx="20573999" cy="19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440" y="1224000"/>
            <a:ext cx="20950560" cy="604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25550" cap="flat" cmpd="sng">
            <a:solidFill>
              <a:srgbClr val="B3B3B3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1440" y="1224000"/>
            <a:ext cx="20950560" cy="604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25550" cap="flat" cmpd="sng">
            <a:solidFill>
              <a:srgbClr val="B3B3B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2857680" y="5611680"/>
            <a:ext cx="17145000" cy="119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dt" idx="10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ftr" idx="11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/>
          <p:nvPr/>
        </p:nvSpPr>
        <p:spPr>
          <a:xfrm>
            <a:off x="1440" y="1224000"/>
            <a:ext cx="20950560" cy="604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25550" cap="flat" cmpd="sng">
            <a:solidFill>
              <a:srgbClr val="B3B3B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1440000" y="6670440"/>
            <a:ext cx="16328520" cy="32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title" idx="2"/>
          </p:nvPr>
        </p:nvSpPr>
        <p:spPr>
          <a:xfrm>
            <a:off x="1143000" y="8164080"/>
            <a:ext cx="20573999" cy="19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1" name="Google Shape;181;p40"/>
          <p:cNvSpPr txBox="1">
            <a:spLocks noGrp="1"/>
          </p:cNvSpPr>
          <p:nvPr>
            <p:ph type="dt" idx="10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2" name="Google Shape;182;p40"/>
          <p:cNvSpPr txBox="1">
            <a:spLocks noGrp="1"/>
          </p:cNvSpPr>
          <p:nvPr>
            <p:ph type="ftr" idx="11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sldNum" idx="12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mfrodrigues@stefanini.com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eliafn@gmail.com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carlos.mello@jk.edu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zulmiraximenes.z@gmail.com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/>
          <p:nvPr/>
        </p:nvSpPr>
        <p:spPr>
          <a:xfrm>
            <a:off x="792000" y="1507800"/>
            <a:ext cx="14580000" cy="18706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 i="1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JOGA FÁCIL</a:t>
            </a:r>
            <a:br>
              <a:rPr lang="en-GB" sz="5000" b="1" i="1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4000" b="1" i="1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Aplicativo de Reserva de Campo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3"/>
          <p:cNvSpPr/>
          <p:nvPr/>
        </p:nvSpPr>
        <p:spPr>
          <a:xfrm>
            <a:off x="563400" y="3428875"/>
            <a:ext cx="14619474" cy="3893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Miguel Francisco da Silva Rodrigues</a:t>
            </a:r>
            <a:r>
              <a:rPr lang="en-GB" sz="3003" b="1" i="1" u="none" strike="noStrike" cap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600" b="1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800" b="1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Zulmira Monteiro Ximenes</a:t>
            </a:r>
            <a:r>
              <a:rPr lang="en-GB" sz="3003" b="1" i="1" u="none" strike="noStrike" cap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600" b="1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>
                <a:latin typeface="Verdana"/>
                <a:ea typeface="Verdana"/>
                <a:cs typeface="Verdana"/>
                <a:sym typeface="Verdana"/>
              </a:rPr>
              <a:t>Carlos Maurício de Borges Melo</a:t>
            </a:r>
            <a:r>
              <a:rPr lang="en-GB" sz="3003" b="1" i="1" u="none" strike="noStrike" cap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26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8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Lucélia Vieira</a:t>
            </a:r>
            <a:r>
              <a:rPr lang="en-GB" sz="3003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2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1 - Acadêmico do curso de </a:t>
            </a:r>
            <a:r>
              <a:rPr lang="en-GB" sz="2400" i="1">
                <a:latin typeface="Verdana"/>
                <a:ea typeface="Verdana"/>
                <a:cs typeface="Verdana"/>
                <a:sym typeface="Verdana"/>
              </a:rPr>
              <a:t>Bacharel em Sistema de Informação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 Faculdade JK.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2 - Acadêmico do curso de 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Bacharel em Sistema de Informação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 Faculdade JK.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3 - 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Mestre em Computação Aplicada Pela Universidade de Brasília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4 - 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Mestranda em Ciências da Computação - UNB. Especialização em Gestão Pública - UNB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GB" sz="2400" b="0" i="1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mfrodrigues@stefanini.com</a:t>
            </a:r>
            <a:r>
              <a:rPr lang="en-GB" sz="2400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i="1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zulmiraximenes.z@gmail.com</a:t>
            </a:r>
            <a:r>
              <a:rPr lang="en-GB" sz="2400" i="1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2400" b="0" i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2400" b="0" i="1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carlos.mello@</a:t>
            </a:r>
            <a:r>
              <a:rPr lang="en-GB" sz="2400" i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jk.edu</a:t>
            </a:r>
            <a:r>
              <a:rPr lang="en-GB" sz="2400" i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.br</a:t>
            </a:r>
            <a:r>
              <a:rPr lang="en-GB" sz="2400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2400" i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GB" sz="2400" i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uce</a:t>
            </a:r>
            <a:r>
              <a:rPr lang="en-GB" sz="2400" i="1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liafn@gmail.com</a:t>
            </a:r>
            <a:r>
              <a:rPr lang="en-GB" sz="24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b="1" i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</a:t>
            </a:r>
            <a:r>
              <a:rPr lang="en-GB" sz="2400" i="1"/>
              <a:t>}</a:t>
            </a:r>
            <a:endParaRPr sz="2400" i="1" baseline="30000"/>
          </a:p>
        </p:txBody>
      </p:sp>
      <p:sp>
        <p:nvSpPr>
          <p:cNvPr id="239" name="Google Shape;239;p53"/>
          <p:cNvSpPr/>
          <p:nvPr/>
        </p:nvSpPr>
        <p:spPr>
          <a:xfrm>
            <a:off x="1294775" y="23594285"/>
            <a:ext cx="9610542" cy="47506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Facilitar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as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atividades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realizadas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pelas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pessoas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que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buscam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reservar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um campo para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praticarem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futebol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Diminuir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o tempo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busca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na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identificação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disponibilidade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dos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campos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futebol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Facilitar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organização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das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equipes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smtClean="0"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GB" sz="2400" dirty="0" err="1" smtClean="0">
                <a:latin typeface="Verdana"/>
                <a:ea typeface="Verdana"/>
                <a:cs typeface="Verdana"/>
                <a:sym typeface="Verdana"/>
              </a:rPr>
              <a:t>fim</a:t>
            </a:r>
            <a:r>
              <a:rPr lang="en-GB" sz="2400" dirty="0" smtClean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 smtClean="0">
                <a:latin typeface="Verdana"/>
                <a:ea typeface="Verdana"/>
                <a:cs typeface="Verdana"/>
                <a:sym typeface="Verdana"/>
              </a:rPr>
              <a:t>evitar</a:t>
            </a:r>
            <a:r>
              <a:rPr lang="en-GB" sz="24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atrasos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nas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partidas</a:t>
            </a:r>
            <a:r>
              <a:rPr lang="en-GB" sz="2400" dirty="0" smtClean="0"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457200" lvl="0" indent="-381000" algn="just">
              <a:lnSpc>
                <a:spcPct val="150000"/>
              </a:lnSpc>
              <a:buSzPts val="2400"/>
              <a:buFont typeface="Verdana"/>
              <a:buChar char="●"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Geração de maior rentabilidade dos donos de </a:t>
            </a:r>
            <a:r>
              <a:rPr lang="pt-BR" sz="2400" dirty="0" smtClean="0">
                <a:latin typeface="Verdana"/>
                <a:ea typeface="Verdana"/>
                <a:cs typeface="Verdana"/>
                <a:sym typeface="Verdana"/>
              </a:rPr>
              <a:t>Campos</a:t>
            </a:r>
          </a:p>
          <a:p>
            <a:pPr marL="457200" indent="-381000" algn="just">
              <a:lnSpc>
                <a:spcPct val="150000"/>
              </a:lnSpc>
              <a:buSzPts val="2400"/>
              <a:buFont typeface="Verdana"/>
              <a:buChar char="●"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Cobrir as ausências e furos de jogadores</a:t>
            </a:r>
            <a:r>
              <a:rPr lang="pt-BR" sz="2400" dirty="0" smtClean="0">
                <a:latin typeface="Verdana"/>
                <a:ea typeface="Verdana"/>
                <a:cs typeface="Verdana"/>
                <a:sym typeface="Verdana"/>
              </a:rPr>
              <a:t>;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2222000" y="24906450"/>
            <a:ext cx="9448920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TELAS DO APLICATIVO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1313750" y="9656950"/>
            <a:ext cx="9497898" cy="6850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A tecnologia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revolucionou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modo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como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as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pessoas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vivem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principalmente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como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realizam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suas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atividades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diárias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. E cada vez mais, a tecnologia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vêm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sendo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um </a:t>
            </a:r>
            <a:r>
              <a:rPr lang="en-GB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facilitador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Com o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surgimento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da internet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na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década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de 90, onde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surgiram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os browsers,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navegadores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(Internet Explorer, Netscape, Mozilla Firefox...), o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dinamismo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transmissão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da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informação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se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tornou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algo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extraordinário.A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utilização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aplicativos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móveis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trouxe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para o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cotidiano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facilidade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realizar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uma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transação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bancária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por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exemplo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chamar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um serviço de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táxi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ainda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pedir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uma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refeição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dentre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outras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atividades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através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aparelhos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modernos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elegantes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e de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fácil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navegação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sz="2400" b="0" i="0" u="none" strike="noStrike" cap="none" dirty="0"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>
            <a:off x="1476375" y="8579159"/>
            <a:ext cx="950437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616000" y="1924800"/>
            <a:ext cx="5040000" cy="26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3"/>
          <p:cNvSpPr txBox="1"/>
          <p:nvPr/>
        </p:nvSpPr>
        <p:spPr>
          <a:xfrm>
            <a:off x="15182850" y="4696800"/>
            <a:ext cx="5524800" cy="25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1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Faculdade JK</a:t>
            </a:r>
            <a:r>
              <a:rPr lang="en-GB" sz="2400"/>
              <a:t> </a:t>
            </a:r>
            <a:r>
              <a:rPr lang="en-GB" sz="2400" b="1">
                <a:latin typeface="Verdana"/>
                <a:ea typeface="Verdana"/>
                <a:cs typeface="Verdana"/>
                <a:sym typeface="Verdana"/>
              </a:rPr>
              <a:t>Gama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Verdana"/>
                <a:ea typeface="Verdana"/>
                <a:cs typeface="Verdana"/>
                <a:sym typeface="Verdana"/>
              </a:rPr>
              <a:t>LADO LESTE - LT 14, 16 E 17 - SETOR CENTRAL - GAMA DF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Projeto Integrador II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3"/>
          <p:cNvSpPr/>
          <p:nvPr/>
        </p:nvSpPr>
        <p:spPr>
          <a:xfrm>
            <a:off x="1313750" y="17003976"/>
            <a:ext cx="950437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3"/>
          <p:cNvSpPr/>
          <p:nvPr/>
        </p:nvSpPr>
        <p:spPr>
          <a:xfrm>
            <a:off x="1330020" y="18707682"/>
            <a:ext cx="9497898" cy="41231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Demonstrar as vantagens do uso de aplicativos móveis no dia-a-dia das pessoas, podendo tornar ações complexas em ações simples e eficientes.</a:t>
            </a:r>
          </a:p>
          <a:p>
            <a:pPr lvl="0" algn="just">
              <a:lnSpc>
                <a:spcPct val="150000"/>
              </a:lnSpc>
            </a:pPr>
            <a:r>
              <a:rPr lang="pt-BR" sz="2400" dirty="0">
                <a:latin typeface="Verdana"/>
                <a:ea typeface="Verdana"/>
                <a:cs typeface="Verdana"/>
                <a:sym typeface="Verdana"/>
              </a:rPr>
              <a:t>São diversas as maneiras como os chamados “Apps” vem influenciando os usuários nas suas atividades diárias, desde os afazeres domésticos, acadêmicos ou, até mesmo no trabalho.</a:t>
            </a:r>
            <a:endParaRPr lang="pt-BR" sz="240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53"/>
          <p:cNvSpPr/>
          <p:nvPr/>
        </p:nvSpPr>
        <p:spPr>
          <a:xfrm>
            <a:off x="1415128" y="18081767"/>
            <a:ext cx="9582138" cy="10504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/>
                <a:ea typeface="Verdana"/>
                <a:cs typeface="Verdana"/>
                <a:sym typeface="Verdana"/>
              </a:rPr>
              <a:t>OBJETIVO GERAL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3"/>
          <p:cNvSpPr/>
          <p:nvPr/>
        </p:nvSpPr>
        <p:spPr>
          <a:xfrm>
            <a:off x="1347828" y="23066190"/>
            <a:ext cx="958213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/>
                <a:ea typeface="Verdana"/>
                <a:cs typeface="Verdana"/>
                <a:sym typeface="Verdana"/>
              </a:rPr>
              <a:t>OBJETIVO ESPECÍFICO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3"/>
          <p:cNvSpPr/>
          <p:nvPr/>
        </p:nvSpPr>
        <p:spPr>
          <a:xfrm>
            <a:off x="1347838" y="28329371"/>
            <a:ext cx="9504378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METODOLOGIA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3"/>
          <p:cNvSpPr/>
          <p:nvPr/>
        </p:nvSpPr>
        <p:spPr>
          <a:xfrm>
            <a:off x="1294775" y="29108337"/>
            <a:ext cx="9490189" cy="2902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Para o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desenvolvimento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deste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trabalho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foi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utilizado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o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método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pesquisa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qualitativa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bibliográfica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em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livros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, sites,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artigos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acadêmicos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com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finalidade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expressar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uma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forma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clara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objetiva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requisitos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-GB" sz="2400" dirty="0">
                <a:latin typeface="Verdana"/>
                <a:ea typeface="Verdana"/>
                <a:cs typeface="Verdana"/>
                <a:sym typeface="Verdana"/>
              </a:rPr>
            </a:br>
            <a:endParaRPr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53"/>
          <p:cNvSpPr/>
          <p:nvPr/>
        </p:nvSpPr>
        <p:spPr>
          <a:xfrm>
            <a:off x="12222000" y="8448475"/>
            <a:ext cx="9448920" cy="581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Verdana"/>
                <a:ea typeface="Verdana"/>
                <a:cs typeface="Verdana"/>
                <a:sym typeface="Verdana"/>
              </a:rPr>
              <a:t>RESULTADO E ANÁLISE DOS RESULTADOS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 rotWithShape="1">
          <a:blip r:embed="rId8">
            <a:alphaModFix/>
          </a:blip>
          <a:srcRect l="6952" t="12140" r="59736" b="10286"/>
          <a:stretch/>
        </p:blipFill>
        <p:spPr>
          <a:xfrm>
            <a:off x="12896850" y="12949075"/>
            <a:ext cx="3465750" cy="338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3"/>
          <p:cNvSpPr/>
          <p:nvPr/>
        </p:nvSpPr>
        <p:spPr>
          <a:xfrm>
            <a:off x="12374400" y="10064700"/>
            <a:ext cx="9440982" cy="357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Em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pesquisa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realizada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por meio do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formulário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online,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respeito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utilização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do processo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reserva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campos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verificou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-se que 42% dos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entrevistados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utilizam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aplicativos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mensagens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para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reservar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os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campos</a:t>
            </a:r>
            <a:r>
              <a:rPr lang="en-GB" sz="2400" dirty="0" smtClean="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3"/>
          <p:cNvSpPr txBox="1"/>
          <p:nvPr/>
        </p:nvSpPr>
        <p:spPr>
          <a:xfrm>
            <a:off x="12050550" y="16173350"/>
            <a:ext cx="954915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1: FONTE: https://docs.google.com/forms/d/1WBMDpae8p98wSp0gyh7fJcXpU5mSrsMFoUWF5oRs70A/edit#responses.</a:t>
            </a:r>
            <a:endParaRPr dirty="0"/>
          </a:p>
        </p:txBody>
      </p:sp>
      <p:pic>
        <p:nvPicPr>
          <p:cNvPr id="255" name="Google Shape;255;p53"/>
          <p:cNvPicPr preferRelativeResize="0"/>
          <p:nvPr/>
        </p:nvPicPr>
        <p:blipFill rotWithShape="1">
          <a:blip r:embed="rId8">
            <a:alphaModFix/>
          </a:blip>
          <a:srcRect l="57330" t="12141" b="45258"/>
          <a:stretch/>
        </p:blipFill>
        <p:spPr>
          <a:xfrm>
            <a:off x="16561169" y="13610275"/>
            <a:ext cx="4741856" cy="198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3"/>
          <p:cNvSpPr/>
          <p:nvPr/>
        </p:nvSpPr>
        <p:spPr>
          <a:xfrm>
            <a:off x="12050550" y="17408100"/>
            <a:ext cx="9440982" cy="25240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Perguntados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sobre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utilização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um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aplicativo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específico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para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reserva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estabelecimentos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esportivos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,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pesquisa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resultou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que 85,7% dos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entrevistados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responderam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favor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. Vide </a:t>
            </a:r>
            <a:r>
              <a:rPr lang="en-GB" sz="2400" dirty="0" err="1">
                <a:latin typeface="Verdana"/>
                <a:ea typeface="Verdana"/>
                <a:cs typeface="Verdana"/>
                <a:sym typeface="Verdana"/>
              </a:rPr>
              <a:t>figura</a:t>
            </a:r>
            <a:r>
              <a:rPr lang="en-GB" sz="2400" dirty="0">
                <a:latin typeface="Verdana"/>
                <a:ea typeface="Verdana"/>
                <a:cs typeface="Verdana"/>
                <a:sym typeface="Verdana"/>
              </a:rPr>
              <a:t> 02.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53"/>
          <p:cNvPicPr preferRelativeResize="0"/>
          <p:nvPr/>
        </p:nvPicPr>
        <p:blipFill rotWithShape="1">
          <a:blip r:embed="rId9">
            <a:alphaModFix/>
          </a:blip>
          <a:srcRect l="12612" t="15473" r="47447" b="7733"/>
          <a:stretch/>
        </p:blipFill>
        <p:spPr>
          <a:xfrm>
            <a:off x="12858750" y="19851625"/>
            <a:ext cx="3465750" cy="34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3"/>
          <p:cNvPicPr preferRelativeResize="0"/>
          <p:nvPr/>
        </p:nvPicPr>
        <p:blipFill rotWithShape="1">
          <a:blip r:embed="rId9">
            <a:alphaModFix/>
          </a:blip>
          <a:srcRect l="74408" t="10068" r="10590" b="60586"/>
          <a:stretch/>
        </p:blipFill>
        <p:spPr>
          <a:xfrm>
            <a:off x="16611600" y="20522675"/>
            <a:ext cx="1866900" cy="18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3"/>
          <p:cNvSpPr txBox="1"/>
          <p:nvPr/>
        </p:nvSpPr>
        <p:spPr>
          <a:xfrm>
            <a:off x="12287250" y="23255375"/>
            <a:ext cx="92253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2: FONTE: https://docs.google.com/forms/d/1WBMDpae8p98wSp0gyh7fJcXpU5mSrsMFoUWF5oRs70A/edit#responses.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60" name="Google Shape;260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321950" y="25452400"/>
            <a:ext cx="3543300" cy="6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191075" y="25487875"/>
            <a:ext cx="3495675" cy="69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770800" y="25487875"/>
            <a:ext cx="3543300" cy="6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3"/>
          <p:cNvSpPr txBox="1"/>
          <p:nvPr/>
        </p:nvSpPr>
        <p:spPr>
          <a:xfrm>
            <a:off x="11191075" y="3239210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3: Estabelecimentos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53"/>
          <p:cNvSpPr txBox="1"/>
          <p:nvPr/>
        </p:nvSpPr>
        <p:spPr>
          <a:xfrm>
            <a:off x="14838750" y="3239210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4: </a:t>
            </a:r>
            <a:b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Lista de Campos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53"/>
          <p:cNvSpPr txBox="1"/>
          <p:nvPr/>
        </p:nvSpPr>
        <p:spPr>
          <a:xfrm>
            <a:off x="18478500" y="3233495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5: </a:t>
            </a:r>
            <a:b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Reserva de campos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476</Words>
  <Application>Microsoft Office PowerPoint</Application>
  <PresentationFormat>Personalizar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Times New Roman</vt:lpstr>
      <vt:lpstr>Verdana</vt:lpstr>
      <vt:lpstr>Office Theme</vt:lpstr>
      <vt:lpstr>Office Theme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</dc:creator>
  <cp:lastModifiedBy>Stefano Araujo Pereira</cp:lastModifiedBy>
  <cp:revision>7</cp:revision>
  <dcterms:modified xsi:type="dcterms:W3CDTF">2018-12-03T23:54:01Z</dcterms:modified>
</cp:coreProperties>
</file>