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58" r:id="rId5"/>
    <p:sldId id="268" r:id="rId6"/>
    <p:sldId id="259" r:id="rId7"/>
    <p:sldId id="260" r:id="rId8"/>
    <p:sldId id="261" r:id="rId9"/>
    <p:sldId id="269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E7635D3-CF9B-4AB5-A156-359B4B41F0F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AF149C9-1AC7-43FF-86C1-F337A46957B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35D3-CF9B-4AB5-A156-359B4B41F0F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49C9-1AC7-43FF-86C1-F337A4695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35D3-CF9B-4AB5-A156-359B4B41F0F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49C9-1AC7-43FF-86C1-F337A46957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35D3-CF9B-4AB5-A156-359B4B41F0F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49C9-1AC7-43FF-86C1-F337A46957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E7635D3-CF9B-4AB5-A156-359B4B41F0F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AF149C9-1AC7-43FF-86C1-F337A46957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35D3-CF9B-4AB5-A156-359B4B41F0F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49C9-1AC7-43FF-86C1-F337A46957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35D3-CF9B-4AB5-A156-359B4B41F0F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49C9-1AC7-43FF-86C1-F337A46957B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35D3-CF9B-4AB5-A156-359B4B41F0F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49C9-1AC7-43FF-86C1-F337A46957B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35D3-CF9B-4AB5-A156-359B4B41F0F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49C9-1AC7-43FF-86C1-F337A46957B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35D3-CF9B-4AB5-A156-359B4B41F0F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49C9-1AC7-43FF-86C1-F337A46957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35D3-CF9B-4AB5-A156-359B4B41F0F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49C9-1AC7-43FF-86C1-F337A46957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7635D3-CF9B-4AB5-A156-359B4B41F0F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F149C9-1AC7-43FF-86C1-F337A46957B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Mohammad Ali Jinnah University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219200"/>
            <a:ext cx="30765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3581400" y="0"/>
            <a:ext cx="15240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J2EE</a:t>
            </a:r>
            <a:endParaRPr lang="en-US" sz="3200" b="1" dirty="0"/>
          </a:p>
        </p:txBody>
      </p:sp>
      <p:pic>
        <p:nvPicPr>
          <p:cNvPr id="1028" name="Picture 4" descr="Image result for maj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5105400"/>
            <a:ext cx="609600" cy="6068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Marking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 to discuss with HOD.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course is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course provides an introduction to concepts and technologies of web development</a:t>
            </a:r>
          </a:p>
          <a:p>
            <a:pPr lvl="1"/>
            <a:r>
              <a:rPr lang="en-US" dirty="0" smtClean="0"/>
              <a:t>Static/dynamic client-side programming </a:t>
            </a:r>
            <a:endParaRPr lang="en-US" dirty="0" smtClean="0"/>
          </a:p>
          <a:p>
            <a:pPr lvl="1"/>
            <a:r>
              <a:rPr lang="en-US" dirty="0" smtClean="0"/>
              <a:t>Static/dynamic </a:t>
            </a:r>
            <a:r>
              <a:rPr lang="en-US" dirty="0" smtClean="0"/>
              <a:t>server-side programming </a:t>
            </a:r>
          </a:p>
          <a:p>
            <a:pPr lvl="1"/>
            <a:r>
              <a:rPr lang="en-US" dirty="0" smtClean="0"/>
              <a:t>Web </a:t>
            </a:r>
            <a:r>
              <a:rPr lang="en-US" dirty="0" smtClean="0"/>
              <a:t>architectures</a:t>
            </a:r>
          </a:p>
          <a:p>
            <a:pPr lvl="1"/>
            <a:r>
              <a:rPr lang="en-US" dirty="0" smtClean="0"/>
              <a:t>Web development </a:t>
            </a:r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Security, Scalability, Usability on the Web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and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Enabling </a:t>
            </a:r>
            <a:r>
              <a:rPr lang="en-US" dirty="0" smtClean="0"/>
              <a:t>Knowledge</a:t>
            </a:r>
          </a:p>
          <a:p>
            <a:pPr lvl="1"/>
            <a:r>
              <a:rPr lang="en-US" dirty="0" smtClean="0"/>
              <a:t>Ability to define and explain protocols, concepts and technologies that enable web applications </a:t>
            </a:r>
            <a:endParaRPr lang="en-US" dirty="0" smtClean="0"/>
          </a:p>
          <a:p>
            <a:r>
              <a:rPr lang="en-US" dirty="0" smtClean="0"/>
              <a:t>Critical Analysis and Problem </a:t>
            </a:r>
            <a:r>
              <a:rPr lang="en-US" dirty="0" smtClean="0"/>
              <a:t>Solving</a:t>
            </a:r>
          </a:p>
          <a:p>
            <a:pPr lvl="1"/>
            <a:r>
              <a:rPr lang="en-US" dirty="0" smtClean="0"/>
              <a:t>Ability to </a:t>
            </a:r>
            <a:r>
              <a:rPr lang="en-US" dirty="0" err="1" smtClean="0"/>
              <a:t>analyse</a:t>
            </a:r>
            <a:r>
              <a:rPr lang="en-US" dirty="0" smtClean="0"/>
              <a:t>, design and implement web </a:t>
            </a:r>
            <a:r>
              <a:rPr lang="en-US" dirty="0" smtClean="0"/>
              <a:t>applications.</a:t>
            </a:r>
          </a:p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Ability to work as part of a team or individually, explore relevant alternatives and make decision recommendations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Internet and the </a:t>
            </a:r>
            <a:r>
              <a:rPr lang="en-US" dirty="0" smtClean="0"/>
              <a:t>Web</a:t>
            </a:r>
          </a:p>
          <a:p>
            <a:r>
              <a:rPr lang="en-US" dirty="0" smtClean="0"/>
              <a:t>HTML Basics </a:t>
            </a:r>
            <a:endParaRPr lang="en-US" dirty="0" smtClean="0"/>
          </a:p>
          <a:p>
            <a:r>
              <a:rPr lang="en-US" dirty="0" smtClean="0"/>
              <a:t>Cascading Style Sheets (CSS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Client-side Scripting </a:t>
            </a:r>
            <a:endParaRPr lang="en-US" dirty="0" smtClean="0"/>
          </a:p>
          <a:p>
            <a:r>
              <a:rPr lang="en-US" dirty="0" smtClean="0"/>
              <a:t>Server-Side Programming </a:t>
            </a:r>
            <a:endParaRPr lang="en-US" dirty="0" smtClean="0"/>
          </a:p>
          <a:p>
            <a:r>
              <a:rPr lang="en-US" dirty="0" smtClean="0"/>
              <a:t>Asynchronous </a:t>
            </a:r>
            <a:r>
              <a:rPr lang="en-US" dirty="0" smtClean="0"/>
              <a:t>Communication (Ajax) &amp; JSON </a:t>
            </a:r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 smtClean="0"/>
              <a:t>Architectures</a:t>
            </a:r>
          </a:p>
          <a:p>
            <a:r>
              <a:rPr lang="en-US" dirty="0" smtClean="0"/>
              <a:t>Web Security </a:t>
            </a:r>
            <a:r>
              <a:rPr lang="en-US" dirty="0" smtClean="0"/>
              <a:t>Issues</a:t>
            </a:r>
          </a:p>
          <a:p>
            <a:r>
              <a:rPr lang="en-US" dirty="0" smtClean="0"/>
              <a:t>Web Performance Issues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Study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Almost Everything! The purpose of the class is not to introduce all topics in </a:t>
            </a:r>
            <a:r>
              <a:rPr lang="en-US" b="1" dirty="0" smtClean="0">
                <a:solidFill>
                  <a:srgbClr val="00B050"/>
                </a:solidFill>
              </a:rPr>
              <a:t>detail. </a:t>
            </a:r>
          </a:p>
          <a:p>
            <a:r>
              <a:rPr lang="en-US" dirty="0" smtClean="0"/>
              <a:t>We introduce concepts and technologies in some detail in class but is left to you to excel by </a:t>
            </a:r>
            <a:endParaRPr lang="en-US" dirty="0" smtClean="0"/>
          </a:p>
          <a:p>
            <a:pPr lvl="1"/>
            <a:r>
              <a:rPr lang="en-US" dirty="0" smtClean="0"/>
              <a:t>Reading online material </a:t>
            </a:r>
            <a:endParaRPr lang="en-US" dirty="0" smtClean="0"/>
          </a:p>
          <a:p>
            <a:pPr lvl="1"/>
            <a:r>
              <a:rPr lang="en-US" dirty="0" smtClean="0"/>
              <a:t>Practice, Practice, </a:t>
            </a:r>
            <a:r>
              <a:rPr lang="en-US" dirty="0" smtClean="0"/>
              <a:t>Practice</a:t>
            </a:r>
          </a:p>
          <a:p>
            <a:pPr lvl="1"/>
            <a:r>
              <a:rPr lang="en-US" dirty="0" smtClean="0"/>
              <a:t>Incorporating them to your </a:t>
            </a:r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Doing the course assignments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Textbooks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Robert W. </a:t>
            </a:r>
            <a:r>
              <a:rPr lang="en-US" dirty="0" err="1" smtClean="0"/>
              <a:t>Sebesta</a:t>
            </a:r>
            <a:r>
              <a:rPr lang="en-US" dirty="0" smtClean="0"/>
              <a:t>. Programming the </a:t>
            </a:r>
            <a:r>
              <a:rPr lang="en-US" dirty="0" smtClean="0"/>
              <a:t>World </a:t>
            </a:r>
            <a:r>
              <a:rPr lang="en-US" dirty="0" smtClean="0"/>
              <a:t>Wide Web, 7/E. Addison-Wesley, 2011. (</a:t>
            </a:r>
            <a:r>
              <a:rPr lang="en-US" dirty="0" err="1" smtClean="0"/>
              <a:t>Sebesta</a:t>
            </a:r>
            <a:r>
              <a:rPr lang="en-US" dirty="0" smtClean="0"/>
              <a:t>)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Marty </a:t>
            </a:r>
            <a:r>
              <a:rPr lang="en-US" dirty="0" err="1" smtClean="0"/>
              <a:t>Stepp</a:t>
            </a:r>
            <a:r>
              <a:rPr lang="en-US" dirty="0" smtClean="0"/>
              <a:t>, Jessica Miller, Victoria </a:t>
            </a:r>
            <a:r>
              <a:rPr lang="en-US" dirty="0" err="1" smtClean="0"/>
              <a:t>Kirst</a:t>
            </a:r>
            <a:r>
              <a:rPr lang="en-US" dirty="0" smtClean="0"/>
              <a:t>. Web Programming Step by Step, 2/E. 2012. (</a:t>
            </a:r>
            <a:r>
              <a:rPr lang="en-US" dirty="0" err="1" smtClean="0"/>
              <a:t>Webstepbook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1676400"/>
            <a:ext cx="15335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4343400"/>
            <a:ext cx="14859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Having good programming skills</a:t>
            </a:r>
          </a:p>
          <a:p>
            <a:r>
              <a:rPr lang="en-US" dirty="0" smtClean="0"/>
              <a:t>Hands-on practice on object oriented programming style.</a:t>
            </a:r>
          </a:p>
          <a:p>
            <a:r>
              <a:rPr lang="en-US" dirty="0" smtClean="0"/>
              <a:t>Database design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Assignment 1: D</a:t>
            </a:r>
            <a:r>
              <a:rPr lang="en-US" dirty="0" smtClean="0"/>
              <a:t>esign personal website</a:t>
            </a:r>
          </a:p>
          <a:p>
            <a:r>
              <a:rPr lang="en-US" dirty="0" smtClean="0"/>
              <a:t>Assignment 2: Upgrade personal website</a:t>
            </a:r>
          </a:p>
          <a:p>
            <a:r>
              <a:rPr lang="en-US" dirty="0" smtClean="0"/>
              <a:t>Assignment 3: Exposing Web services(Group of 2)</a:t>
            </a:r>
          </a:p>
          <a:p>
            <a:r>
              <a:rPr lang="en-US" dirty="0" smtClean="0"/>
              <a:t>Assignment 4: Large application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Policies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Deliverables are due at 11:59 p.m. on the due </a:t>
            </a:r>
            <a:r>
              <a:rPr lang="en-US" dirty="0" smtClean="0"/>
              <a:t>date.</a:t>
            </a:r>
          </a:p>
          <a:p>
            <a:r>
              <a:rPr lang="en-US" dirty="0" smtClean="0"/>
              <a:t>Late Work Policy: Accepted up to 2 days after the due date with a 10% penalty per day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71</TotalTime>
  <Words>316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Web Engineering</vt:lpstr>
      <vt:lpstr>What this course is about?</vt:lpstr>
      <vt:lpstr>Objectives and outcomes</vt:lpstr>
      <vt:lpstr>Course Overview</vt:lpstr>
      <vt:lpstr>Self Study Topics</vt:lpstr>
      <vt:lpstr>Recommended Textbooks</vt:lpstr>
      <vt:lpstr>Course Prerequisites</vt:lpstr>
      <vt:lpstr>Assignments</vt:lpstr>
      <vt:lpstr>Submission Policies </vt:lpstr>
      <vt:lpstr>Course Marking Scheme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Five Star Computer</dc:creator>
  <cp:lastModifiedBy>Five Star Computer</cp:lastModifiedBy>
  <cp:revision>8</cp:revision>
  <dcterms:created xsi:type="dcterms:W3CDTF">2019-09-20T17:10:54Z</dcterms:created>
  <dcterms:modified xsi:type="dcterms:W3CDTF">2019-09-20T18:22:00Z</dcterms:modified>
</cp:coreProperties>
</file>