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64" autoAdjust="0"/>
  </p:normalViewPr>
  <p:slideViewPr>
    <p:cSldViewPr>
      <p:cViewPr varScale="1">
        <p:scale>
          <a:sx n="63" d="100"/>
          <a:sy n="63" d="100"/>
        </p:scale>
        <p:origin x="822" y="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4617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4617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4617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0"/>
                </a:moveTo>
                <a:lnTo>
                  <a:pt x="533400" y="0"/>
                </a:lnTo>
                <a:lnTo>
                  <a:pt x="533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A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48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0192" y="375920"/>
            <a:ext cx="810361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4617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7663" y="2505075"/>
            <a:ext cx="8181975" cy="3836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padding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margin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0"/>
            <a:ext cx="9144000" cy="5970905"/>
          </a:xfrm>
          <a:custGeom>
            <a:avLst/>
            <a:gdLst/>
            <a:ahLst/>
            <a:cxnLst/>
            <a:rect l="l" t="t" r="r" b="b"/>
            <a:pathLst>
              <a:path w="9144000" h="5970905">
                <a:moveTo>
                  <a:pt x="0" y="5970587"/>
                </a:moveTo>
                <a:lnTo>
                  <a:pt x="9144000" y="5970587"/>
                </a:lnTo>
                <a:lnTo>
                  <a:pt x="9144000" y="0"/>
                </a:lnTo>
                <a:lnTo>
                  <a:pt x="0" y="0"/>
                </a:lnTo>
                <a:lnTo>
                  <a:pt x="0" y="5970587"/>
                </a:lnTo>
                <a:close/>
              </a:path>
            </a:pathLst>
          </a:custGeom>
          <a:solidFill>
            <a:srgbClr val="0074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70587"/>
            <a:ext cx="9144000" cy="887730"/>
          </a:xfrm>
          <a:custGeom>
            <a:avLst/>
            <a:gdLst/>
            <a:ahLst/>
            <a:cxnLst/>
            <a:rect l="l" t="t" r="r" b="b"/>
            <a:pathLst>
              <a:path w="9144000" h="887729">
                <a:moveTo>
                  <a:pt x="0" y="0"/>
                </a:moveTo>
                <a:lnTo>
                  <a:pt x="9144000" y="0"/>
                </a:lnTo>
                <a:lnTo>
                  <a:pt x="9144000" y="887412"/>
                </a:lnTo>
                <a:lnTo>
                  <a:pt x="0" y="8874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053137"/>
            <a:ext cx="2240280" cy="713105"/>
          </a:xfrm>
          <a:custGeom>
            <a:avLst/>
            <a:gdLst/>
            <a:ahLst/>
            <a:cxnLst/>
            <a:rect l="l" t="t" r="r" b="b"/>
            <a:pathLst>
              <a:path w="2240280" h="713104">
                <a:moveTo>
                  <a:pt x="0" y="712787"/>
                </a:moveTo>
                <a:lnTo>
                  <a:pt x="0" y="0"/>
                </a:lnTo>
                <a:lnTo>
                  <a:pt x="2239962" y="0"/>
                </a:lnTo>
                <a:lnTo>
                  <a:pt x="2239962" y="712787"/>
                </a:lnTo>
                <a:lnTo>
                  <a:pt x="0" y="712787"/>
                </a:lnTo>
                <a:close/>
              </a:path>
            </a:pathLst>
          </a:custGeom>
          <a:solidFill>
            <a:srgbClr val="00A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9025" y="6043612"/>
            <a:ext cx="6784975" cy="714375"/>
          </a:xfrm>
          <a:custGeom>
            <a:avLst/>
            <a:gdLst/>
            <a:ahLst/>
            <a:cxnLst/>
            <a:rect l="l" t="t" r="r" b="b"/>
            <a:pathLst>
              <a:path w="6784975" h="714375">
                <a:moveTo>
                  <a:pt x="0" y="0"/>
                </a:moveTo>
                <a:lnTo>
                  <a:pt x="6784975" y="0"/>
                </a:lnTo>
                <a:lnTo>
                  <a:pt x="6784975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solidFill>
            <a:srgbClr val="048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40939" y="5138420"/>
            <a:ext cx="56965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35" dirty="0">
                <a:solidFill>
                  <a:srgbClr val="DBF5F9"/>
                </a:solidFill>
              </a:rPr>
              <a:t>PAGE </a:t>
            </a:r>
            <a:r>
              <a:rPr spc="-550" dirty="0">
                <a:solidFill>
                  <a:srgbClr val="DBF5F9"/>
                </a:solidFill>
              </a:rPr>
              <a:t>LAYOUT </a:t>
            </a:r>
            <a:r>
              <a:rPr spc="-325" dirty="0">
                <a:solidFill>
                  <a:srgbClr val="DBF5F9"/>
                </a:solidFill>
              </a:rPr>
              <a:t>WITH</a:t>
            </a:r>
            <a:r>
              <a:rPr spc="-190" dirty="0">
                <a:solidFill>
                  <a:srgbClr val="DBF5F9"/>
                </a:solidFill>
              </a:rPr>
              <a:t> </a:t>
            </a:r>
            <a:r>
              <a:rPr spc="-665" dirty="0">
                <a:solidFill>
                  <a:srgbClr val="DBF5F9"/>
                </a:solidFill>
              </a:rPr>
              <a:t>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0"/>
                </a:moveTo>
                <a:lnTo>
                  <a:pt x="9144000" y="0"/>
                </a:lnTo>
                <a:lnTo>
                  <a:pt x="9144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0485D1"/>
          </a:solidFill>
        </p:spPr>
        <p:txBody>
          <a:bodyPr vert="horz" wrap="square" lIns="0" tIns="160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60"/>
              </a:spcBef>
            </a:pPr>
            <a:r>
              <a:rPr spc="-254" dirty="0">
                <a:solidFill>
                  <a:srgbClr val="FFFFFF"/>
                </a:solidFill>
              </a:rPr>
              <a:t>Introduction </a:t>
            </a:r>
            <a:r>
              <a:rPr spc="-140" dirty="0">
                <a:solidFill>
                  <a:srgbClr val="FFFFFF"/>
                </a:solidFill>
              </a:rPr>
              <a:t>to</a:t>
            </a:r>
            <a:r>
              <a:rPr spc="229" dirty="0">
                <a:solidFill>
                  <a:srgbClr val="FFFFFF"/>
                </a:solidFill>
              </a:rPr>
              <a:t> </a:t>
            </a:r>
            <a:r>
              <a:rPr spc="-300" dirty="0">
                <a:solidFill>
                  <a:srgbClr val="FFFFFF"/>
                </a:solidFill>
              </a:rPr>
              <a:t>Layout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00ADE1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</a:pP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43954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The </a:t>
            </a:r>
            <a:r>
              <a:rPr spc="-665" dirty="0"/>
              <a:t>CSS </a:t>
            </a:r>
            <a:r>
              <a:rPr spc="-375" dirty="0"/>
              <a:t>Box</a:t>
            </a:r>
            <a:r>
              <a:rPr spc="-190" dirty="0"/>
              <a:t> </a:t>
            </a:r>
            <a:r>
              <a:rPr spc="-16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61592"/>
            <a:ext cx="5537835" cy="19672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7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Arial"/>
                <a:cs typeface="Arial"/>
              </a:rPr>
              <a:t>Every </a:t>
            </a:r>
            <a:r>
              <a:rPr sz="2400" spc="-160" dirty="0">
                <a:latin typeface="Arial"/>
                <a:cs typeface="Arial"/>
              </a:rPr>
              <a:t>element </a:t>
            </a:r>
            <a:r>
              <a:rPr sz="2400" spc="-190" dirty="0">
                <a:latin typeface="Arial"/>
                <a:cs typeface="Arial"/>
              </a:rPr>
              <a:t>composed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of:</a:t>
            </a:r>
            <a:endParaRPr sz="2400" dirty="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470"/>
              </a:spcBef>
            </a:pPr>
            <a:r>
              <a:rPr sz="1400" spc="-350" dirty="0">
                <a:solidFill>
                  <a:srgbClr val="0F6FC6"/>
                </a:solidFill>
                <a:latin typeface="Arial"/>
                <a:cs typeface="Arial"/>
              </a:rPr>
              <a:t>¤ </a:t>
            </a:r>
            <a:r>
              <a:rPr lang="en-US" sz="1400" spc="-350" dirty="0" smtClean="0">
                <a:solidFill>
                  <a:srgbClr val="0F6FC6"/>
                </a:solidFill>
                <a:latin typeface="Arial"/>
                <a:cs typeface="Arial"/>
              </a:rPr>
              <a:t>       </a:t>
            </a:r>
            <a:r>
              <a:rPr lang="en-US" sz="20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85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8300">
              <a:lnSpc>
                <a:spcPct val="100000"/>
              </a:lnSpc>
              <a:spcBef>
                <a:spcPts val="600"/>
              </a:spcBef>
            </a:pPr>
            <a:r>
              <a:rPr sz="1400" spc="-350" dirty="0">
                <a:solidFill>
                  <a:srgbClr val="0F6FC6"/>
                </a:solidFill>
                <a:latin typeface="Arial"/>
                <a:cs typeface="Arial"/>
              </a:rPr>
              <a:t>¤</a:t>
            </a:r>
            <a:r>
              <a:rPr sz="1400" spc="-350" dirty="0" smtClean="0">
                <a:solidFill>
                  <a:srgbClr val="0F6FC6"/>
                </a:solidFill>
                <a:latin typeface="Arial"/>
                <a:cs typeface="Arial"/>
              </a:rPr>
              <a:t></a:t>
            </a:r>
            <a:r>
              <a:rPr lang="en-US" sz="1400" spc="-350" dirty="0" smtClean="0">
                <a:solidFill>
                  <a:srgbClr val="0F6FC6"/>
                </a:solidFill>
                <a:latin typeface="Arial"/>
                <a:cs typeface="Arial"/>
              </a:rPr>
              <a:t>              </a:t>
            </a:r>
            <a:r>
              <a:rPr sz="1400" spc="-350" dirty="0" smtClean="0">
                <a:solidFill>
                  <a:srgbClr val="0F6FC6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b="1" spc="-155" dirty="0">
                <a:latin typeface="Trebuchet MS"/>
                <a:cs typeface="Trebuchet MS"/>
              </a:rPr>
              <a:t>border </a:t>
            </a:r>
            <a:r>
              <a:rPr sz="2000" spc="-110" dirty="0">
                <a:latin typeface="Arial"/>
                <a:cs typeface="Arial"/>
              </a:rPr>
              <a:t>around </a:t>
            </a:r>
            <a:r>
              <a:rPr sz="2000" spc="-125" dirty="0">
                <a:latin typeface="Arial"/>
                <a:cs typeface="Arial"/>
              </a:rPr>
              <a:t>the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element</a:t>
            </a:r>
            <a:endParaRPr sz="2000" dirty="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500"/>
              </a:spcBef>
            </a:pPr>
            <a:r>
              <a:rPr sz="1400" spc="-350" dirty="0">
                <a:solidFill>
                  <a:srgbClr val="0F6FC6"/>
                </a:solidFill>
                <a:latin typeface="Arial"/>
                <a:cs typeface="Arial"/>
              </a:rPr>
              <a:t>¤ </a:t>
            </a:r>
            <a:r>
              <a:rPr lang="en-US" sz="1400" spc="-350" dirty="0" smtClean="0">
                <a:solidFill>
                  <a:srgbClr val="0F6FC6"/>
                </a:solidFill>
                <a:latin typeface="Arial"/>
                <a:cs typeface="Arial"/>
              </a:rPr>
              <a:t>                 </a:t>
            </a:r>
            <a:r>
              <a:rPr sz="2000" b="1" spc="-65" dirty="0" smtClean="0">
                <a:latin typeface="Trebuchet MS"/>
                <a:cs typeface="Trebuchet MS"/>
              </a:rPr>
              <a:t>padding </a:t>
            </a:r>
            <a:r>
              <a:rPr sz="2000" spc="-110" dirty="0">
                <a:latin typeface="Arial"/>
                <a:cs typeface="Arial"/>
              </a:rPr>
              <a:t>between </a:t>
            </a:r>
            <a:r>
              <a:rPr sz="2000" spc="-125" dirty="0">
                <a:latin typeface="Arial"/>
                <a:cs typeface="Arial"/>
              </a:rPr>
              <a:t>the </a:t>
            </a:r>
            <a:r>
              <a:rPr sz="2000" spc="-140" dirty="0">
                <a:latin typeface="Arial"/>
                <a:cs typeface="Arial"/>
              </a:rPr>
              <a:t>content </a:t>
            </a:r>
            <a:r>
              <a:rPr sz="2000" spc="-85" dirty="0">
                <a:latin typeface="Arial"/>
                <a:cs typeface="Arial"/>
              </a:rPr>
              <a:t>and </a:t>
            </a:r>
            <a:r>
              <a:rPr sz="2000" spc="-125" dirty="0">
                <a:latin typeface="Arial"/>
                <a:cs typeface="Arial"/>
              </a:rPr>
              <a:t>the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border</a:t>
            </a:r>
            <a:endParaRPr sz="2000" dirty="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600"/>
              </a:spcBef>
            </a:pPr>
            <a:r>
              <a:rPr sz="1400" spc="-350" dirty="0">
                <a:solidFill>
                  <a:srgbClr val="0F6FC6"/>
                </a:solidFill>
                <a:latin typeface="Arial"/>
                <a:cs typeface="Arial"/>
              </a:rPr>
              <a:t>¤ </a:t>
            </a:r>
            <a:r>
              <a:rPr lang="en-US" sz="1400" spc="-350" dirty="0" smtClean="0">
                <a:solidFill>
                  <a:srgbClr val="0F6FC6"/>
                </a:solidFill>
                <a:latin typeface="Arial"/>
                <a:cs typeface="Arial"/>
              </a:rPr>
              <a:t>                 </a:t>
            </a:r>
            <a:r>
              <a:rPr sz="2000" spc="-10" dirty="0" smtClean="0">
                <a:latin typeface="Arial"/>
                <a:cs typeface="Arial"/>
              </a:rPr>
              <a:t>a </a:t>
            </a:r>
            <a:r>
              <a:rPr sz="2000" b="1" spc="-85" dirty="0">
                <a:latin typeface="Trebuchet MS"/>
                <a:cs typeface="Trebuchet MS"/>
              </a:rPr>
              <a:t>margin </a:t>
            </a:r>
            <a:r>
              <a:rPr sz="2000" spc="-110" dirty="0">
                <a:latin typeface="Arial"/>
                <a:cs typeface="Arial"/>
              </a:rPr>
              <a:t>between </a:t>
            </a:r>
            <a:r>
              <a:rPr sz="2000" spc="-125" dirty="0">
                <a:latin typeface="Arial"/>
                <a:cs typeface="Arial"/>
              </a:rPr>
              <a:t>the </a:t>
            </a:r>
            <a:r>
              <a:rPr sz="2000" spc="-45" dirty="0">
                <a:latin typeface="Arial"/>
                <a:cs typeface="Arial"/>
              </a:rPr>
              <a:t>border </a:t>
            </a:r>
            <a:r>
              <a:rPr sz="2000" spc="-85" dirty="0">
                <a:latin typeface="Arial"/>
                <a:cs typeface="Arial"/>
              </a:rPr>
              <a:t>and </a:t>
            </a:r>
            <a:r>
              <a:rPr sz="2000" spc="-95" dirty="0">
                <a:latin typeface="Arial"/>
                <a:cs typeface="Arial"/>
              </a:rPr>
              <a:t>other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content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3810000"/>
            <a:ext cx="5105400" cy="2752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865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The </a:t>
            </a:r>
            <a:r>
              <a:rPr spc="-665" dirty="0"/>
              <a:t>CSS </a:t>
            </a:r>
            <a:r>
              <a:rPr spc="-375" dirty="0"/>
              <a:t>Box </a:t>
            </a:r>
            <a:r>
              <a:rPr spc="-165" dirty="0"/>
              <a:t>Model</a:t>
            </a:r>
            <a:r>
              <a:rPr spc="-650" dirty="0"/>
              <a:t> </a:t>
            </a:r>
            <a:r>
              <a:rPr spc="-30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30680"/>
            <a:ext cx="8270240" cy="9144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135" dirty="0">
                <a:latin typeface="Trebuchet MS"/>
                <a:cs typeface="Trebuchet MS"/>
              </a:rPr>
              <a:t>width </a:t>
            </a:r>
            <a:r>
              <a:rPr sz="2400" spc="195" dirty="0">
                <a:latin typeface="Arial"/>
                <a:cs typeface="Arial"/>
              </a:rPr>
              <a:t>= </a:t>
            </a:r>
            <a:r>
              <a:rPr sz="2400" spc="-165" dirty="0">
                <a:latin typeface="Arial"/>
                <a:cs typeface="Arial"/>
              </a:rPr>
              <a:t>content </a:t>
            </a:r>
            <a:r>
              <a:rPr sz="2400" spc="-90" dirty="0">
                <a:latin typeface="Arial"/>
                <a:cs typeface="Arial"/>
              </a:rPr>
              <a:t>width </a:t>
            </a:r>
            <a:r>
              <a:rPr sz="2400" spc="195" dirty="0">
                <a:latin typeface="Arial"/>
                <a:cs typeface="Arial"/>
              </a:rPr>
              <a:t>+ </a:t>
            </a:r>
            <a:r>
              <a:rPr sz="2400" spc="-140" dirty="0">
                <a:latin typeface="Arial"/>
                <a:cs typeface="Arial"/>
              </a:rPr>
              <a:t>L/R </a:t>
            </a:r>
            <a:r>
              <a:rPr sz="2400" spc="-50" dirty="0">
                <a:latin typeface="Arial"/>
                <a:cs typeface="Arial"/>
              </a:rPr>
              <a:t>padding </a:t>
            </a:r>
            <a:r>
              <a:rPr sz="2400" spc="195" dirty="0">
                <a:latin typeface="Arial"/>
                <a:cs typeface="Arial"/>
              </a:rPr>
              <a:t>+ </a:t>
            </a:r>
            <a:r>
              <a:rPr sz="2400" spc="-140" dirty="0">
                <a:latin typeface="Arial"/>
                <a:cs typeface="Arial"/>
              </a:rPr>
              <a:t>L/R </a:t>
            </a:r>
            <a:r>
              <a:rPr sz="2400" spc="-50" dirty="0">
                <a:latin typeface="Arial"/>
                <a:cs typeface="Arial"/>
              </a:rPr>
              <a:t>border </a:t>
            </a:r>
            <a:r>
              <a:rPr sz="2400" spc="195" dirty="0">
                <a:latin typeface="Arial"/>
                <a:cs typeface="Arial"/>
              </a:rPr>
              <a:t>+ </a:t>
            </a:r>
            <a:r>
              <a:rPr sz="2400" spc="-140" dirty="0">
                <a:latin typeface="Arial"/>
                <a:cs typeface="Arial"/>
              </a:rPr>
              <a:t>L/R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margin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b="1" spc="-150" dirty="0">
                <a:latin typeface="Trebuchet MS"/>
                <a:cs typeface="Trebuchet MS"/>
              </a:rPr>
              <a:t>height </a:t>
            </a:r>
            <a:r>
              <a:rPr sz="2400" spc="195" dirty="0">
                <a:latin typeface="Arial"/>
                <a:cs typeface="Arial"/>
              </a:rPr>
              <a:t>= </a:t>
            </a:r>
            <a:r>
              <a:rPr sz="2400" spc="-165" dirty="0">
                <a:latin typeface="Arial"/>
                <a:cs typeface="Arial"/>
              </a:rPr>
              <a:t>content </a:t>
            </a:r>
            <a:r>
              <a:rPr sz="2400" spc="-125" dirty="0">
                <a:latin typeface="Arial"/>
                <a:cs typeface="Arial"/>
              </a:rPr>
              <a:t>height </a:t>
            </a:r>
            <a:r>
              <a:rPr sz="2400" spc="195" dirty="0">
                <a:latin typeface="Arial"/>
                <a:cs typeface="Arial"/>
              </a:rPr>
              <a:t>+ </a:t>
            </a:r>
            <a:r>
              <a:rPr sz="2400" spc="-95" dirty="0">
                <a:latin typeface="Arial"/>
                <a:cs typeface="Arial"/>
              </a:rPr>
              <a:t>T/B </a:t>
            </a:r>
            <a:r>
              <a:rPr sz="2400" spc="-50" dirty="0">
                <a:latin typeface="Arial"/>
                <a:cs typeface="Arial"/>
              </a:rPr>
              <a:t>padding </a:t>
            </a:r>
            <a:r>
              <a:rPr sz="2400" spc="195" dirty="0">
                <a:latin typeface="Arial"/>
                <a:cs typeface="Arial"/>
              </a:rPr>
              <a:t>+ </a:t>
            </a:r>
            <a:r>
              <a:rPr sz="2400" spc="-95" dirty="0">
                <a:latin typeface="Arial"/>
                <a:cs typeface="Arial"/>
              </a:rPr>
              <a:t>T/B </a:t>
            </a:r>
            <a:r>
              <a:rPr sz="2400" spc="-50" dirty="0">
                <a:latin typeface="Arial"/>
                <a:cs typeface="Arial"/>
              </a:rPr>
              <a:t>border </a:t>
            </a:r>
            <a:r>
              <a:rPr sz="2400" spc="195" dirty="0">
                <a:latin typeface="Arial"/>
                <a:cs typeface="Arial"/>
              </a:rPr>
              <a:t>+ </a:t>
            </a:r>
            <a:r>
              <a:rPr sz="2400" spc="-95" dirty="0">
                <a:latin typeface="Arial"/>
                <a:cs typeface="Arial"/>
              </a:rPr>
              <a:t>T/B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margin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5000" y="3352800"/>
            <a:ext cx="5105400" cy="2752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0"/>
                </a:moveTo>
                <a:lnTo>
                  <a:pt x="533400" y="0"/>
                </a:lnTo>
                <a:lnTo>
                  <a:pt x="533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A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48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7146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0" dirty="0"/>
              <a:t>Document </a:t>
            </a:r>
            <a:r>
              <a:rPr spc="-350" dirty="0"/>
              <a:t>Flow </a:t>
            </a:r>
            <a:r>
              <a:rPr spc="-250" dirty="0"/>
              <a:t>– </a:t>
            </a:r>
            <a:r>
              <a:rPr spc="-200" dirty="0"/>
              <a:t>block</a:t>
            </a:r>
            <a:r>
              <a:rPr spc="-705" dirty="0"/>
              <a:t> </a:t>
            </a:r>
            <a:r>
              <a:rPr spc="-350" dirty="0"/>
              <a:t>elements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13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51710" y="1600200"/>
            <a:ext cx="4640579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0"/>
                </a:moveTo>
                <a:lnTo>
                  <a:pt x="533400" y="0"/>
                </a:lnTo>
                <a:lnTo>
                  <a:pt x="533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A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48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40640"/>
            <a:ext cx="69500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0" dirty="0"/>
              <a:t>Document </a:t>
            </a:r>
            <a:r>
              <a:rPr spc="-100" dirty="0"/>
              <a:t>flow </a:t>
            </a:r>
            <a:r>
              <a:rPr dirty="0"/>
              <a:t>- </a:t>
            </a:r>
            <a:r>
              <a:rPr spc="-225" dirty="0"/>
              <a:t>inline</a:t>
            </a:r>
            <a:r>
              <a:rPr spc="-340" dirty="0"/>
              <a:t> </a:t>
            </a:r>
            <a:r>
              <a:rPr spc="-350" dirty="0"/>
              <a:t>elements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14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89917" y="2743200"/>
            <a:ext cx="3983164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0"/>
                </a:moveTo>
                <a:lnTo>
                  <a:pt x="533400" y="0"/>
                </a:lnTo>
                <a:lnTo>
                  <a:pt x="533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A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48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40640"/>
            <a:ext cx="7672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0" dirty="0"/>
              <a:t>Document </a:t>
            </a:r>
            <a:r>
              <a:rPr spc="-100" dirty="0"/>
              <a:t>flow </a:t>
            </a:r>
            <a:r>
              <a:rPr dirty="0"/>
              <a:t>- </a:t>
            </a:r>
            <a:r>
              <a:rPr spc="-20" dirty="0"/>
              <a:t>a </a:t>
            </a:r>
            <a:r>
              <a:rPr spc="-70" dirty="0"/>
              <a:t>larger</a:t>
            </a:r>
            <a:r>
              <a:rPr spc="-340" dirty="0"/>
              <a:t> </a:t>
            </a:r>
            <a:r>
              <a:rPr spc="-204" dirty="0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15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09145" y="1600200"/>
            <a:ext cx="4601908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6045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65" dirty="0"/>
              <a:t>CSS </a:t>
            </a:r>
            <a:r>
              <a:rPr spc="-160" dirty="0"/>
              <a:t>properties </a:t>
            </a:r>
            <a:r>
              <a:rPr spc="-35" dirty="0"/>
              <a:t>for</a:t>
            </a:r>
            <a:r>
              <a:rPr spc="204" dirty="0"/>
              <a:t> </a:t>
            </a:r>
            <a:r>
              <a:rPr spc="-185" dirty="0"/>
              <a:t>borders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16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2590800"/>
            <a:ext cx="8153400" cy="984885"/>
          </a:xfrm>
          <a:custGeom>
            <a:avLst/>
            <a:gdLst/>
            <a:ahLst/>
            <a:cxnLst/>
            <a:rect l="l" t="t" r="r" b="b"/>
            <a:pathLst>
              <a:path w="8153400" h="984885">
                <a:moveTo>
                  <a:pt x="0" y="0"/>
                </a:moveTo>
                <a:lnTo>
                  <a:pt x="8153394" y="0"/>
                </a:lnTo>
                <a:lnTo>
                  <a:pt x="8153394" y="984884"/>
                </a:lnTo>
                <a:lnTo>
                  <a:pt x="0" y="98488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7699" y="3233420"/>
            <a:ext cx="807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2865" algn="r">
              <a:lnSpc>
                <a:spcPct val="100000"/>
              </a:lnSpc>
              <a:spcBef>
                <a:spcPts val="100"/>
              </a:spcBef>
            </a:pPr>
            <a:r>
              <a:rPr sz="1800" i="1" spc="155" dirty="0">
                <a:solidFill>
                  <a:srgbClr val="7F7F7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1752600"/>
            <a:ext cx="8153400" cy="646430"/>
          </a:xfrm>
          <a:prstGeom prst="rect">
            <a:avLst/>
          </a:prstGeom>
          <a:solidFill>
            <a:srgbClr val="BFEEF5"/>
          </a:solidFill>
          <a:ln w="19049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ts val="2130"/>
              </a:lnSpc>
              <a:spcBef>
                <a:spcPts val="359"/>
              </a:spcBef>
            </a:pPr>
            <a:r>
              <a:rPr sz="1800" spc="-5" dirty="0">
                <a:latin typeface="Courier New"/>
                <a:cs typeface="Courier New"/>
              </a:rPr>
              <a:t>h2 </a:t>
            </a:r>
            <a:r>
              <a:rPr sz="1800" dirty="0">
                <a:latin typeface="Courier New"/>
                <a:cs typeface="Courier New"/>
              </a:rPr>
              <a:t>{ </a:t>
            </a:r>
            <a:r>
              <a:rPr sz="1800" b="1" spc="-5" dirty="0">
                <a:latin typeface="Courier New"/>
                <a:cs typeface="Courier New"/>
              </a:rPr>
              <a:t>border: 5px solid red;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R="144780" algn="r">
              <a:lnSpc>
                <a:spcPts val="2130"/>
              </a:lnSpc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00" y="2667000"/>
            <a:ext cx="8153400" cy="533400"/>
          </a:xfrm>
          <a:custGeom>
            <a:avLst/>
            <a:gdLst/>
            <a:ahLst/>
            <a:cxnLst/>
            <a:rect l="l" t="t" r="r" b="b"/>
            <a:pathLst>
              <a:path w="8153400" h="533400">
                <a:moveTo>
                  <a:pt x="0" y="0"/>
                </a:moveTo>
                <a:lnTo>
                  <a:pt x="8153394" y="0"/>
                </a:lnTo>
                <a:lnTo>
                  <a:pt x="8153394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8340" y="2776220"/>
            <a:ext cx="2295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This is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heading.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06425" y="3696970"/>
          <a:ext cx="81534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property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000" spc="-45" dirty="0">
                          <a:latin typeface="Arial"/>
                          <a:cs typeface="Arial"/>
                        </a:rPr>
                        <a:t>border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81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1493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90" dirty="0">
                          <a:latin typeface="Arial"/>
                          <a:cs typeface="Arial"/>
                        </a:rPr>
                        <a:t>thickness/style/size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border 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all 4  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sides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88340" y="4907279"/>
            <a:ext cx="7868920" cy="17399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2293620" algn="l"/>
                <a:tab pos="3025140" algn="l"/>
              </a:tabLst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75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Arial"/>
                <a:cs typeface="Arial"/>
              </a:rPr>
              <a:t>Thickness: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px,	</a:t>
            </a:r>
            <a:r>
              <a:rPr sz="2400" dirty="0">
                <a:latin typeface="Courier New"/>
                <a:cs typeface="Courier New"/>
              </a:rPr>
              <a:t>pt,	</a:t>
            </a:r>
            <a:r>
              <a:rPr sz="2400" spc="-50" dirty="0">
                <a:latin typeface="Courier New"/>
                <a:cs typeface="Courier New"/>
              </a:rPr>
              <a:t>em</a:t>
            </a:r>
            <a:r>
              <a:rPr sz="2400" spc="-50" dirty="0">
                <a:latin typeface="Arial"/>
                <a:cs typeface="Arial"/>
              </a:rPr>
              <a:t>, </a:t>
            </a:r>
            <a:r>
              <a:rPr sz="2400" spc="-70" dirty="0">
                <a:latin typeface="Arial"/>
                <a:cs typeface="Arial"/>
              </a:rPr>
              <a:t>or </a:t>
            </a:r>
            <a:r>
              <a:rPr sz="2400" spc="-5" dirty="0">
                <a:latin typeface="Courier New"/>
                <a:cs typeface="Courier New"/>
              </a:rPr>
              <a:t>thin, medium,</a:t>
            </a:r>
            <a:r>
              <a:rPr sz="2400" spc="7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thick</a:t>
            </a:r>
            <a:endParaRPr sz="2400" dirty="0">
              <a:latin typeface="Courier New"/>
              <a:cs typeface="Courier New"/>
            </a:endParaRPr>
          </a:p>
          <a:p>
            <a:pPr marL="330200" marR="5080" indent="-317500">
              <a:lnSpc>
                <a:spcPct val="100699"/>
              </a:lnSpc>
              <a:spcBef>
                <a:spcPts val="600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65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Arial"/>
                <a:cs typeface="Arial"/>
              </a:rPr>
              <a:t>Style: </a:t>
            </a:r>
            <a:r>
              <a:rPr sz="2400" spc="-5" dirty="0">
                <a:latin typeface="Courier New"/>
                <a:cs typeface="Courier New"/>
              </a:rPr>
              <a:t>none, hidden, dotted, dashed, double,  groove, inset, outset, ridge,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solid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7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Arial"/>
                <a:cs typeface="Arial"/>
              </a:rPr>
              <a:t>color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6425" y="1670050"/>
          <a:ext cx="81534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property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7790" marR="12090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border-color,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border-width,  border-style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2152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specific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properties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border 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all 4  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sides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7790" marR="11912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75" dirty="0">
                          <a:latin typeface="Arial"/>
                          <a:cs typeface="Arial"/>
                        </a:rPr>
                        <a:t>border-bottom, 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border-left, 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border-right,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border-top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0287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properties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border 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particular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side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9840">
                <a:tc>
                  <a:txBody>
                    <a:bodyPr/>
                    <a:lstStyle/>
                    <a:p>
                      <a:pPr marL="97790" marR="2387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85" dirty="0">
                          <a:latin typeface="Arial"/>
                          <a:cs typeface="Arial"/>
                        </a:rPr>
                        <a:t>border-bottom-color,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border-bottom- 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style,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7790" marR="532130">
                        <a:lnSpc>
                          <a:spcPct val="100000"/>
                        </a:lnSpc>
                      </a:pPr>
                      <a:r>
                        <a:rPr sz="2000" spc="-70" dirty="0">
                          <a:latin typeface="Arial"/>
                          <a:cs typeface="Arial"/>
                        </a:rPr>
                        <a:t>border-bottom-width,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border-left-  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color,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7790" marR="210820">
                        <a:lnSpc>
                          <a:spcPct val="100000"/>
                        </a:lnSpc>
                      </a:pPr>
                      <a:r>
                        <a:rPr sz="2000" spc="-60" dirty="0">
                          <a:latin typeface="Arial"/>
                          <a:cs typeface="Arial"/>
                        </a:rPr>
                        <a:t>border-left-style,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border-left-width, 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border-right-color,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border-right-style, 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border-right-width,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border-top-color,  border-top-style,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border-top-width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7790" marR="295910">
                        <a:lnSpc>
                          <a:spcPct val="100000"/>
                        </a:lnSpc>
                      </a:pPr>
                      <a:r>
                        <a:rPr sz="2000" spc="-75" dirty="0">
                          <a:latin typeface="Arial"/>
                          <a:cs typeface="Arial"/>
                        </a:rPr>
                        <a:t>properties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border 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particular  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side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 gridSpan="2">
                  <a:txBody>
                    <a:bodyPr/>
                    <a:lstStyle/>
                    <a:p>
                      <a:pPr marL="97790" marR="12788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u="sng" spc="-120" dirty="0">
                          <a:solidFill>
                            <a:srgbClr val="F49100"/>
                          </a:solidFill>
                          <a:uFill>
                            <a:solidFill>
                              <a:srgbClr val="F8A200"/>
                            </a:solidFill>
                          </a:uFill>
                          <a:latin typeface="Arial"/>
                          <a:cs typeface="Arial"/>
                        </a:rPr>
                        <a:t>Complete </a:t>
                      </a:r>
                      <a:r>
                        <a:rPr sz="2000" u="sng" spc="-95" dirty="0">
                          <a:solidFill>
                            <a:srgbClr val="F49100"/>
                          </a:solidFill>
                          <a:uFill>
                            <a:solidFill>
                              <a:srgbClr val="F8A200"/>
                            </a:solidFill>
                          </a:uFill>
                          <a:latin typeface="Arial"/>
                          <a:cs typeface="Arial"/>
                        </a:rPr>
                        <a:t>list </a:t>
                      </a:r>
                      <a:r>
                        <a:rPr sz="2000" u="sng" spc="-5" dirty="0">
                          <a:solidFill>
                            <a:srgbClr val="F49100"/>
                          </a:solidFill>
                          <a:uFill>
                            <a:solidFill>
                              <a:srgbClr val="F8A200"/>
                            </a:solidFill>
                          </a:uFill>
                          <a:latin typeface="Arial"/>
                          <a:cs typeface="Arial"/>
                        </a:rPr>
                        <a:t>of </a:t>
                      </a:r>
                      <a:r>
                        <a:rPr sz="2000" u="sng" spc="-45" dirty="0">
                          <a:solidFill>
                            <a:srgbClr val="F49100"/>
                          </a:solidFill>
                          <a:uFill>
                            <a:solidFill>
                              <a:srgbClr val="F8A200"/>
                            </a:solidFill>
                          </a:uFill>
                          <a:latin typeface="Arial"/>
                          <a:cs typeface="Arial"/>
                        </a:rPr>
                        <a:t>border </a:t>
                      </a:r>
                      <a:r>
                        <a:rPr sz="2000" u="sng" spc="-75" dirty="0">
                          <a:solidFill>
                            <a:srgbClr val="F49100"/>
                          </a:solidFill>
                          <a:uFill>
                            <a:solidFill>
                              <a:srgbClr val="F8A200"/>
                            </a:solidFill>
                          </a:uFill>
                          <a:latin typeface="Arial"/>
                          <a:cs typeface="Arial"/>
                        </a:rPr>
                        <a:t>properties</a:t>
                      </a:r>
                      <a:r>
                        <a:rPr sz="2000" spc="-75" dirty="0">
                          <a:solidFill>
                            <a:srgbClr val="F491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 dirty="0">
                          <a:latin typeface="Arial"/>
                          <a:cs typeface="Arial"/>
                          <a:hlinkClick r:id="rId2"/>
                        </a:rPr>
                        <a:t>http://www.w3schools.com/css/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css_border.asp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344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More </a:t>
            </a:r>
            <a:r>
              <a:rPr spc="-90" dirty="0"/>
              <a:t>border</a:t>
            </a:r>
            <a:r>
              <a:rPr spc="125" dirty="0"/>
              <a:t> </a:t>
            </a:r>
            <a:r>
              <a:rPr spc="-160" dirty="0"/>
              <a:t>properties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17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537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Another </a:t>
            </a:r>
            <a:r>
              <a:rPr spc="-90" dirty="0"/>
              <a:t>border</a:t>
            </a:r>
            <a:r>
              <a:rPr spc="170" dirty="0"/>
              <a:t> </a:t>
            </a:r>
            <a:r>
              <a:rPr spc="-204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18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676400"/>
            <a:ext cx="8153400" cy="1754505"/>
          </a:xfrm>
          <a:prstGeom prst="rect">
            <a:avLst/>
          </a:prstGeom>
          <a:solidFill>
            <a:srgbClr val="BFEEF5"/>
          </a:solidFill>
          <a:ln w="1904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2130"/>
              </a:lnSpc>
              <a:spcBef>
                <a:spcPts val="360"/>
              </a:spcBef>
            </a:pPr>
            <a:r>
              <a:rPr sz="1800" spc="-5" dirty="0">
                <a:latin typeface="Courier New"/>
                <a:cs typeface="Courier New"/>
              </a:rPr>
              <a:t>h2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ts val="2130"/>
              </a:lnSpc>
            </a:pPr>
            <a:r>
              <a:rPr sz="1800" spc="-5" dirty="0">
                <a:latin typeface="Courier New"/>
                <a:cs typeface="Courier New"/>
              </a:rPr>
              <a:t>border-left: thick dotted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#CC0088;</a:t>
            </a:r>
            <a:endParaRPr sz="1800">
              <a:latin typeface="Courier New"/>
              <a:cs typeface="Courier New"/>
            </a:endParaRPr>
          </a:p>
          <a:p>
            <a:pPr marL="91440" marR="2841625">
              <a:lnSpc>
                <a:spcPts val="2100"/>
              </a:lnSpc>
              <a:spcBef>
                <a:spcPts val="160"/>
              </a:spcBef>
            </a:pPr>
            <a:r>
              <a:rPr sz="1800" spc="-5" dirty="0">
                <a:latin typeface="Courier New"/>
                <a:cs typeface="Courier New"/>
              </a:rPr>
              <a:t>border-bottom-color: rgb(0, 128, 128);  border-bottom-style: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double;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ts val="211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54940" algn="ctr">
              <a:lnSpc>
                <a:spcPts val="2130"/>
              </a:lnSpc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3739515"/>
            <a:ext cx="8153400" cy="98488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80"/>
              </a:spcBef>
            </a:pPr>
            <a:r>
              <a:rPr sz="2400" b="1" spc="-5" dirty="0">
                <a:latin typeface="Times New Roman"/>
                <a:cs typeface="Times New Roman"/>
              </a:rPr>
              <a:t>This is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heading.</a:t>
            </a:r>
            <a:endParaRPr sz="2400">
              <a:latin typeface="Times New Roman"/>
              <a:cs typeface="Times New Roman"/>
            </a:endParaRPr>
          </a:p>
          <a:p>
            <a:pPr marR="100965" algn="r">
              <a:lnSpc>
                <a:spcPct val="100000"/>
              </a:lnSpc>
              <a:spcBef>
                <a:spcPts val="800"/>
              </a:spcBef>
            </a:pPr>
            <a:r>
              <a:rPr sz="1800" i="1" spc="155" dirty="0">
                <a:solidFill>
                  <a:srgbClr val="7F7F7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4907279"/>
            <a:ext cx="6724650" cy="9144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7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Arial"/>
                <a:cs typeface="Arial"/>
              </a:rPr>
              <a:t>each </a:t>
            </a:r>
            <a:r>
              <a:rPr sz="2400" spc="-160" dirty="0">
                <a:latin typeface="Arial"/>
                <a:cs typeface="Arial"/>
              </a:rPr>
              <a:t>side's </a:t>
            </a:r>
            <a:r>
              <a:rPr sz="2400" spc="-50" dirty="0">
                <a:latin typeface="Arial"/>
                <a:cs typeface="Arial"/>
              </a:rPr>
              <a:t>border </a:t>
            </a:r>
            <a:r>
              <a:rPr sz="2400" spc="-90" dirty="0">
                <a:latin typeface="Arial"/>
                <a:cs typeface="Arial"/>
              </a:rPr>
              <a:t>properties </a:t>
            </a:r>
            <a:r>
              <a:rPr sz="2400" spc="-195" dirty="0">
                <a:latin typeface="Arial"/>
                <a:cs typeface="Arial"/>
              </a:rPr>
              <a:t>can </a:t>
            </a:r>
            <a:r>
              <a:rPr sz="2400" spc="-75" dirty="0">
                <a:latin typeface="Arial"/>
                <a:cs typeface="Arial"/>
              </a:rPr>
              <a:t>be </a:t>
            </a:r>
            <a:r>
              <a:rPr sz="2400" spc="-185" dirty="0">
                <a:latin typeface="Arial"/>
                <a:cs typeface="Arial"/>
              </a:rPr>
              <a:t>set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individually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7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Arial"/>
                <a:cs typeface="Arial"/>
              </a:rPr>
              <a:t>if </a:t>
            </a:r>
            <a:r>
              <a:rPr sz="2400" spc="-165" dirty="0">
                <a:latin typeface="Arial"/>
                <a:cs typeface="Arial"/>
              </a:rPr>
              <a:t>you </a:t>
            </a:r>
            <a:r>
              <a:rPr sz="2400" spc="-140" dirty="0">
                <a:latin typeface="Arial"/>
                <a:cs typeface="Arial"/>
              </a:rPr>
              <a:t>omit </a:t>
            </a:r>
            <a:r>
              <a:rPr sz="2400" spc="-270" dirty="0">
                <a:latin typeface="Arial"/>
                <a:cs typeface="Arial"/>
              </a:rPr>
              <a:t>some </a:t>
            </a:r>
            <a:r>
              <a:rPr sz="2400" spc="-100" dirty="0">
                <a:latin typeface="Arial"/>
                <a:cs typeface="Arial"/>
              </a:rPr>
              <a:t>properties, </a:t>
            </a:r>
            <a:r>
              <a:rPr sz="2400" spc="-135" dirty="0">
                <a:latin typeface="Arial"/>
                <a:cs typeface="Arial"/>
              </a:rPr>
              <a:t>they </a:t>
            </a:r>
            <a:r>
              <a:rPr sz="2400" spc="-130" dirty="0">
                <a:latin typeface="Arial"/>
                <a:cs typeface="Arial"/>
              </a:rPr>
              <a:t>receive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default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3810000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1" y="537864"/>
                </a:lnTo>
              </a:path>
            </a:pathLst>
          </a:custGeom>
          <a:ln w="63499">
            <a:solidFill>
              <a:srgbClr val="D82D9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4267200"/>
            <a:ext cx="7772400" cy="5080"/>
          </a:xfrm>
          <a:custGeom>
            <a:avLst/>
            <a:gdLst/>
            <a:ahLst/>
            <a:cxnLst/>
            <a:rect l="l" t="t" r="r" b="b"/>
            <a:pathLst>
              <a:path w="7772400" h="5079">
                <a:moveTo>
                  <a:pt x="0" y="0"/>
                </a:moveTo>
                <a:lnTo>
                  <a:pt x="7772394" y="4465"/>
                </a:lnTo>
              </a:path>
            </a:pathLst>
          </a:custGeom>
          <a:ln w="9999">
            <a:solidFill>
              <a:srgbClr val="0089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4343400"/>
            <a:ext cx="7772400" cy="5080"/>
          </a:xfrm>
          <a:custGeom>
            <a:avLst/>
            <a:gdLst/>
            <a:ahLst/>
            <a:cxnLst/>
            <a:rect l="l" t="t" r="r" b="b"/>
            <a:pathLst>
              <a:path w="7772400" h="5079">
                <a:moveTo>
                  <a:pt x="0" y="0"/>
                </a:moveTo>
                <a:lnTo>
                  <a:pt x="7772394" y="4465"/>
                </a:lnTo>
              </a:path>
            </a:pathLst>
          </a:custGeom>
          <a:ln w="9999">
            <a:solidFill>
              <a:srgbClr val="0089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62210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65" dirty="0"/>
              <a:t>CSS </a:t>
            </a:r>
            <a:r>
              <a:rPr spc="-160" dirty="0"/>
              <a:t>properties </a:t>
            </a:r>
            <a:r>
              <a:rPr spc="-35" dirty="0"/>
              <a:t>for</a:t>
            </a:r>
            <a:r>
              <a:rPr spc="215" dirty="0"/>
              <a:t> </a:t>
            </a:r>
            <a:r>
              <a:rPr spc="-95" dirty="0"/>
              <a:t>padding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1822450"/>
          <a:ext cx="81534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spc="-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property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spc="-1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padding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padding </a:t>
                      </a:r>
                      <a:r>
                        <a:rPr sz="2400" spc="-21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95" dirty="0">
                          <a:latin typeface="Arial"/>
                          <a:cs typeface="Arial"/>
                        </a:rPr>
                        <a:t>sides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spc="-80" dirty="0">
                          <a:latin typeface="Arial"/>
                          <a:cs typeface="Arial"/>
                        </a:rPr>
                        <a:t>padding-bottom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padding </a:t>
                      </a:r>
                      <a:r>
                        <a:rPr sz="2400" spc="-21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bottom 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side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only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spc="-35" dirty="0">
                          <a:latin typeface="Arial"/>
                          <a:cs typeface="Arial"/>
                        </a:rPr>
                        <a:t>padding-left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padding </a:t>
                      </a:r>
                      <a:r>
                        <a:rPr sz="2400" spc="-21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left 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side</a:t>
                      </a:r>
                      <a:r>
                        <a:rPr sz="24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only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spc="-55" dirty="0">
                          <a:latin typeface="Arial"/>
                          <a:cs typeface="Arial"/>
                        </a:rPr>
                        <a:t>padding-right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padding </a:t>
                      </a:r>
                      <a:r>
                        <a:rPr sz="2400" spc="-21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400" spc="-65" dirty="0">
                          <a:latin typeface="Arial"/>
                          <a:cs typeface="Arial"/>
                        </a:rPr>
                        <a:t>right 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side</a:t>
                      </a:r>
                      <a:r>
                        <a:rPr sz="24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only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padding-top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padding </a:t>
                      </a:r>
                      <a:r>
                        <a:rPr sz="2400" spc="-21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top 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side</a:t>
                      </a:r>
                      <a:r>
                        <a:rPr sz="24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only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60">
                <a:tc gridSpan="2">
                  <a:txBody>
                    <a:bodyPr/>
                    <a:lstStyle/>
                    <a:p>
                      <a:pPr marL="97790" marR="2167890">
                        <a:lnSpc>
                          <a:spcPts val="2800"/>
                        </a:lnSpc>
                        <a:spcBef>
                          <a:spcPts val="520"/>
                        </a:spcBef>
                      </a:pPr>
                      <a:r>
                        <a:rPr sz="2400" u="heavy" spc="-145" dirty="0">
                          <a:solidFill>
                            <a:srgbClr val="F49100"/>
                          </a:solidFill>
                          <a:uFill>
                            <a:solidFill>
                              <a:srgbClr val="F8A200"/>
                            </a:solidFill>
                          </a:uFill>
                          <a:latin typeface="Arial"/>
                          <a:cs typeface="Arial"/>
                        </a:rPr>
                        <a:t>Complete </a:t>
                      </a:r>
                      <a:r>
                        <a:rPr sz="2400" u="heavy" spc="-114" dirty="0">
                          <a:solidFill>
                            <a:srgbClr val="F49100"/>
                          </a:solidFill>
                          <a:uFill>
                            <a:solidFill>
                              <a:srgbClr val="F8A200"/>
                            </a:solidFill>
                          </a:uFill>
                          <a:latin typeface="Arial"/>
                          <a:cs typeface="Arial"/>
                        </a:rPr>
                        <a:t>list </a:t>
                      </a:r>
                      <a:r>
                        <a:rPr sz="2400" u="heavy" spc="-5" dirty="0">
                          <a:solidFill>
                            <a:srgbClr val="F49100"/>
                          </a:solidFill>
                          <a:uFill>
                            <a:solidFill>
                              <a:srgbClr val="F8A200"/>
                            </a:solidFill>
                          </a:u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u="heavy" spc="-50" dirty="0">
                          <a:solidFill>
                            <a:srgbClr val="F49100"/>
                          </a:solidFill>
                          <a:uFill>
                            <a:solidFill>
                              <a:srgbClr val="F8A200"/>
                            </a:solidFill>
                          </a:uFill>
                          <a:latin typeface="Arial"/>
                          <a:cs typeface="Arial"/>
                        </a:rPr>
                        <a:t>padding </a:t>
                      </a:r>
                      <a:r>
                        <a:rPr sz="2400" u="heavy" spc="-90" dirty="0">
                          <a:solidFill>
                            <a:srgbClr val="F49100"/>
                          </a:solidFill>
                          <a:uFill>
                            <a:solidFill>
                              <a:srgbClr val="F8A200"/>
                            </a:solidFill>
                          </a:uFill>
                          <a:latin typeface="Arial"/>
                          <a:cs typeface="Arial"/>
                        </a:rPr>
                        <a:t>properties </a:t>
                      </a:r>
                      <a:r>
                        <a:rPr sz="2400" spc="-90" dirty="0">
                          <a:solidFill>
                            <a:srgbClr val="F491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4" dirty="0">
                          <a:latin typeface="Arial"/>
                          <a:cs typeface="Arial"/>
                          <a:hlinkClick r:id="rId2"/>
                        </a:rPr>
                        <a:t>http://www.w3schools.com/css/css_padding.asp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19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2186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54480"/>
            <a:ext cx="4871213" cy="213391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750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75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latin typeface="Arial"/>
                <a:cs typeface="Arial"/>
              </a:rPr>
              <a:t>Styling Page Sections</a:t>
            </a: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750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75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latin typeface="Arial"/>
                <a:cs typeface="Arial"/>
              </a:rPr>
              <a:t>Introduction to Layout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750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75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latin typeface="Arial"/>
                <a:cs typeface="Arial"/>
              </a:rPr>
              <a:t>Floating Elements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750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75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latin typeface="Arial"/>
                <a:cs typeface="Arial"/>
              </a:rPr>
              <a:t>Sizing &amp; Positioning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6095" y="1274444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44221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Padding </a:t>
            </a:r>
            <a:r>
              <a:rPr spc="-204" dirty="0"/>
              <a:t>example</a:t>
            </a:r>
            <a:r>
              <a:rPr spc="155" dirty="0"/>
              <a:t> </a:t>
            </a:r>
            <a:r>
              <a:rPr spc="-2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676400"/>
            <a:ext cx="8153400" cy="1200785"/>
          </a:xfrm>
          <a:prstGeom prst="rect">
            <a:avLst/>
          </a:prstGeom>
          <a:solidFill>
            <a:srgbClr val="BFEEF5"/>
          </a:solidFill>
          <a:ln w="19049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91440" marR="1744345">
              <a:lnSpc>
                <a:spcPts val="2100"/>
              </a:lnSpc>
              <a:spcBef>
                <a:spcPts val="480"/>
              </a:spcBef>
            </a:pPr>
            <a:r>
              <a:rPr sz="1800" dirty="0">
                <a:latin typeface="Courier New"/>
                <a:cs typeface="Courier New"/>
              </a:rPr>
              <a:t>p { </a:t>
            </a:r>
            <a:r>
              <a:rPr sz="1800" b="1" spc="-5" dirty="0">
                <a:latin typeface="Courier New"/>
                <a:cs typeface="Courier New"/>
              </a:rPr>
              <a:t>padding: 20px; </a:t>
            </a:r>
            <a:r>
              <a:rPr sz="1800" spc="-5" dirty="0">
                <a:latin typeface="Courier New"/>
                <a:cs typeface="Courier New"/>
              </a:rPr>
              <a:t>border: 3px solid black; </a:t>
            </a:r>
            <a:r>
              <a:rPr sz="1800" dirty="0">
                <a:latin typeface="Courier New"/>
                <a:cs typeface="Courier New"/>
              </a:rPr>
              <a:t>}  </a:t>
            </a:r>
            <a:r>
              <a:rPr sz="1800" spc="-5" dirty="0">
                <a:latin typeface="Courier New"/>
                <a:cs typeface="Courier New"/>
              </a:rPr>
              <a:t>h2 </a:t>
            </a:r>
            <a:r>
              <a:rPr sz="1800" dirty="0">
                <a:latin typeface="Courier New"/>
                <a:cs typeface="Courier New"/>
              </a:rPr>
              <a:t>{ </a:t>
            </a:r>
            <a:r>
              <a:rPr sz="1800" b="1" spc="-5" dirty="0">
                <a:latin typeface="Courier New"/>
                <a:cs typeface="Courier New"/>
              </a:rPr>
              <a:t>padding: 0px; </a:t>
            </a:r>
            <a:r>
              <a:rPr sz="1800" spc="-5" dirty="0">
                <a:latin typeface="Courier New"/>
                <a:cs typeface="Courier New"/>
              </a:rPr>
              <a:t>background-color: yellow;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7139" y="2801620"/>
            <a:ext cx="402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7850" y="3038475"/>
          <a:ext cx="8153400" cy="2830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R="5157470" algn="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This is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paragraph.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812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marR="5174615" algn="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This is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second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paragraph.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812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This is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heading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B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065">
                <a:tc gridSpan="2"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44221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Padding </a:t>
            </a:r>
            <a:r>
              <a:rPr spc="-204" dirty="0"/>
              <a:t>example</a:t>
            </a:r>
            <a:r>
              <a:rPr spc="155" dirty="0"/>
              <a:t> </a:t>
            </a:r>
            <a:r>
              <a:rPr spc="-2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9655" y="3426177"/>
            <a:ext cx="24758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spc="-5" dirty="0">
                <a:latin typeface="Times New Roman"/>
                <a:cs typeface="Times New Roman"/>
              </a:rPr>
              <a:t>This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first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paragraph.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3048000"/>
            <a:ext cx="8153400" cy="252412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R="100965" algn="r">
              <a:lnSpc>
                <a:spcPct val="100000"/>
              </a:lnSpc>
            </a:pPr>
            <a:r>
              <a:rPr sz="1800" i="1" spc="155" dirty="0">
                <a:solidFill>
                  <a:srgbClr val="7F7F7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1600200"/>
            <a:ext cx="8153400" cy="1200785"/>
          </a:xfrm>
          <a:custGeom>
            <a:avLst/>
            <a:gdLst/>
            <a:ahLst/>
            <a:cxnLst/>
            <a:rect l="l" t="t" r="r" b="b"/>
            <a:pathLst>
              <a:path w="8153400" h="1200785">
                <a:moveTo>
                  <a:pt x="0" y="0"/>
                </a:moveTo>
                <a:lnTo>
                  <a:pt x="8153400" y="0"/>
                </a:lnTo>
                <a:lnTo>
                  <a:pt x="8153400" y="1200327"/>
                </a:lnTo>
                <a:lnTo>
                  <a:pt x="0" y="1200327"/>
                </a:lnTo>
                <a:lnTo>
                  <a:pt x="0" y="0"/>
                </a:lnTo>
                <a:close/>
              </a:path>
            </a:pathLst>
          </a:custGeom>
          <a:solidFill>
            <a:srgbClr val="BF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1600200"/>
            <a:ext cx="8153400" cy="1200785"/>
          </a:xfrm>
          <a:custGeom>
            <a:avLst/>
            <a:gdLst/>
            <a:ahLst/>
            <a:cxnLst/>
            <a:rect l="l" t="t" r="r" b="b"/>
            <a:pathLst>
              <a:path w="8153400" h="1200785">
                <a:moveTo>
                  <a:pt x="0" y="0"/>
                </a:moveTo>
                <a:lnTo>
                  <a:pt x="8153394" y="0"/>
                </a:lnTo>
                <a:lnTo>
                  <a:pt x="8153394" y="1200329"/>
                </a:lnTo>
                <a:lnTo>
                  <a:pt x="0" y="120032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1040" y="1633220"/>
            <a:ext cx="5362575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3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30"/>
              </a:lnSpc>
            </a:pPr>
            <a:r>
              <a:rPr sz="1800" b="1" spc="-5" dirty="0">
                <a:latin typeface="Courier New"/>
                <a:cs typeface="Courier New"/>
              </a:rPr>
              <a:t>padding-left: 200px; padding-top: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30px;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30"/>
              </a:lnSpc>
              <a:spcBef>
                <a:spcPts val="40"/>
              </a:spcBef>
            </a:pPr>
            <a:r>
              <a:rPr sz="1800" spc="-5" dirty="0">
                <a:latin typeface="Courier New"/>
                <a:cs typeface="Courier New"/>
              </a:rPr>
              <a:t>background-color: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fuchsia;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3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6240" y="2446020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3200400"/>
            <a:ext cx="8077200" cy="685800"/>
          </a:xfrm>
          <a:prstGeom prst="rect">
            <a:avLst/>
          </a:prstGeom>
          <a:solidFill>
            <a:srgbClr val="DF33C7"/>
          </a:solidFill>
        </p:spPr>
        <p:txBody>
          <a:bodyPr vert="horz" wrap="square" lIns="0" tIns="1905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500"/>
              </a:spcBef>
            </a:pPr>
            <a:r>
              <a:rPr sz="2000" spc="-5" dirty="0">
                <a:latin typeface="Times New Roman"/>
                <a:cs typeface="Times New Roman"/>
              </a:rPr>
              <a:t>This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first paragraph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0" y="4114800"/>
            <a:ext cx="8077200" cy="685800"/>
          </a:xfrm>
          <a:prstGeom prst="rect">
            <a:avLst/>
          </a:prstGeom>
          <a:solidFill>
            <a:srgbClr val="DF33C7"/>
          </a:solidFill>
        </p:spPr>
        <p:txBody>
          <a:bodyPr vert="horz" wrap="square" lIns="0" tIns="190500" rIns="0" bIns="0" rtlCol="0">
            <a:spAutoFit/>
          </a:bodyPr>
          <a:lstStyle/>
          <a:p>
            <a:pPr marL="2842895">
              <a:lnSpc>
                <a:spcPct val="100000"/>
              </a:lnSpc>
              <a:spcBef>
                <a:spcPts val="1500"/>
              </a:spcBef>
            </a:pPr>
            <a:r>
              <a:rPr sz="2000" spc="-5" dirty="0">
                <a:latin typeface="Times New Roman"/>
                <a:cs typeface="Times New Roman"/>
              </a:rPr>
              <a:t>This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second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paragraph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40" y="5593079"/>
            <a:ext cx="7023734" cy="12827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</a:t>
            </a:r>
            <a:r>
              <a:rPr sz="1450" dirty="0">
                <a:solidFill>
                  <a:srgbClr val="009DD9"/>
                </a:solidFill>
                <a:latin typeface="Wingdings"/>
                <a:cs typeface="Wingdings"/>
              </a:rPr>
              <a:t></a:t>
            </a:r>
            <a:r>
              <a:rPr sz="145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each side's padding can be set individually</a:t>
            </a:r>
          </a:p>
          <a:p>
            <a:pPr marL="330200" marR="5080" indent="-317500">
              <a:lnSpc>
                <a:spcPct val="100699"/>
              </a:lnSpc>
              <a:spcBef>
                <a:spcPts val="600"/>
              </a:spcBef>
            </a:pPr>
            <a:r>
              <a:rPr sz="1450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notice that padding shares the background color of the 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6040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65" dirty="0"/>
              <a:t>CSS </a:t>
            </a:r>
            <a:r>
              <a:rPr spc="-160" dirty="0"/>
              <a:t>properties </a:t>
            </a:r>
            <a:r>
              <a:rPr spc="-35" dirty="0"/>
              <a:t>for</a:t>
            </a:r>
            <a:r>
              <a:rPr spc="200" dirty="0"/>
              <a:t> </a:t>
            </a:r>
            <a:r>
              <a:rPr spc="-295" dirty="0"/>
              <a:t>margins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822450"/>
          <a:ext cx="81534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spc="-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property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spc="-1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spc="-125" dirty="0">
                          <a:latin typeface="Arial"/>
                          <a:cs typeface="Arial"/>
                        </a:rPr>
                        <a:t>margin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spc="-125" dirty="0">
                          <a:latin typeface="Arial"/>
                          <a:cs typeface="Arial"/>
                        </a:rPr>
                        <a:t>margin </a:t>
                      </a:r>
                      <a:r>
                        <a:rPr sz="2400" spc="-21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95" dirty="0">
                          <a:latin typeface="Arial"/>
                          <a:cs typeface="Arial"/>
                        </a:rPr>
                        <a:t>sides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spc="-114" dirty="0">
                          <a:latin typeface="Arial"/>
                          <a:cs typeface="Arial"/>
                        </a:rPr>
                        <a:t>margin-bottom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spc="-125" dirty="0">
                          <a:latin typeface="Arial"/>
                          <a:cs typeface="Arial"/>
                        </a:rPr>
                        <a:t>margin </a:t>
                      </a:r>
                      <a:r>
                        <a:rPr sz="2400" spc="-21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bottom 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side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only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spc="-70" dirty="0">
                          <a:latin typeface="Arial"/>
                          <a:cs typeface="Arial"/>
                        </a:rPr>
                        <a:t>margin-left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spc="-125" dirty="0">
                          <a:latin typeface="Arial"/>
                          <a:cs typeface="Arial"/>
                        </a:rPr>
                        <a:t>margin </a:t>
                      </a:r>
                      <a:r>
                        <a:rPr sz="2400" spc="-21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left 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side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only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spc="-90" dirty="0">
                          <a:latin typeface="Arial"/>
                          <a:cs typeface="Arial"/>
                        </a:rPr>
                        <a:t>margin-right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spc="-125" dirty="0">
                          <a:latin typeface="Arial"/>
                          <a:cs typeface="Arial"/>
                        </a:rPr>
                        <a:t>margin </a:t>
                      </a:r>
                      <a:r>
                        <a:rPr sz="2400" spc="-21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400" spc="-65" dirty="0">
                          <a:latin typeface="Arial"/>
                          <a:cs typeface="Arial"/>
                        </a:rPr>
                        <a:t>right 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side</a:t>
                      </a:r>
                      <a:r>
                        <a:rPr sz="2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only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spc="-90" dirty="0">
                          <a:latin typeface="Arial"/>
                          <a:cs typeface="Arial"/>
                        </a:rPr>
                        <a:t>margin-top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spc="-125" dirty="0">
                          <a:latin typeface="Arial"/>
                          <a:cs typeface="Arial"/>
                        </a:rPr>
                        <a:t>margin </a:t>
                      </a:r>
                      <a:r>
                        <a:rPr sz="2400" spc="-21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top 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side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only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60">
                <a:tc gridSpan="2">
                  <a:txBody>
                    <a:bodyPr/>
                    <a:lstStyle/>
                    <a:p>
                      <a:pPr marL="97155" marR="2361565">
                        <a:lnSpc>
                          <a:spcPts val="2800"/>
                        </a:lnSpc>
                        <a:spcBef>
                          <a:spcPts val="520"/>
                        </a:spcBef>
                      </a:pPr>
                      <a:r>
                        <a:rPr sz="2400" u="heavy" spc="-145" dirty="0">
                          <a:solidFill>
                            <a:srgbClr val="F49100"/>
                          </a:solidFill>
                          <a:uFill>
                            <a:solidFill>
                              <a:srgbClr val="F8A200"/>
                            </a:solidFill>
                          </a:uFill>
                          <a:latin typeface="Arial"/>
                          <a:cs typeface="Arial"/>
                        </a:rPr>
                        <a:t>Complete </a:t>
                      </a:r>
                      <a:r>
                        <a:rPr sz="2400" u="heavy" spc="-114" dirty="0">
                          <a:solidFill>
                            <a:srgbClr val="F49100"/>
                          </a:solidFill>
                          <a:uFill>
                            <a:solidFill>
                              <a:srgbClr val="F8A200"/>
                            </a:solidFill>
                          </a:uFill>
                          <a:latin typeface="Arial"/>
                          <a:cs typeface="Arial"/>
                        </a:rPr>
                        <a:t>list </a:t>
                      </a:r>
                      <a:r>
                        <a:rPr sz="2400" u="heavy" spc="-5" dirty="0">
                          <a:solidFill>
                            <a:srgbClr val="F49100"/>
                          </a:solidFill>
                          <a:uFill>
                            <a:solidFill>
                              <a:srgbClr val="F8A200"/>
                            </a:solidFill>
                          </a:u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u="heavy" spc="-125" dirty="0">
                          <a:solidFill>
                            <a:srgbClr val="F49100"/>
                          </a:solidFill>
                          <a:uFill>
                            <a:solidFill>
                              <a:srgbClr val="F8A200"/>
                            </a:solidFill>
                          </a:uFill>
                          <a:latin typeface="Arial"/>
                          <a:cs typeface="Arial"/>
                        </a:rPr>
                        <a:t>margin </a:t>
                      </a:r>
                      <a:r>
                        <a:rPr sz="2400" u="heavy" spc="-90" dirty="0">
                          <a:solidFill>
                            <a:srgbClr val="F49100"/>
                          </a:solidFill>
                          <a:uFill>
                            <a:solidFill>
                              <a:srgbClr val="F8A200"/>
                            </a:solidFill>
                          </a:uFill>
                          <a:latin typeface="Arial"/>
                          <a:cs typeface="Arial"/>
                        </a:rPr>
                        <a:t>properties </a:t>
                      </a:r>
                      <a:r>
                        <a:rPr sz="2400" spc="-90" dirty="0">
                          <a:solidFill>
                            <a:srgbClr val="F491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25" dirty="0">
                          <a:latin typeface="Arial"/>
                          <a:cs typeface="Arial"/>
                          <a:hlinkClick r:id="rId2"/>
                        </a:rPr>
                        <a:t>http://www.w3schools.com/css/css_margin.asp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4176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Margin </a:t>
            </a:r>
            <a:r>
              <a:rPr spc="-204" dirty="0"/>
              <a:t>example</a:t>
            </a:r>
            <a:r>
              <a:rPr spc="45" dirty="0"/>
              <a:t> </a:t>
            </a:r>
            <a:r>
              <a:rPr spc="-2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3048000"/>
            <a:ext cx="8153400" cy="190881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R="100965" algn="r">
              <a:lnSpc>
                <a:spcPct val="100000"/>
              </a:lnSpc>
            </a:pPr>
            <a:r>
              <a:rPr sz="1800" i="1" spc="155" dirty="0">
                <a:solidFill>
                  <a:srgbClr val="7F7F7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1600200"/>
            <a:ext cx="8153400" cy="1200785"/>
          </a:xfrm>
          <a:custGeom>
            <a:avLst/>
            <a:gdLst/>
            <a:ahLst/>
            <a:cxnLst/>
            <a:rect l="l" t="t" r="r" b="b"/>
            <a:pathLst>
              <a:path w="8153400" h="1200785">
                <a:moveTo>
                  <a:pt x="0" y="0"/>
                </a:moveTo>
                <a:lnTo>
                  <a:pt x="8153400" y="0"/>
                </a:lnTo>
                <a:lnTo>
                  <a:pt x="8153400" y="1200327"/>
                </a:lnTo>
                <a:lnTo>
                  <a:pt x="0" y="1200327"/>
                </a:lnTo>
                <a:lnTo>
                  <a:pt x="0" y="0"/>
                </a:lnTo>
                <a:close/>
              </a:path>
            </a:pathLst>
          </a:custGeom>
          <a:solidFill>
            <a:srgbClr val="BF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1600200"/>
            <a:ext cx="8153400" cy="1200785"/>
          </a:xfrm>
          <a:custGeom>
            <a:avLst/>
            <a:gdLst/>
            <a:ahLst/>
            <a:cxnLst/>
            <a:rect l="l" t="t" r="r" b="b"/>
            <a:pathLst>
              <a:path w="8153400" h="1200785">
                <a:moveTo>
                  <a:pt x="0" y="0"/>
                </a:moveTo>
                <a:lnTo>
                  <a:pt x="8153394" y="0"/>
                </a:lnTo>
                <a:lnTo>
                  <a:pt x="8153394" y="1200329"/>
                </a:lnTo>
                <a:lnTo>
                  <a:pt x="0" y="120032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040" y="1633220"/>
            <a:ext cx="3579495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3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30"/>
              </a:lnSpc>
            </a:pPr>
            <a:r>
              <a:rPr sz="1800" b="1" spc="-5" dirty="0">
                <a:latin typeface="Courier New"/>
                <a:cs typeface="Courier New"/>
              </a:rPr>
              <a:t>margin: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50px;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30"/>
              </a:lnSpc>
              <a:spcBef>
                <a:spcPts val="40"/>
              </a:spcBef>
            </a:pPr>
            <a:r>
              <a:rPr sz="1800" spc="-5" dirty="0">
                <a:latin typeface="Courier New"/>
                <a:cs typeface="Courier New"/>
              </a:rPr>
              <a:t>background-color: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fuchsia;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3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67608" y="2446020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5671820"/>
            <a:ext cx="5534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7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Arial"/>
                <a:cs typeface="Arial"/>
              </a:rPr>
              <a:t>notice </a:t>
            </a:r>
            <a:r>
              <a:rPr sz="2400" spc="-85" dirty="0">
                <a:latin typeface="Arial"/>
                <a:cs typeface="Arial"/>
              </a:rPr>
              <a:t>that </a:t>
            </a:r>
            <a:r>
              <a:rPr sz="2400" spc="-165" dirty="0">
                <a:latin typeface="Arial"/>
                <a:cs typeface="Arial"/>
              </a:rPr>
              <a:t>margins </a:t>
            </a:r>
            <a:r>
              <a:rPr sz="2400" spc="-50" dirty="0">
                <a:latin typeface="Arial"/>
                <a:cs typeface="Arial"/>
              </a:rPr>
              <a:t>are </a:t>
            </a:r>
            <a:r>
              <a:rPr sz="2400" spc="-120" dirty="0">
                <a:latin typeface="Arial"/>
                <a:cs typeface="Arial"/>
              </a:rPr>
              <a:t>always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transparent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0200" y="4114800"/>
            <a:ext cx="7086600" cy="533400"/>
          </a:xfrm>
          <a:prstGeom prst="rect">
            <a:avLst/>
          </a:prstGeom>
          <a:solidFill>
            <a:srgbClr val="DF33C7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latin typeface="Times New Roman"/>
                <a:cs typeface="Times New Roman"/>
              </a:rPr>
              <a:t>This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second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paragraph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0200" y="3276600"/>
            <a:ext cx="7086600" cy="533400"/>
          </a:xfrm>
          <a:prstGeom prst="rect">
            <a:avLst/>
          </a:prstGeom>
          <a:solidFill>
            <a:srgbClr val="DF33C7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latin typeface="Times New Roman"/>
                <a:cs typeface="Times New Roman"/>
              </a:rPr>
              <a:t>This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first paragraph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4176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Margin </a:t>
            </a:r>
            <a:r>
              <a:rPr spc="-204" dirty="0"/>
              <a:t>example</a:t>
            </a:r>
            <a:r>
              <a:rPr spc="45" dirty="0"/>
              <a:t> </a:t>
            </a:r>
            <a:r>
              <a:rPr spc="-2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3048000"/>
            <a:ext cx="8153400" cy="190881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R="100965" algn="r">
              <a:lnSpc>
                <a:spcPct val="100000"/>
              </a:lnSpc>
            </a:pPr>
            <a:r>
              <a:rPr sz="1800" i="1" spc="155" dirty="0">
                <a:solidFill>
                  <a:srgbClr val="7F7F7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1600200"/>
            <a:ext cx="8153400" cy="1200785"/>
          </a:xfrm>
          <a:custGeom>
            <a:avLst/>
            <a:gdLst/>
            <a:ahLst/>
            <a:cxnLst/>
            <a:rect l="l" t="t" r="r" b="b"/>
            <a:pathLst>
              <a:path w="8153400" h="1200785">
                <a:moveTo>
                  <a:pt x="0" y="0"/>
                </a:moveTo>
                <a:lnTo>
                  <a:pt x="8153400" y="0"/>
                </a:lnTo>
                <a:lnTo>
                  <a:pt x="8153400" y="1200327"/>
                </a:lnTo>
                <a:lnTo>
                  <a:pt x="0" y="1200327"/>
                </a:lnTo>
                <a:lnTo>
                  <a:pt x="0" y="0"/>
                </a:lnTo>
                <a:close/>
              </a:path>
            </a:pathLst>
          </a:custGeom>
          <a:solidFill>
            <a:srgbClr val="BF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1600200"/>
            <a:ext cx="8153400" cy="1200785"/>
          </a:xfrm>
          <a:custGeom>
            <a:avLst/>
            <a:gdLst/>
            <a:ahLst/>
            <a:cxnLst/>
            <a:rect l="l" t="t" r="r" b="b"/>
            <a:pathLst>
              <a:path w="8153400" h="1200785">
                <a:moveTo>
                  <a:pt x="0" y="0"/>
                </a:moveTo>
                <a:lnTo>
                  <a:pt x="8153394" y="0"/>
                </a:lnTo>
                <a:lnTo>
                  <a:pt x="8153394" y="1200329"/>
                </a:lnTo>
                <a:lnTo>
                  <a:pt x="0" y="120032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040" y="1633220"/>
            <a:ext cx="3579495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3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R="5080">
              <a:lnSpc>
                <a:spcPts val="2200"/>
              </a:lnSpc>
              <a:spcBef>
                <a:spcPts val="10"/>
              </a:spcBef>
            </a:pPr>
            <a:r>
              <a:rPr sz="1800" b="1" spc="-5" dirty="0">
                <a:latin typeface="Courier New"/>
                <a:cs typeface="Courier New"/>
              </a:rPr>
              <a:t>margin-left</a:t>
            </a:r>
            <a:r>
              <a:rPr sz="1800" spc="-5" dirty="0">
                <a:latin typeface="Courier New"/>
                <a:cs typeface="Courier New"/>
              </a:rPr>
              <a:t>: 8em;  background-color: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fuchsia;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02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67608" y="2446020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5671820"/>
            <a:ext cx="79691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7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Arial"/>
                <a:cs typeface="Arial"/>
              </a:rPr>
              <a:t>e</a:t>
            </a:r>
            <a:r>
              <a:rPr sz="2400" spc="300" dirty="0">
                <a:latin typeface="Arial"/>
                <a:cs typeface="Arial"/>
              </a:rPr>
              <a:t>ach side's margin can be set individually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05000" y="4114800"/>
            <a:ext cx="6781800" cy="533400"/>
          </a:xfrm>
          <a:prstGeom prst="rect">
            <a:avLst/>
          </a:prstGeom>
          <a:solidFill>
            <a:srgbClr val="DF33C7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latin typeface="Times New Roman"/>
                <a:cs typeface="Times New Roman"/>
              </a:rPr>
              <a:t>This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second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paragraph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5000" y="3276600"/>
            <a:ext cx="6781800" cy="533400"/>
          </a:xfrm>
          <a:prstGeom prst="rect">
            <a:avLst/>
          </a:prstGeom>
          <a:solidFill>
            <a:srgbClr val="DF33C7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latin typeface="Times New Roman"/>
                <a:cs typeface="Times New Roman"/>
              </a:rPr>
              <a:t>This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first paragraph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66586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65" dirty="0"/>
              <a:t>CSS </a:t>
            </a:r>
            <a:r>
              <a:rPr spc="-160" dirty="0"/>
              <a:t>properties </a:t>
            </a:r>
            <a:r>
              <a:rPr spc="-35" dirty="0"/>
              <a:t>for</a:t>
            </a:r>
            <a:r>
              <a:rPr spc="200" dirty="0"/>
              <a:t> </a:t>
            </a:r>
            <a:r>
              <a:rPr spc="-380" dirty="0"/>
              <a:t>dimensions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2667000"/>
            <a:ext cx="8153400" cy="190881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R="100965" algn="r">
              <a:lnSpc>
                <a:spcPct val="100000"/>
              </a:lnSpc>
            </a:pPr>
            <a:r>
              <a:rPr sz="1800" i="1" spc="155" dirty="0">
                <a:solidFill>
                  <a:srgbClr val="7F7F7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1600200"/>
            <a:ext cx="8153400" cy="923925"/>
          </a:xfrm>
          <a:prstGeom prst="rect">
            <a:avLst/>
          </a:prstGeom>
          <a:solidFill>
            <a:srgbClr val="BFEEF5"/>
          </a:solidFill>
          <a:ln w="19049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91440" marR="1881505">
              <a:lnSpc>
                <a:spcPts val="2100"/>
              </a:lnSpc>
              <a:spcBef>
                <a:spcPts val="480"/>
              </a:spcBef>
            </a:pPr>
            <a:r>
              <a:rPr sz="1800" dirty="0">
                <a:latin typeface="Courier New"/>
                <a:cs typeface="Courier New"/>
              </a:rPr>
              <a:t>p { </a:t>
            </a:r>
            <a:r>
              <a:rPr sz="1800" b="1" spc="-5" dirty="0">
                <a:latin typeface="Courier New"/>
                <a:cs typeface="Courier New"/>
              </a:rPr>
              <a:t>width: 350px; </a:t>
            </a:r>
            <a:r>
              <a:rPr sz="1800" spc="-5" dirty="0">
                <a:latin typeface="Courier New"/>
                <a:cs typeface="Courier New"/>
              </a:rPr>
              <a:t>background-color: yellow; </a:t>
            </a:r>
            <a:r>
              <a:rPr sz="1800" dirty="0">
                <a:latin typeface="Courier New"/>
                <a:cs typeface="Courier New"/>
              </a:rPr>
              <a:t>}  </a:t>
            </a:r>
            <a:r>
              <a:rPr sz="1800" spc="-5" dirty="0">
                <a:latin typeface="Courier New"/>
                <a:cs typeface="Courier New"/>
              </a:rPr>
              <a:t>h2 </a:t>
            </a:r>
            <a:r>
              <a:rPr sz="1800" dirty="0">
                <a:latin typeface="Courier New"/>
                <a:cs typeface="Courier New"/>
              </a:rPr>
              <a:t>{ </a:t>
            </a:r>
            <a:r>
              <a:rPr sz="1800" b="1" spc="-5" dirty="0">
                <a:latin typeface="Courier New"/>
                <a:cs typeface="Courier New"/>
              </a:rPr>
              <a:t>width: 50%; </a:t>
            </a:r>
            <a:r>
              <a:rPr sz="1800" spc="-5" dirty="0">
                <a:latin typeface="Courier New"/>
                <a:cs typeface="Courier New"/>
              </a:rPr>
              <a:t>background-color: aqua;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R="236220" algn="r">
              <a:lnSpc>
                <a:spcPts val="2140"/>
              </a:lnSpc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3505200"/>
            <a:ext cx="4076700" cy="533400"/>
          </a:xfrm>
          <a:prstGeom prst="rect">
            <a:avLst/>
          </a:prstGeom>
          <a:solidFill>
            <a:srgbClr val="6BF2F9"/>
          </a:solidFill>
        </p:spPr>
        <p:txBody>
          <a:bodyPr vert="horz" wrap="square" lIns="0" tIns="838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60"/>
              </a:spcBef>
            </a:pPr>
            <a:r>
              <a:rPr sz="2400" b="1" dirty="0">
                <a:latin typeface="Times New Roman"/>
                <a:cs typeface="Times New Roman"/>
              </a:rPr>
              <a:t>An h2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heading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2819400"/>
            <a:ext cx="5562600" cy="533400"/>
          </a:xfrm>
          <a:prstGeom prst="rect">
            <a:avLst/>
          </a:prstGeom>
          <a:solidFill>
            <a:srgbClr val="FFFB00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latin typeface="Times New Roman"/>
                <a:cs typeface="Times New Roman"/>
              </a:rPr>
              <a:t>This paragraph uses the first style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6425" y="4794250"/>
          <a:ext cx="8153400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property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000" spc="-85" dirty="0">
                          <a:latin typeface="Arial"/>
                          <a:cs typeface="Arial"/>
                        </a:rPr>
                        <a:t>width,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height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81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2108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175" dirty="0">
                          <a:latin typeface="Arial"/>
                          <a:cs typeface="Arial"/>
                        </a:rPr>
                        <a:t>how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wide or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tall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make 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element  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(block 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elements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only)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7790" marR="15875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85" dirty="0">
                          <a:latin typeface="Arial"/>
                          <a:cs typeface="Arial"/>
                        </a:rPr>
                        <a:t>max-width, 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max-height,  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min-width,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min-height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2387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70" dirty="0">
                          <a:latin typeface="Arial"/>
                          <a:cs typeface="Arial"/>
                        </a:rPr>
                        <a:t>max/min 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size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element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given  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dimension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0"/>
                </a:moveTo>
                <a:lnTo>
                  <a:pt x="9144000" y="0"/>
                </a:lnTo>
                <a:lnTo>
                  <a:pt x="9144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0485D1"/>
          </a:solidFill>
        </p:spPr>
        <p:txBody>
          <a:bodyPr vert="horz" wrap="square" lIns="0" tIns="160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60"/>
              </a:spcBef>
            </a:pPr>
            <a:r>
              <a:rPr spc="-204" dirty="0">
                <a:solidFill>
                  <a:srgbClr val="FFFFFF"/>
                </a:solidFill>
              </a:rPr>
              <a:t>Floating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spc="-445" dirty="0">
                <a:solidFill>
                  <a:srgbClr val="FFFFFF"/>
                </a:solidFill>
              </a:rPr>
              <a:t>Elements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00ADE1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</a:pP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26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808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The </a:t>
            </a:r>
            <a:r>
              <a:rPr spc="-665" dirty="0"/>
              <a:t>CSS </a:t>
            </a:r>
            <a:r>
              <a:rPr dirty="0">
                <a:solidFill>
                  <a:srgbClr val="00748E"/>
                </a:solidFill>
                <a:latin typeface="Courier New"/>
                <a:cs typeface="Courier New"/>
              </a:rPr>
              <a:t>float</a:t>
            </a:r>
            <a:r>
              <a:rPr spc="-1610" dirty="0">
                <a:solidFill>
                  <a:srgbClr val="00748E"/>
                </a:solidFill>
                <a:latin typeface="Courier New"/>
                <a:cs typeface="Courier New"/>
              </a:rPr>
              <a:t> </a:t>
            </a:r>
            <a:r>
              <a:rPr spc="-75" dirty="0"/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1600200"/>
            <a:ext cx="8153400" cy="923925"/>
          </a:xfrm>
          <a:custGeom>
            <a:avLst/>
            <a:gdLst/>
            <a:ahLst/>
            <a:cxnLst/>
            <a:rect l="l" t="t" r="r" b="b"/>
            <a:pathLst>
              <a:path w="8153400" h="923925">
                <a:moveTo>
                  <a:pt x="0" y="0"/>
                </a:moveTo>
                <a:lnTo>
                  <a:pt x="8153400" y="0"/>
                </a:lnTo>
                <a:lnTo>
                  <a:pt x="8153400" y="923328"/>
                </a:lnTo>
                <a:lnTo>
                  <a:pt x="0" y="923328"/>
                </a:lnTo>
                <a:lnTo>
                  <a:pt x="0" y="0"/>
                </a:lnTo>
                <a:close/>
              </a:path>
            </a:pathLst>
          </a:custGeom>
          <a:solidFill>
            <a:srgbClr val="C1F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600200"/>
            <a:ext cx="8153400" cy="923925"/>
          </a:xfrm>
          <a:custGeom>
            <a:avLst/>
            <a:gdLst/>
            <a:ahLst/>
            <a:cxnLst/>
            <a:rect l="l" t="t" r="r" b="b"/>
            <a:pathLst>
              <a:path w="8153400" h="923925">
                <a:moveTo>
                  <a:pt x="0" y="0"/>
                </a:moveTo>
                <a:lnTo>
                  <a:pt x="8153394" y="0"/>
                </a:lnTo>
                <a:lnTo>
                  <a:pt x="8153394" y="923329"/>
                </a:lnTo>
                <a:lnTo>
                  <a:pt x="0" y="92332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1040" y="1633220"/>
            <a:ext cx="3716654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30"/>
              </a:lnSpc>
              <a:spcBef>
                <a:spcPts val="100"/>
              </a:spcBef>
              <a:tabLst>
                <a:tab pos="2057400" algn="l"/>
              </a:tabLst>
            </a:pPr>
            <a:r>
              <a:rPr sz="1800" dirty="0">
                <a:latin typeface="Courier New"/>
                <a:cs typeface="Courier New"/>
              </a:rPr>
              <a:t>img.headericon	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30"/>
              </a:lnSpc>
            </a:pPr>
            <a:r>
              <a:rPr sz="1800" spc="-5" dirty="0">
                <a:latin typeface="Courier New"/>
                <a:cs typeface="Courier New"/>
              </a:rPr>
              <a:t>float: right; width: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130px;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3425" y="2179320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715" y="5824220"/>
            <a:ext cx="7280275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sz="2400" spc="-145" dirty="0">
                <a:latin typeface="Arial"/>
                <a:cs typeface="Arial"/>
              </a:rPr>
              <a:t>removed </a:t>
            </a:r>
            <a:r>
              <a:rPr sz="2400" spc="-114" dirty="0">
                <a:latin typeface="Arial"/>
                <a:cs typeface="Arial"/>
              </a:rPr>
              <a:t>from </a:t>
            </a:r>
            <a:r>
              <a:rPr sz="2400" spc="-135" dirty="0">
                <a:latin typeface="Arial"/>
                <a:cs typeface="Arial"/>
              </a:rPr>
              <a:t>normal </a:t>
            </a:r>
            <a:r>
              <a:rPr sz="2400" spc="-195" dirty="0">
                <a:latin typeface="Arial"/>
                <a:cs typeface="Arial"/>
              </a:rPr>
              <a:t>document </a:t>
            </a:r>
            <a:r>
              <a:rPr sz="2400" spc="-50" dirty="0">
                <a:latin typeface="Arial"/>
                <a:cs typeface="Arial"/>
              </a:rPr>
              <a:t>flow; </a:t>
            </a:r>
            <a:r>
              <a:rPr sz="2400" spc="-100" dirty="0">
                <a:latin typeface="Arial"/>
                <a:cs typeface="Arial"/>
              </a:rPr>
              <a:t>underlying </a:t>
            </a:r>
            <a:r>
              <a:rPr sz="2400" spc="-65" dirty="0">
                <a:latin typeface="Arial"/>
                <a:cs typeface="Arial"/>
              </a:rPr>
              <a:t>text </a:t>
            </a:r>
            <a:r>
              <a:rPr sz="2400" spc="-120" dirty="0">
                <a:latin typeface="Arial"/>
                <a:cs typeface="Arial"/>
              </a:rPr>
              <a:t>wraps  </a:t>
            </a:r>
            <a:r>
              <a:rPr sz="2400" spc="-130" dirty="0">
                <a:latin typeface="Arial"/>
                <a:cs typeface="Arial"/>
              </a:rPr>
              <a:t>around </a:t>
            </a:r>
            <a:r>
              <a:rPr sz="2400" spc="-210" dirty="0">
                <a:latin typeface="Arial"/>
                <a:cs typeface="Arial"/>
              </a:rPr>
              <a:t>as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necessary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188" y="2743200"/>
            <a:ext cx="8153400" cy="187769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 marR="2291080" algn="just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Times New Roman"/>
                <a:cs typeface="Times New Roman"/>
              </a:rPr>
              <a:t>Ghostbusters is </a:t>
            </a:r>
            <a:r>
              <a:rPr sz="2000" dirty="0">
                <a:latin typeface="Times New Roman"/>
                <a:cs typeface="Times New Roman"/>
              </a:rPr>
              <a:t>a 1984 </a:t>
            </a:r>
            <a:r>
              <a:rPr sz="2000" spc="-5" dirty="0">
                <a:latin typeface="Times New Roman"/>
                <a:cs typeface="Times New Roman"/>
              </a:rPr>
              <a:t>American science fiction comedy  film written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co-stars Dan </a:t>
            </a:r>
            <a:r>
              <a:rPr sz="2000" spc="-30" dirty="0">
                <a:latin typeface="Times New Roman"/>
                <a:cs typeface="Times New Roman"/>
              </a:rPr>
              <a:t>Aykroyd </a:t>
            </a:r>
            <a:r>
              <a:rPr sz="2000" spc="-5" dirty="0">
                <a:latin typeface="Times New Roman"/>
                <a:cs typeface="Times New Roman"/>
              </a:rPr>
              <a:t>and Harold Ramis  about three eccentric New </a:t>
            </a:r>
            <a:r>
              <a:rPr sz="2000" spc="-55" dirty="0">
                <a:latin typeface="Times New Roman"/>
                <a:cs typeface="Times New Roman"/>
              </a:rPr>
              <a:t>York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City</a:t>
            </a:r>
            <a:endParaRPr sz="2000">
              <a:latin typeface="Times New Roman"/>
              <a:cs typeface="Times New Roman"/>
            </a:endParaRPr>
          </a:p>
          <a:p>
            <a:pPr marL="91440" algn="just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parapsychologists-turned-ghost capturers.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91440" algn="just">
              <a:lnSpc>
                <a:spcPct val="100000"/>
              </a:lnSpc>
            </a:pPr>
            <a:r>
              <a:rPr sz="1800" i="1" spc="155" dirty="0">
                <a:solidFill>
                  <a:srgbClr val="7F7F7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3200" y="2743200"/>
            <a:ext cx="2019300" cy="180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06425" y="4702809"/>
          <a:ext cx="81534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property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float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28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9207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spc="-105" dirty="0">
                          <a:latin typeface="Arial"/>
                          <a:cs typeface="Arial"/>
                        </a:rPr>
                        <a:t>side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hover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on; 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left,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right,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none 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(default)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0"/>
                </a:moveTo>
                <a:lnTo>
                  <a:pt x="533400" y="0"/>
                </a:lnTo>
                <a:lnTo>
                  <a:pt x="533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A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48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375920"/>
            <a:ext cx="59410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Floating </a:t>
            </a:r>
            <a:r>
              <a:rPr spc="-350" dirty="0"/>
              <a:t>elements</a:t>
            </a:r>
            <a:r>
              <a:rPr spc="135" dirty="0"/>
              <a:t> </a:t>
            </a:r>
            <a:r>
              <a:rPr spc="-125" dirty="0"/>
              <a:t>diagram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9700" y="1609725"/>
            <a:ext cx="6162675" cy="454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Common </a:t>
            </a:r>
            <a:r>
              <a:rPr dirty="0">
                <a:solidFill>
                  <a:srgbClr val="00748E"/>
                </a:solidFill>
                <a:latin typeface="Courier New"/>
                <a:cs typeface="Courier New"/>
              </a:rPr>
              <a:t>float </a:t>
            </a:r>
            <a:r>
              <a:rPr spc="-210" dirty="0"/>
              <a:t>bug: </a:t>
            </a:r>
            <a:r>
              <a:rPr spc="-395" dirty="0"/>
              <a:t>missing</a:t>
            </a:r>
            <a:r>
              <a:rPr spc="-825" dirty="0"/>
              <a:t> </a:t>
            </a:r>
            <a:r>
              <a:rPr spc="-165" dirty="0"/>
              <a:t>width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5430520"/>
            <a:ext cx="7318375" cy="911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30200" marR="5080" indent="-317500">
              <a:lnSpc>
                <a:spcPct val="100600"/>
              </a:lnSpc>
              <a:spcBef>
                <a:spcPts val="80"/>
              </a:spcBef>
            </a:pPr>
            <a:r>
              <a:rPr sz="1750" spc="-78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750" spc="135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900" spc="-110" dirty="0">
                <a:latin typeface="Arial"/>
                <a:cs typeface="Arial"/>
              </a:rPr>
              <a:t>often </a:t>
            </a:r>
            <a:r>
              <a:rPr sz="2900" spc="-55" dirty="0">
                <a:latin typeface="Arial"/>
                <a:cs typeface="Arial"/>
              </a:rPr>
              <a:t>floating </a:t>
            </a:r>
            <a:r>
              <a:rPr sz="2900" spc="-130" dirty="0">
                <a:latin typeface="Arial"/>
                <a:cs typeface="Arial"/>
              </a:rPr>
              <a:t>block </a:t>
            </a:r>
            <a:r>
              <a:rPr sz="2900" spc="-229" dirty="0">
                <a:latin typeface="Arial"/>
                <a:cs typeface="Arial"/>
              </a:rPr>
              <a:t>elements </a:t>
            </a:r>
            <a:r>
              <a:rPr sz="2900" spc="-320" dirty="0">
                <a:latin typeface="Arial"/>
                <a:cs typeface="Arial"/>
              </a:rPr>
              <a:t>must </a:t>
            </a:r>
            <a:r>
              <a:rPr sz="2900" spc="-195" dirty="0">
                <a:latin typeface="Arial"/>
                <a:cs typeface="Arial"/>
              </a:rPr>
              <a:t>have </a:t>
            </a:r>
            <a:r>
              <a:rPr sz="2900" spc="-15" dirty="0">
                <a:latin typeface="Arial"/>
                <a:cs typeface="Arial"/>
              </a:rPr>
              <a:t>a </a:t>
            </a:r>
            <a:r>
              <a:rPr sz="2900" spc="-110" dirty="0">
                <a:latin typeface="Arial"/>
                <a:cs typeface="Arial"/>
              </a:rPr>
              <a:t>width  </a:t>
            </a:r>
            <a:r>
              <a:rPr sz="2900" spc="-50" dirty="0">
                <a:latin typeface="Arial"/>
                <a:cs typeface="Arial"/>
              </a:rPr>
              <a:t>property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155" dirty="0">
                <a:latin typeface="Arial"/>
                <a:cs typeface="Arial"/>
              </a:rPr>
              <a:t>value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752600"/>
            <a:ext cx="9143998" cy="3109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0"/>
                </a:moveTo>
                <a:lnTo>
                  <a:pt x="9144000" y="0"/>
                </a:lnTo>
                <a:lnTo>
                  <a:pt x="9144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0"/>
                </a:moveTo>
                <a:lnTo>
                  <a:pt x="1295400" y="0"/>
                </a:lnTo>
                <a:lnTo>
                  <a:pt x="12954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00A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0485D1"/>
          </a:solidFill>
        </p:spPr>
        <p:txBody>
          <a:bodyPr vert="horz" wrap="square" lIns="0" tIns="160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60"/>
              </a:spcBef>
            </a:pPr>
            <a:r>
              <a:rPr spc="-195" dirty="0">
                <a:solidFill>
                  <a:srgbClr val="FFFFFF"/>
                </a:solidFill>
              </a:rPr>
              <a:t>Styling </a:t>
            </a:r>
            <a:r>
              <a:rPr spc="-345" dirty="0">
                <a:solidFill>
                  <a:srgbClr val="FFFFFF"/>
                </a:solidFill>
              </a:rPr>
              <a:t>Page</a:t>
            </a:r>
            <a:r>
              <a:rPr spc="165" dirty="0">
                <a:solidFill>
                  <a:srgbClr val="FFFFFF"/>
                </a:solidFill>
              </a:rPr>
              <a:t> </a:t>
            </a:r>
            <a:r>
              <a:rPr spc="-380" dirty="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9352" y="1907857"/>
            <a:ext cx="174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4758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The </a:t>
            </a:r>
            <a:r>
              <a:rPr dirty="0">
                <a:solidFill>
                  <a:srgbClr val="00748E"/>
                </a:solidFill>
                <a:latin typeface="Courier New"/>
                <a:cs typeface="Courier New"/>
              </a:rPr>
              <a:t>clear</a:t>
            </a:r>
            <a:r>
              <a:rPr spc="-1710" dirty="0">
                <a:solidFill>
                  <a:srgbClr val="00748E"/>
                </a:solidFill>
                <a:latin typeface="Courier New"/>
                <a:cs typeface="Courier New"/>
              </a:rPr>
              <a:t> </a:t>
            </a:r>
            <a:r>
              <a:rPr spc="-75" dirty="0"/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30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524000"/>
            <a:ext cx="8153400" cy="923925"/>
          </a:xfrm>
          <a:prstGeom prst="rect">
            <a:avLst/>
          </a:prstGeom>
          <a:solidFill>
            <a:srgbClr val="C1F0FE"/>
          </a:solidFill>
          <a:ln w="1904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2130"/>
              </a:lnSpc>
              <a:spcBef>
                <a:spcPts val="360"/>
              </a:spcBef>
            </a:pPr>
            <a:r>
              <a:rPr sz="1800" dirty="0">
                <a:latin typeface="Courier New"/>
                <a:cs typeface="Courier New"/>
              </a:rPr>
              <a:t>p { </a:t>
            </a:r>
            <a:r>
              <a:rPr sz="1800" spc="-5" dirty="0">
                <a:latin typeface="Courier New"/>
                <a:cs typeface="Courier New"/>
              </a:rPr>
              <a:t>background-color: fuchsia;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ts val="2130"/>
              </a:lnSpc>
            </a:pPr>
            <a:r>
              <a:rPr sz="1800" spc="-5" dirty="0">
                <a:latin typeface="Courier New"/>
                <a:cs typeface="Courier New"/>
              </a:rPr>
              <a:t>h2 </a:t>
            </a:r>
            <a:r>
              <a:rPr sz="1800" dirty="0">
                <a:latin typeface="Courier New"/>
                <a:cs typeface="Courier New"/>
              </a:rPr>
              <a:t>{ </a:t>
            </a:r>
            <a:r>
              <a:rPr sz="1800" b="1" spc="-5" dirty="0">
                <a:latin typeface="Courier New"/>
                <a:cs typeface="Courier New"/>
              </a:rPr>
              <a:t>clear: right; </a:t>
            </a:r>
            <a:r>
              <a:rPr sz="1800" spc="-5" dirty="0">
                <a:latin typeface="Courier New"/>
                <a:cs typeface="Courier New"/>
              </a:rPr>
              <a:t>background-color: yellow;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4198" y="2441344"/>
            <a:ext cx="3771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7188" y="2514600"/>
            <a:ext cx="8153400" cy="3816985"/>
          </a:xfrm>
          <a:custGeom>
            <a:avLst/>
            <a:gdLst/>
            <a:ahLst/>
            <a:cxnLst/>
            <a:rect l="l" t="t" r="r" b="b"/>
            <a:pathLst>
              <a:path w="8153400" h="3816985">
                <a:moveTo>
                  <a:pt x="0" y="0"/>
                </a:moveTo>
                <a:lnTo>
                  <a:pt x="8153396" y="0"/>
                </a:lnTo>
                <a:lnTo>
                  <a:pt x="8153396" y="3816428"/>
                </a:lnTo>
                <a:lnTo>
                  <a:pt x="0" y="38164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8628" y="2587977"/>
            <a:ext cx="5583555" cy="119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spc="-5" dirty="0">
                <a:latin typeface="Times New Roman"/>
                <a:cs typeface="Times New Roman"/>
              </a:rPr>
              <a:t>Mario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fictional character in his video game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series.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Serving as Nintendo's mascot and the main protagonist 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series, Mario has appeared in over </a:t>
            </a:r>
            <a:r>
              <a:rPr sz="2000" dirty="0">
                <a:latin typeface="Times New Roman"/>
                <a:cs typeface="Times New Roman"/>
              </a:rPr>
              <a:t>200 </a:t>
            </a:r>
            <a:r>
              <a:rPr sz="2000" spc="-5" dirty="0">
                <a:latin typeface="Times New Roman"/>
                <a:cs typeface="Times New Roman"/>
              </a:rPr>
              <a:t>video  games since his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creation</a:t>
            </a:r>
            <a:r>
              <a:rPr sz="18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43725" y="2514600"/>
            <a:ext cx="1819275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7663" y="2505075"/>
          <a:ext cx="8152765" cy="3815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3365">
                <a:tc>
                  <a:txBody>
                    <a:bodyPr/>
                    <a:lstStyle/>
                    <a:p>
                      <a:pPr marL="123189" marR="36703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Mario is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fictional character in his video game series.  Serving as Nintendo's mascot and the main protagonist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the series, Mario has appeared in over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200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video games  since his creation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240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DA2E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Super Mario Fan</a:t>
                      </a:r>
                      <a:r>
                        <a:rPr sz="2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Site!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B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 gridSpan="2"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27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6228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The </a:t>
            </a:r>
            <a:r>
              <a:rPr dirty="0">
                <a:solidFill>
                  <a:srgbClr val="00748E"/>
                </a:solidFill>
                <a:latin typeface="Courier New"/>
                <a:cs typeface="Courier New"/>
              </a:rPr>
              <a:t>clear</a:t>
            </a:r>
            <a:r>
              <a:rPr spc="-1625" dirty="0">
                <a:solidFill>
                  <a:srgbClr val="00748E"/>
                </a:solidFill>
                <a:latin typeface="Courier New"/>
                <a:cs typeface="Courier New"/>
              </a:rPr>
              <a:t> </a:t>
            </a:r>
            <a:r>
              <a:rPr spc="-75" dirty="0"/>
              <a:t>property </a:t>
            </a:r>
            <a:r>
              <a:rPr spc="-305" dirty="0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6425" y="1822450"/>
          <a:ext cx="815340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spc="-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property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spc="-1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2400" spc="-90" dirty="0">
                          <a:latin typeface="Arial"/>
                          <a:cs typeface="Arial"/>
                        </a:rPr>
                        <a:t>clear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94615">
                        <a:lnSpc>
                          <a:spcPts val="2800"/>
                        </a:lnSpc>
                        <a:spcBef>
                          <a:spcPts val="520"/>
                        </a:spcBef>
                      </a:pPr>
                      <a:r>
                        <a:rPr sz="2400" spc="-135" dirty="0">
                          <a:latin typeface="Arial"/>
                          <a:cs typeface="Arial"/>
                        </a:rPr>
                        <a:t>disallows 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floating </a:t>
                      </a:r>
                      <a:r>
                        <a:rPr sz="2400" spc="-190" dirty="0">
                          <a:latin typeface="Arial"/>
                          <a:cs typeface="Arial"/>
                        </a:rPr>
                        <a:t>elements </a:t>
                      </a:r>
                      <a:r>
                        <a:rPr sz="2400" spc="-114" dirty="0">
                          <a:latin typeface="Arial"/>
                          <a:cs typeface="Arial"/>
                        </a:rPr>
                        <a:t>from  </a:t>
                      </a:r>
                      <a:r>
                        <a:rPr sz="2400" spc="-75" dirty="0">
                          <a:latin typeface="Arial"/>
                          <a:cs typeface="Arial"/>
                        </a:rPr>
                        <a:t>overlapping </a:t>
                      </a:r>
                      <a:r>
                        <a:rPr sz="2400" spc="-18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24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element;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7790" marR="895350">
                        <a:lnSpc>
                          <a:spcPts val="2900"/>
                        </a:lnSpc>
                        <a:spcBef>
                          <a:spcPts val="20"/>
                        </a:spcBef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2400" spc="-7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left, 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right, 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2400" spc="-210" dirty="0">
                          <a:latin typeface="Arial"/>
                          <a:cs typeface="Arial"/>
                        </a:rPr>
                        <a:t>none  </a:t>
                      </a:r>
                      <a:r>
                        <a:rPr sz="2400" spc="-75" dirty="0">
                          <a:latin typeface="Arial"/>
                          <a:cs typeface="Arial"/>
                        </a:rPr>
                        <a:t>(default)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31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75920"/>
            <a:ext cx="33229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Clear</a:t>
            </a:r>
            <a:r>
              <a:rPr spc="-80" dirty="0"/>
              <a:t> </a:t>
            </a:r>
            <a:r>
              <a:rPr spc="-125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32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1591271"/>
            <a:ext cx="8153400" cy="646430"/>
          </a:xfrm>
          <a:custGeom>
            <a:avLst/>
            <a:gdLst/>
            <a:ahLst/>
            <a:cxnLst/>
            <a:rect l="l" t="t" r="r" b="b"/>
            <a:pathLst>
              <a:path w="8153400" h="646430">
                <a:moveTo>
                  <a:pt x="0" y="0"/>
                </a:moveTo>
                <a:lnTo>
                  <a:pt x="8153400" y="0"/>
                </a:lnTo>
                <a:lnTo>
                  <a:pt x="8153400" y="646328"/>
                </a:lnTo>
                <a:lnTo>
                  <a:pt x="0" y="646328"/>
                </a:lnTo>
                <a:lnTo>
                  <a:pt x="0" y="0"/>
                </a:lnTo>
                <a:close/>
              </a:path>
            </a:pathLst>
          </a:custGeom>
          <a:solidFill>
            <a:srgbClr val="C1F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91271"/>
            <a:ext cx="8153400" cy="646430"/>
          </a:xfrm>
          <a:custGeom>
            <a:avLst/>
            <a:gdLst/>
            <a:ahLst/>
            <a:cxnLst/>
            <a:rect l="l" t="t" r="r" b="b"/>
            <a:pathLst>
              <a:path w="8153400" h="646430">
                <a:moveTo>
                  <a:pt x="0" y="0"/>
                </a:moveTo>
                <a:lnTo>
                  <a:pt x="8153394" y="0"/>
                </a:lnTo>
                <a:lnTo>
                  <a:pt x="8153394" y="646330"/>
                </a:lnTo>
                <a:lnTo>
                  <a:pt x="0" y="64633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1040" y="1624291"/>
            <a:ext cx="399097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R="5080">
              <a:lnSpc>
                <a:spcPts val="2100"/>
              </a:lnSpc>
              <a:spcBef>
                <a:spcPts val="219"/>
              </a:spcBef>
              <a:tabLst>
                <a:tab pos="1645920" algn="l"/>
              </a:tabLst>
            </a:pPr>
            <a:r>
              <a:rPr sz="1800" dirty="0">
                <a:latin typeface="Courier New"/>
                <a:cs typeface="Courier New"/>
              </a:rPr>
              <a:t>div#sidebar	{ </a:t>
            </a:r>
            <a:r>
              <a:rPr sz="1800" spc="-5" dirty="0">
                <a:latin typeface="Courier New"/>
                <a:cs typeface="Courier New"/>
              </a:rPr>
              <a:t>float: right;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  p { </a:t>
            </a:r>
            <a:r>
              <a:rPr sz="1800" b="1" spc="-5" dirty="0">
                <a:latin typeface="Courier New"/>
                <a:cs typeface="Courier New"/>
              </a:rPr>
              <a:t>clear: right;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90611" y="1890991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81200" y="2362201"/>
            <a:ext cx="5267303" cy="4248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75584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Common </a:t>
            </a:r>
            <a:r>
              <a:rPr spc="-145" dirty="0"/>
              <a:t>error: </a:t>
            </a:r>
            <a:r>
              <a:rPr spc="-235" dirty="0"/>
              <a:t>container </a:t>
            </a:r>
            <a:r>
              <a:rPr spc="-175" dirty="0"/>
              <a:t>too</a:t>
            </a:r>
            <a:r>
              <a:rPr spc="55" dirty="0"/>
              <a:t> </a:t>
            </a:r>
            <a:r>
              <a:rPr spc="-290" dirty="0"/>
              <a:t>short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33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1560499"/>
            <a:ext cx="8153400" cy="954405"/>
          </a:xfrm>
          <a:custGeom>
            <a:avLst/>
            <a:gdLst/>
            <a:ahLst/>
            <a:cxnLst/>
            <a:rect l="l" t="t" r="r" b="b"/>
            <a:pathLst>
              <a:path w="8153400" h="954405">
                <a:moveTo>
                  <a:pt x="0" y="0"/>
                </a:moveTo>
                <a:lnTo>
                  <a:pt x="8153400" y="0"/>
                </a:lnTo>
                <a:lnTo>
                  <a:pt x="8153400" y="954100"/>
                </a:lnTo>
                <a:lnTo>
                  <a:pt x="0" y="954100"/>
                </a:lnTo>
                <a:lnTo>
                  <a:pt x="0" y="0"/>
                </a:lnTo>
                <a:close/>
              </a:path>
            </a:pathLst>
          </a:custGeom>
          <a:solidFill>
            <a:srgbClr val="E2E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60500"/>
            <a:ext cx="8153400" cy="954405"/>
          </a:xfrm>
          <a:custGeom>
            <a:avLst/>
            <a:gdLst/>
            <a:ahLst/>
            <a:cxnLst/>
            <a:rect l="l" t="t" r="r" b="b"/>
            <a:pathLst>
              <a:path w="8153400" h="954405">
                <a:moveTo>
                  <a:pt x="0" y="0"/>
                </a:moveTo>
                <a:lnTo>
                  <a:pt x="8153394" y="0"/>
                </a:lnTo>
                <a:lnTo>
                  <a:pt x="8153394" y="954106"/>
                </a:lnTo>
                <a:lnTo>
                  <a:pt x="0" y="95410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1040" y="1593519"/>
            <a:ext cx="700913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>
              <a:lnSpc>
                <a:spcPct val="99500"/>
              </a:lnSpc>
              <a:spcBef>
                <a:spcPts val="110"/>
              </a:spcBef>
              <a:tabLst>
                <a:tab pos="1097280" algn="l"/>
              </a:tabLst>
            </a:pPr>
            <a:r>
              <a:rPr sz="1800" dirty="0">
                <a:latin typeface="Courier New"/>
                <a:cs typeface="Courier New"/>
              </a:rPr>
              <a:t>&lt;p&gt;&lt;img	</a:t>
            </a:r>
            <a:r>
              <a:rPr sz="1800" spc="-5" dirty="0">
                <a:latin typeface="Courier New"/>
                <a:cs typeface="Courier New"/>
              </a:rPr>
              <a:t>src="images/mario.png" alt=“super </a:t>
            </a:r>
            <a:r>
              <a:rPr sz="1800" dirty="0">
                <a:latin typeface="Courier New"/>
                <a:cs typeface="Courier New"/>
              </a:rPr>
              <a:t>mario" </a:t>
            </a:r>
            <a:r>
              <a:rPr sz="1800" spc="-5" dirty="0">
                <a:latin typeface="Courier New"/>
                <a:cs typeface="Courier New"/>
              </a:rPr>
              <a:t>/&gt;  Mario is </a:t>
            </a:r>
            <a:r>
              <a:rPr sz="1800" dirty="0">
                <a:latin typeface="Courier New"/>
                <a:cs typeface="Courier New"/>
              </a:rPr>
              <a:t>a </a:t>
            </a:r>
            <a:r>
              <a:rPr sz="1800" spc="-5" dirty="0">
                <a:latin typeface="Courier New"/>
                <a:cs typeface="Courier New"/>
              </a:rPr>
              <a:t>fictional character in his video game  </a:t>
            </a:r>
            <a:r>
              <a:rPr sz="1800" dirty="0">
                <a:latin typeface="Courier New"/>
                <a:cs typeface="Courier New"/>
              </a:rPr>
              <a:t>series.....&lt;/p&gt;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62556" y="2139619"/>
            <a:ext cx="515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240" dirty="0">
                <a:solidFill>
                  <a:srgbClr val="7F7F7F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7188" y="3505200"/>
            <a:ext cx="8153400" cy="3262629"/>
          </a:xfrm>
          <a:custGeom>
            <a:avLst/>
            <a:gdLst/>
            <a:ahLst/>
            <a:cxnLst/>
            <a:rect l="l" t="t" r="r" b="b"/>
            <a:pathLst>
              <a:path w="8153400" h="3262629">
                <a:moveTo>
                  <a:pt x="0" y="0"/>
                </a:moveTo>
                <a:lnTo>
                  <a:pt x="8153394" y="0"/>
                </a:lnTo>
                <a:lnTo>
                  <a:pt x="8153394" y="3262427"/>
                </a:lnTo>
                <a:lnTo>
                  <a:pt x="0" y="326242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6713" y="3538220"/>
            <a:ext cx="63157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" marR="64262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Mario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fictional character in his video game series.  Serving as Nintendo's mascot and the main protagonist 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series, Mario has appeared in over </a:t>
            </a:r>
            <a:r>
              <a:rPr sz="2000" dirty="0">
                <a:latin typeface="Times New Roman"/>
                <a:cs typeface="Times New Roman"/>
              </a:rPr>
              <a:t>200 </a:t>
            </a:r>
            <a:r>
              <a:rPr sz="2000" spc="-5" dirty="0">
                <a:latin typeface="Times New Roman"/>
                <a:cs typeface="Times New Roman"/>
              </a:rPr>
              <a:t>video  games since his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creation</a:t>
            </a:r>
            <a:r>
              <a:rPr sz="18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0834" y="6395720"/>
            <a:ext cx="77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5" dirty="0">
                <a:solidFill>
                  <a:srgbClr val="7F7F7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9601" y="3505200"/>
            <a:ext cx="6334125" cy="1524000"/>
          </a:xfrm>
          <a:custGeom>
            <a:avLst/>
            <a:gdLst/>
            <a:ahLst/>
            <a:cxnLst/>
            <a:rect l="l" t="t" r="r" b="b"/>
            <a:pathLst>
              <a:path w="6334125" h="1524000">
                <a:moveTo>
                  <a:pt x="0" y="0"/>
                </a:moveTo>
                <a:lnTo>
                  <a:pt x="6334115" y="0"/>
                </a:lnTo>
                <a:lnTo>
                  <a:pt x="6334115" y="1523998"/>
                </a:lnTo>
                <a:lnTo>
                  <a:pt x="0" y="1523998"/>
                </a:lnTo>
                <a:lnTo>
                  <a:pt x="0" y="0"/>
                </a:lnTo>
                <a:close/>
              </a:path>
            </a:pathLst>
          </a:custGeom>
          <a:ln w="63499">
            <a:solidFill>
              <a:srgbClr val="0065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0" y="3505200"/>
            <a:ext cx="1819275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6800" y="3543300"/>
            <a:ext cx="0" cy="1409700"/>
          </a:xfrm>
          <a:custGeom>
            <a:avLst/>
            <a:gdLst/>
            <a:ahLst/>
            <a:cxnLst/>
            <a:rect l="l" t="t" r="r" b="b"/>
            <a:pathLst>
              <a:path h="1409700">
                <a:moveTo>
                  <a:pt x="0" y="0"/>
                </a:moveTo>
                <a:lnTo>
                  <a:pt x="0" y="1409698"/>
                </a:lnTo>
              </a:path>
            </a:pathLst>
          </a:custGeom>
          <a:ln w="63499">
            <a:solidFill>
              <a:srgbClr val="0485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7996" y="3505200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1819278" y="0"/>
                </a:moveTo>
                <a:lnTo>
                  <a:pt x="0" y="1"/>
                </a:lnTo>
              </a:path>
            </a:pathLst>
          </a:custGeom>
          <a:ln w="63499">
            <a:solidFill>
              <a:srgbClr val="0485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600" y="2667000"/>
            <a:ext cx="8153400" cy="646430"/>
          </a:xfrm>
          <a:custGeom>
            <a:avLst/>
            <a:gdLst/>
            <a:ahLst/>
            <a:cxnLst/>
            <a:rect l="l" t="t" r="r" b="b"/>
            <a:pathLst>
              <a:path w="8153400" h="646429">
                <a:moveTo>
                  <a:pt x="0" y="0"/>
                </a:moveTo>
                <a:lnTo>
                  <a:pt x="8153400" y="0"/>
                </a:lnTo>
                <a:lnTo>
                  <a:pt x="8153400" y="646328"/>
                </a:lnTo>
                <a:lnTo>
                  <a:pt x="0" y="646328"/>
                </a:lnTo>
                <a:lnTo>
                  <a:pt x="0" y="0"/>
                </a:lnTo>
                <a:close/>
              </a:path>
            </a:pathLst>
          </a:custGeom>
          <a:solidFill>
            <a:srgbClr val="C1F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600" y="2667000"/>
            <a:ext cx="8153400" cy="646430"/>
          </a:xfrm>
          <a:custGeom>
            <a:avLst/>
            <a:gdLst/>
            <a:ahLst/>
            <a:cxnLst/>
            <a:rect l="l" t="t" r="r" b="b"/>
            <a:pathLst>
              <a:path w="8153400" h="646429">
                <a:moveTo>
                  <a:pt x="0" y="0"/>
                </a:moveTo>
                <a:lnTo>
                  <a:pt x="8153394" y="0"/>
                </a:lnTo>
                <a:lnTo>
                  <a:pt x="8153394" y="646330"/>
                </a:lnTo>
                <a:lnTo>
                  <a:pt x="0" y="64633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1040" y="2700020"/>
            <a:ext cx="426529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R="5080">
              <a:lnSpc>
                <a:spcPts val="2100"/>
              </a:lnSpc>
              <a:spcBef>
                <a:spcPts val="219"/>
              </a:spcBef>
              <a:tabLst>
                <a:tab pos="548640" algn="l"/>
              </a:tabLst>
            </a:pPr>
            <a:r>
              <a:rPr sz="1800" dirty="0">
                <a:latin typeface="Courier New"/>
                <a:cs typeface="Courier New"/>
              </a:rPr>
              <a:t>p { </a:t>
            </a:r>
            <a:r>
              <a:rPr sz="1800" spc="-5" dirty="0">
                <a:latin typeface="Courier New"/>
                <a:cs typeface="Courier New"/>
              </a:rPr>
              <a:t>border: 2px dashed black; </a:t>
            </a:r>
            <a:r>
              <a:rPr sz="1800" dirty="0">
                <a:latin typeface="Courier New"/>
                <a:cs typeface="Courier New"/>
              </a:rPr>
              <a:t>}  img	{ </a:t>
            </a:r>
            <a:r>
              <a:rPr sz="1800" spc="-5" dirty="0">
                <a:latin typeface="Courier New"/>
                <a:cs typeface="Courier New"/>
              </a:rPr>
              <a:t>float: right;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16240" y="2966720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763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The </a:t>
            </a:r>
            <a:r>
              <a:rPr dirty="0">
                <a:solidFill>
                  <a:srgbClr val="00748E"/>
                </a:solidFill>
                <a:latin typeface="Courier New"/>
                <a:cs typeface="Courier New"/>
              </a:rPr>
              <a:t>overflow</a:t>
            </a:r>
            <a:r>
              <a:rPr spc="-1710" dirty="0">
                <a:solidFill>
                  <a:srgbClr val="00748E"/>
                </a:solidFill>
                <a:latin typeface="Courier New"/>
                <a:cs typeface="Courier New"/>
              </a:rPr>
              <a:t> </a:t>
            </a:r>
            <a:r>
              <a:rPr spc="-75" dirty="0"/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34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7188" y="2286000"/>
            <a:ext cx="8153400" cy="3539490"/>
          </a:xfrm>
          <a:custGeom>
            <a:avLst/>
            <a:gdLst/>
            <a:ahLst/>
            <a:cxnLst/>
            <a:rect l="l" t="t" r="r" b="b"/>
            <a:pathLst>
              <a:path w="8153400" h="3539490">
                <a:moveTo>
                  <a:pt x="0" y="0"/>
                </a:moveTo>
                <a:lnTo>
                  <a:pt x="8153394" y="0"/>
                </a:lnTo>
                <a:lnTo>
                  <a:pt x="8153394" y="3539427"/>
                </a:lnTo>
                <a:lnTo>
                  <a:pt x="0" y="353942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507" y="2335213"/>
            <a:ext cx="8093075" cy="2999105"/>
          </a:xfrm>
          <a:prstGeom prst="rect">
            <a:avLst/>
          </a:prstGeom>
          <a:ln w="63500">
            <a:solidFill>
              <a:srgbClr val="0485D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68580" marR="2432685">
              <a:lnSpc>
                <a:spcPts val="2400"/>
              </a:lnSpc>
              <a:spcBef>
                <a:spcPts val="50"/>
              </a:spcBef>
            </a:pPr>
            <a:r>
              <a:rPr sz="2000" spc="-5" dirty="0">
                <a:latin typeface="Times New Roman"/>
                <a:cs typeface="Times New Roman"/>
              </a:rPr>
              <a:t>Mario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fictional character in his video game series.  Serving as Nintendo's mascot and the main protagonist 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series, Mario has appeared in over </a:t>
            </a:r>
            <a:r>
              <a:rPr sz="2000" dirty="0">
                <a:latin typeface="Times New Roman"/>
                <a:cs typeface="Times New Roman"/>
              </a:rPr>
              <a:t>200 </a:t>
            </a:r>
            <a:r>
              <a:rPr sz="2000" spc="-5" dirty="0">
                <a:latin typeface="Times New Roman"/>
                <a:cs typeface="Times New Roman"/>
              </a:rPr>
              <a:t>video  games since his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creation</a:t>
            </a:r>
            <a:r>
              <a:rPr sz="18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628" y="5455920"/>
            <a:ext cx="767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155" dirty="0">
                <a:solidFill>
                  <a:srgbClr val="7F7F7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0" y="2438400"/>
            <a:ext cx="1819275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86800" y="2324100"/>
            <a:ext cx="0" cy="3009900"/>
          </a:xfrm>
          <a:custGeom>
            <a:avLst/>
            <a:gdLst/>
            <a:ahLst/>
            <a:cxnLst/>
            <a:rect l="l" t="t" r="r" b="b"/>
            <a:pathLst>
              <a:path h="3009900">
                <a:moveTo>
                  <a:pt x="0" y="0"/>
                </a:moveTo>
                <a:lnTo>
                  <a:pt x="0" y="3009897"/>
                </a:lnTo>
              </a:path>
            </a:pathLst>
          </a:custGeom>
          <a:ln w="63499">
            <a:solidFill>
              <a:srgbClr val="0485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600" y="1524000"/>
            <a:ext cx="8153400" cy="646430"/>
          </a:xfrm>
          <a:prstGeom prst="rect">
            <a:avLst/>
          </a:prstGeom>
          <a:solidFill>
            <a:srgbClr val="C1F0FE"/>
          </a:solidFill>
          <a:ln w="1904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Courier New"/>
                <a:cs typeface="Courier New"/>
              </a:rPr>
              <a:t>p { </a:t>
            </a:r>
            <a:r>
              <a:rPr sz="1800" spc="-5" dirty="0">
                <a:latin typeface="Courier New"/>
                <a:cs typeface="Courier New"/>
              </a:rPr>
              <a:t>border: 2px dashed </a:t>
            </a:r>
            <a:r>
              <a:rPr sz="1800" dirty="0">
                <a:latin typeface="Courier New"/>
                <a:cs typeface="Courier New"/>
              </a:rPr>
              <a:t>black</a:t>
            </a:r>
            <a:r>
              <a:rPr sz="1800" b="1" dirty="0">
                <a:latin typeface="Courier New"/>
                <a:cs typeface="Courier New"/>
              </a:rPr>
              <a:t>; </a:t>
            </a:r>
            <a:r>
              <a:rPr sz="1800" b="1" spc="-5" dirty="0">
                <a:latin typeface="Courier New"/>
                <a:cs typeface="Courier New"/>
              </a:rPr>
              <a:t>overflow: hidden;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2739" y="2103120"/>
            <a:ext cx="402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1350" y="5334000"/>
            <a:ext cx="8058784" cy="0"/>
          </a:xfrm>
          <a:custGeom>
            <a:avLst/>
            <a:gdLst/>
            <a:ahLst/>
            <a:cxnLst/>
            <a:rect l="l" t="t" r="r" b="b"/>
            <a:pathLst>
              <a:path w="8058784">
                <a:moveTo>
                  <a:pt x="0" y="0"/>
                </a:moveTo>
                <a:lnTo>
                  <a:pt x="8058339" y="0"/>
                </a:lnTo>
              </a:path>
            </a:pathLst>
          </a:custGeom>
          <a:ln w="63500">
            <a:solidFill>
              <a:srgbClr val="0485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2438400"/>
            <a:ext cx="0" cy="3009900"/>
          </a:xfrm>
          <a:custGeom>
            <a:avLst/>
            <a:gdLst/>
            <a:ahLst/>
            <a:cxnLst/>
            <a:rect l="l" t="t" r="r" b="b"/>
            <a:pathLst>
              <a:path h="3009900">
                <a:moveTo>
                  <a:pt x="0" y="0"/>
                </a:moveTo>
                <a:lnTo>
                  <a:pt x="1" y="3009897"/>
                </a:lnTo>
              </a:path>
            </a:pathLst>
          </a:custGeom>
          <a:ln w="63499">
            <a:solidFill>
              <a:srgbClr val="0485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7233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The </a:t>
            </a:r>
            <a:r>
              <a:rPr dirty="0">
                <a:solidFill>
                  <a:srgbClr val="00748E"/>
                </a:solidFill>
                <a:latin typeface="Courier New"/>
                <a:cs typeface="Courier New"/>
              </a:rPr>
              <a:t>overflow</a:t>
            </a:r>
            <a:r>
              <a:rPr spc="-1625" dirty="0">
                <a:solidFill>
                  <a:srgbClr val="00748E"/>
                </a:solidFill>
                <a:latin typeface="Courier New"/>
                <a:cs typeface="Courier New"/>
              </a:rPr>
              <a:t> </a:t>
            </a:r>
            <a:r>
              <a:rPr spc="-75" dirty="0"/>
              <a:t>property </a:t>
            </a:r>
            <a:r>
              <a:rPr spc="-30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35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6425" y="2051050"/>
          <a:ext cx="815340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spc="-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property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spc="-1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2400" spc="-90" dirty="0">
                          <a:latin typeface="Arial"/>
                          <a:cs typeface="Arial"/>
                        </a:rPr>
                        <a:t>overflow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262255">
                        <a:lnSpc>
                          <a:spcPct val="99500"/>
                        </a:lnSpc>
                        <a:spcBef>
                          <a:spcPts val="375"/>
                        </a:spcBef>
                      </a:pPr>
                      <a:r>
                        <a:rPr sz="2400" spc="-140" dirty="0">
                          <a:latin typeface="Arial"/>
                          <a:cs typeface="Arial"/>
                        </a:rPr>
                        <a:t>specifies </a:t>
                      </a:r>
                      <a:r>
                        <a:rPr sz="2400" spc="-114" dirty="0">
                          <a:latin typeface="Arial"/>
                          <a:cs typeface="Arial"/>
                        </a:rPr>
                        <a:t>what 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400" spc="-75" dirty="0">
                          <a:latin typeface="Arial"/>
                          <a:cs typeface="Arial"/>
                        </a:rPr>
                        <a:t>do </a:t>
                      </a:r>
                      <a:r>
                        <a:rPr sz="2400" spc="6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2400" spc="-150" dirty="0">
                          <a:latin typeface="Arial"/>
                          <a:cs typeface="Arial"/>
                        </a:rPr>
                        <a:t>an  </a:t>
                      </a:r>
                      <a:r>
                        <a:rPr sz="2400" spc="-170" dirty="0">
                          <a:latin typeface="Arial"/>
                          <a:cs typeface="Arial"/>
                        </a:rPr>
                        <a:t>element's </a:t>
                      </a:r>
                      <a:r>
                        <a:rPr sz="2400" spc="-165" dirty="0">
                          <a:latin typeface="Arial"/>
                          <a:cs typeface="Arial"/>
                        </a:rPr>
                        <a:t>content </a:t>
                      </a:r>
                      <a:r>
                        <a:rPr sz="2400" spc="-21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too 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large;  </a:t>
                      </a:r>
                      <a:r>
                        <a:rPr sz="2400" spc="-195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2400" spc="-7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auto, 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visible, hidden, 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or  </a:t>
                      </a:r>
                      <a:r>
                        <a:rPr sz="2400" spc="-150" dirty="0">
                          <a:latin typeface="Arial"/>
                          <a:cs typeface="Arial"/>
                        </a:rPr>
                        <a:t>scroll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44615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Multi-column</a:t>
            </a:r>
            <a:r>
              <a:rPr spc="-55" dirty="0"/>
              <a:t> </a:t>
            </a:r>
            <a:r>
              <a:rPr spc="-260" dirty="0"/>
              <a:t>layouts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36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560500"/>
            <a:ext cx="8153400" cy="1754505"/>
          </a:xfrm>
          <a:prstGeom prst="rect">
            <a:avLst/>
          </a:prstGeom>
          <a:solidFill>
            <a:srgbClr val="E2EAC3"/>
          </a:solidFill>
          <a:ln w="19049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ts val="2130"/>
              </a:lnSpc>
              <a:spcBef>
                <a:spcPts val="359"/>
              </a:spcBef>
            </a:pPr>
            <a:r>
              <a:rPr sz="1800" spc="-5" dirty="0">
                <a:latin typeface="Courier New"/>
                <a:cs typeface="Courier New"/>
              </a:rPr>
              <a:t>&lt;div&gt;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ts val="2130"/>
              </a:lnSpc>
            </a:pPr>
            <a:r>
              <a:rPr sz="1800" spc="-5" dirty="0">
                <a:latin typeface="Courier New"/>
                <a:cs typeface="Courier New"/>
              </a:rPr>
              <a:t>&lt;p&gt;first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paragraph&lt;/p&gt;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ts val="2130"/>
              </a:lnSpc>
              <a:spcBef>
                <a:spcPts val="40"/>
              </a:spcBef>
            </a:pPr>
            <a:r>
              <a:rPr sz="1800" spc="-5" dirty="0">
                <a:latin typeface="Courier New"/>
                <a:cs typeface="Courier New"/>
              </a:rPr>
              <a:t>&lt;p&gt;second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paragraph&lt;/p&gt;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ts val="2130"/>
              </a:lnSpc>
            </a:pPr>
            <a:r>
              <a:rPr sz="1800" spc="-5" dirty="0">
                <a:latin typeface="Courier New"/>
                <a:cs typeface="Courier New"/>
              </a:rPr>
              <a:t>&lt;p&gt;third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paragraph&lt;/p&gt;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ts val="2130"/>
              </a:lnSpc>
              <a:spcBef>
                <a:spcPts val="40"/>
              </a:spcBef>
            </a:pPr>
            <a:r>
              <a:rPr sz="1800" spc="-5" dirty="0">
                <a:latin typeface="Courier New"/>
                <a:cs typeface="Courier New"/>
              </a:rPr>
              <a:t>Some other text that is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important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ts val="2130"/>
              </a:lnSpc>
              <a:tabLst>
                <a:tab pos="7543165" algn="l"/>
              </a:tabLst>
            </a:pPr>
            <a:r>
              <a:rPr sz="1800" dirty="0">
                <a:latin typeface="Courier New"/>
                <a:cs typeface="Courier New"/>
              </a:rPr>
              <a:t>&lt;/div&gt;	</a:t>
            </a:r>
            <a:r>
              <a:rPr sz="1800" i="1" spc="-240" dirty="0">
                <a:solidFill>
                  <a:srgbClr val="7F7F7F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7188" y="4751958"/>
            <a:ext cx="8153400" cy="1508125"/>
          </a:xfrm>
          <a:custGeom>
            <a:avLst/>
            <a:gdLst/>
            <a:ahLst/>
            <a:cxnLst/>
            <a:rect l="l" t="t" r="r" b="b"/>
            <a:pathLst>
              <a:path w="8153400" h="1508125">
                <a:moveTo>
                  <a:pt x="0" y="0"/>
                </a:moveTo>
                <a:lnTo>
                  <a:pt x="8153394" y="0"/>
                </a:lnTo>
                <a:lnTo>
                  <a:pt x="8153394" y="1508108"/>
                </a:lnTo>
                <a:lnTo>
                  <a:pt x="0" y="150810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33534" y="5902582"/>
            <a:ext cx="767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155" dirty="0">
                <a:solidFill>
                  <a:srgbClr val="7F7F7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3392271"/>
            <a:ext cx="8153400" cy="1200785"/>
          </a:xfrm>
          <a:prstGeom prst="rect">
            <a:avLst/>
          </a:prstGeom>
          <a:solidFill>
            <a:srgbClr val="C1F0FE"/>
          </a:solidFill>
          <a:ln w="19049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91440" marR="2018664">
              <a:lnSpc>
                <a:spcPts val="2100"/>
              </a:lnSpc>
              <a:spcBef>
                <a:spcPts val="480"/>
              </a:spcBef>
            </a:pPr>
            <a:r>
              <a:rPr sz="1800" dirty="0">
                <a:latin typeface="Courier New"/>
                <a:cs typeface="Courier New"/>
              </a:rPr>
              <a:t>p { </a:t>
            </a:r>
            <a:r>
              <a:rPr sz="1800" spc="-5" dirty="0">
                <a:latin typeface="Courier New"/>
                <a:cs typeface="Courier New"/>
              </a:rPr>
              <a:t>float: right; width: 25%; margin: 0.5em;  border: 2px solid black;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ts val="2140"/>
              </a:lnSpc>
            </a:pPr>
            <a:r>
              <a:rPr sz="1800" spc="-5" dirty="0">
                <a:latin typeface="Courier New"/>
                <a:cs typeface="Courier New"/>
              </a:rPr>
              <a:t>div </a:t>
            </a:r>
            <a:r>
              <a:rPr sz="1800" dirty="0">
                <a:latin typeface="Courier New"/>
                <a:cs typeface="Courier New"/>
              </a:rPr>
              <a:t>{ </a:t>
            </a:r>
            <a:r>
              <a:rPr sz="1800" spc="-5" dirty="0">
                <a:latin typeface="Courier New"/>
                <a:cs typeface="Courier New"/>
              </a:rPr>
              <a:t>border: 3px dotted green; overflow: hidden;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938" y="4517491"/>
            <a:ext cx="8089900" cy="59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635">
              <a:lnSpc>
                <a:spcPts val="2135"/>
              </a:lnSpc>
              <a:spcBef>
                <a:spcPts val="100"/>
              </a:spcBef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  <a:p>
            <a:pPr marL="59690">
              <a:lnSpc>
                <a:spcPts val="2375"/>
              </a:lnSpc>
            </a:pPr>
            <a:r>
              <a:rPr sz="2000" spc="-5" dirty="0">
                <a:latin typeface="Times New Roman"/>
                <a:cs typeface="Times New Roman"/>
              </a:rPr>
              <a:t>Some other text that 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important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4800600"/>
            <a:ext cx="8131175" cy="762000"/>
          </a:xfrm>
          <a:custGeom>
            <a:avLst/>
            <a:gdLst/>
            <a:ahLst/>
            <a:cxnLst/>
            <a:rect l="l" t="t" r="r" b="b"/>
            <a:pathLst>
              <a:path w="8131175" h="762000">
                <a:moveTo>
                  <a:pt x="0" y="0"/>
                </a:moveTo>
                <a:lnTo>
                  <a:pt x="8130984" y="0"/>
                </a:lnTo>
                <a:lnTo>
                  <a:pt x="8130984" y="761999"/>
                </a:lnTo>
                <a:lnTo>
                  <a:pt x="0" y="761999"/>
                </a:lnTo>
                <a:lnTo>
                  <a:pt x="0" y="0"/>
                </a:lnTo>
                <a:close/>
              </a:path>
            </a:pathLst>
          </a:custGeom>
          <a:ln w="63499">
            <a:solidFill>
              <a:srgbClr val="00B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571750" y="5162550"/>
          <a:ext cx="6096000" cy="247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109855">
                        <a:lnSpc>
                          <a:spcPts val="185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third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paragraph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85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second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paragraph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85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paragraph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0"/>
                </a:moveTo>
                <a:lnTo>
                  <a:pt x="9144000" y="0"/>
                </a:lnTo>
                <a:lnTo>
                  <a:pt x="9144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0485D1"/>
          </a:solidFill>
        </p:spPr>
        <p:txBody>
          <a:bodyPr vert="horz" wrap="square" lIns="0" tIns="160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60"/>
              </a:spcBef>
            </a:pPr>
            <a:r>
              <a:rPr spc="-265" dirty="0">
                <a:solidFill>
                  <a:srgbClr val="FFFFFF"/>
                </a:solidFill>
              </a:rPr>
              <a:t>Sizing </a:t>
            </a:r>
            <a:r>
              <a:rPr spc="-190" dirty="0">
                <a:solidFill>
                  <a:srgbClr val="FFFFFF"/>
                </a:solidFill>
              </a:rPr>
              <a:t>and</a:t>
            </a:r>
            <a:r>
              <a:rPr spc="240" dirty="0">
                <a:solidFill>
                  <a:srgbClr val="FFFFFF"/>
                </a:solidFill>
              </a:rPr>
              <a:t> </a:t>
            </a:r>
            <a:r>
              <a:rPr spc="-305" dirty="0">
                <a:solidFill>
                  <a:srgbClr val="FFFFFF"/>
                </a:solidFill>
              </a:rPr>
              <a:t>Positioning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00ADE1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</a:pP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37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7352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The </a:t>
            </a:r>
            <a:r>
              <a:rPr spc="-229" dirty="0"/>
              <a:t>position </a:t>
            </a:r>
            <a:r>
              <a:rPr spc="-75" dirty="0"/>
              <a:t>property</a:t>
            </a:r>
            <a:r>
              <a:rPr spc="-15" dirty="0"/>
              <a:t> </a:t>
            </a:r>
            <a:r>
              <a:rPr spc="-275" dirty="0"/>
              <a:t>(examples)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38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1570672"/>
            <a:ext cx="8153400" cy="1477645"/>
          </a:xfrm>
          <a:custGeom>
            <a:avLst/>
            <a:gdLst/>
            <a:ahLst/>
            <a:cxnLst/>
            <a:rect l="l" t="t" r="r" b="b"/>
            <a:pathLst>
              <a:path w="8153400" h="1477645">
                <a:moveTo>
                  <a:pt x="0" y="0"/>
                </a:moveTo>
                <a:lnTo>
                  <a:pt x="8153400" y="0"/>
                </a:lnTo>
                <a:lnTo>
                  <a:pt x="8153400" y="1477327"/>
                </a:lnTo>
                <a:lnTo>
                  <a:pt x="0" y="1477327"/>
                </a:lnTo>
                <a:lnTo>
                  <a:pt x="0" y="0"/>
                </a:lnTo>
                <a:close/>
              </a:path>
            </a:pathLst>
          </a:custGeom>
          <a:solidFill>
            <a:srgbClr val="C1F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70672"/>
            <a:ext cx="8153400" cy="1477645"/>
          </a:xfrm>
          <a:custGeom>
            <a:avLst/>
            <a:gdLst/>
            <a:ahLst/>
            <a:cxnLst/>
            <a:rect l="l" t="t" r="r" b="b"/>
            <a:pathLst>
              <a:path w="8153400" h="1477645">
                <a:moveTo>
                  <a:pt x="0" y="0"/>
                </a:moveTo>
                <a:lnTo>
                  <a:pt x="8153394" y="0"/>
                </a:lnTo>
                <a:lnTo>
                  <a:pt x="8153394" y="1477329"/>
                </a:lnTo>
                <a:lnTo>
                  <a:pt x="0" y="147732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1040" y="1603692"/>
            <a:ext cx="3122295" cy="139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30"/>
              </a:lnSpc>
              <a:spcBef>
                <a:spcPts val="100"/>
              </a:spcBef>
              <a:tabLst>
                <a:tab pos="960119" algn="l"/>
              </a:tabLst>
            </a:pPr>
            <a:r>
              <a:rPr sz="1800" dirty="0">
                <a:latin typeface="Courier New"/>
                <a:cs typeface="Courier New"/>
              </a:rPr>
              <a:t>div#ad	{</a:t>
            </a:r>
            <a:endParaRPr sz="1800">
              <a:latin typeface="Courier New"/>
              <a:cs typeface="Courier New"/>
            </a:endParaRPr>
          </a:p>
          <a:p>
            <a:pPr marL="914400">
              <a:lnSpc>
                <a:spcPts val="2130"/>
              </a:lnSpc>
            </a:pPr>
            <a:r>
              <a:rPr sz="1800" b="1" spc="-5" dirty="0">
                <a:latin typeface="Courier New"/>
                <a:cs typeface="Courier New"/>
              </a:rPr>
              <a:t>position: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fixed;</a:t>
            </a:r>
            <a:endParaRPr sz="1800">
              <a:latin typeface="Courier New"/>
              <a:cs typeface="Courier New"/>
            </a:endParaRPr>
          </a:p>
          <a:p>
            <a:pPr marL="914400">
              <a:lnSpc>
                <a:spcPts val="2130"/>
              </a:lnSpc>
              <a:spcBef>
                <a:spcPts val="40"/>
              </a:spcBef>
            </a:pPr>
            <a:r>
              <a:rPr sz="1800" spc="-5" dirty="0">
                <a:latin typeface="Courier New"/>
                <a:cs typeface="Courier New"/>
              </a:rPr>
              <a:t>right: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10%;</a:t>
            </a:r>
            <a:endParaRPr sz="1800">
              <a:latin typeface="Courier New"/>
              <a:cs typeface="Courier New"/>
            </a:endParaRPr>
          </a:p>
          <a:p>
            <a:pPr marL="914400">
              <a:lnSpc>
                <a:spcPts val="2130"/>
              </a:lnSpc>
            </a:pPr>
            <a:r>
              <a:rPr sz="1800" spc="-5" dirty="0">
                <a:latin typeface="Courier New"/>
                <a:cs typeface="Courier New"/>
              </a:rPr>
              <a:t>top: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45%;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9742" y="2695892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30958" y="3117850"/>
          <a:ext cx="8153400" cy="359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property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value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position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static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45" dirty="0">
                          <a:latin typeface="Arial"/>
                          <a:cs typeface="Arial"/>
                        </a:rPr>
                        <a:t>default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position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relative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81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4622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60" dirty="0">
                          <a:latin typeface="Arial"/>
                          <a:cs typeface="Arial"/>
                        </a:rPr>
                        <a:t>offset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its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normal 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static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position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absolute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81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1048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fixed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position within 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its 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containing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element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fixed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81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3898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fixed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position within 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browser</a:t>
                      </a:r>
                      <a:r>
                        <a:rPr sz="20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window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7790" marR="14033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85" dirty="0">
                          <a:latin typeface="Arial"/>
                          <a:cs typeface="Arial"/>
                        </a:rPr>
                        <a:t>top,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bottom, 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left,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right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000" spc="-130" dirty="0">
                          <a:latin typeface="Arial"/>
                          <a:cs typeface="Arial"/>
                        </a:rPr>
                        <a:t>positions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box's</a:t>
                      </a:r>
                      <a:r>
                        <a:rPr sz="20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corners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81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4459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Absolute</a:t>
            </a:r>
            <a:r>
              <a:rPr spc="-40" dirty="0"/>
              <a:t> </a:t>
            </a:r>
            <a:r>
              <a:rPr spc="-220" dirty="0"/>
              <a:t>positioning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39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1570672"/>
            <a:ext cx="8153400" cy="1477645"/>
          </a:xfrm>
          <a:custGeom>
            <a:avLst/>
            <a:gdLst/>
            <a:ahLst/>
            <a:cxnLst/>
            <a:rect l="l" t="t" r="r" b="b"/>
            <a:pathLst>
              <a:path w="8153400" h="1477645">
                <a:moveTo>
                  <a:pt x="0" y="0"/>
                </a:moveTo>
                <a:lnTo>
                  <a:pt x="8153400" y="0"/>
                </a:lnTo>
                <a:lnTo>
                  <a:pt x="8153400" y="1477327"/>
                </a:lnTo>
                <a:lnTo>
                  <a:pt x="0" y="1477327"/>
                </a:lnTo>
                <a:lnTo>
                  <a:pt x="0" y="0"/>
                </a:lnTo>
                <a:close/>
              </a:path>
            </a:pathLst>
          </a:custGeom>
          <a:solidFill>
            <a:srgbClr val="C1F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70672"/>
            <a:ext cx="8153400" cy="1477645"/>
          </a:xfrm>
          <a:custGeom>
            <a:avLst/>
            <a:gdLst/>
            <a:ahLst/>
            <a:cxnLst/>
            <a:rect l="l" t="t" r="r" b="b"/>
            <a:pathLst>
              <a:path w="8153400" h="1477645">
                <a:moveTo>
                  <a:pt x="0" y="0"/>
                </a:moveTo>
                <a:lnTo>
                  <a:pt x="8153394" y="0"/>
                </a:lnTo>
                <a:lnTo>
                  <a:pt x="8153394" y="1477329"/>
                </a:lnTo>
                <a:lnTo>
                  <a:pt x="0" y="147732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1040" y="1603692"/>
            <a:ext cx="2619375" cy="1391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>
              <a:lnSpc>
                <a:spcPct val="99500"/>
              </a:lnSpc>
              <a:spcBef>
                <a:spcPts val="110"/>
              </a:spcBef>
              <a:tabLst>
                <a:tab pos="1234440" algn="l"/>
              </a:tabLst>
            </a:pPr>
            <a:r>
              <a:rPr sz="1800" dirty="0">
                <a:latin typeface="Courier New"/>
                <a:cs typeface="Courier New"/>
              </a:rPr>
              <a:t>#menubar	{  </a:t>
            </a:r>
            <a:r>
              <a:rPr sz="1800" b="1" spc="-5" dirty="0">
                <a:latin typeface="Courier New"/>
                <a:cs typeface="Courier New"/>
              </a:rPr>
              <a:t>position: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absolute;  </a:t>
            </a:r>
            <a:r>
              <a:rPr sz="1800" spc="-5" dirty="0">
                <a:latin typeface="Courier New"/>
                <a:cs typeface="Courier New"/>
              </a:rPr>
              <a:t>left: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400px;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00"/>
              </a:lnSpc>
            </a:pPr>
            <a:r>
              <a:rPr sz="1800" spc="-5" dirty="0">
                <a:latin typeface="Courier New"/>
                <a:cs typeface="Courier New"/>
              </a:rPr>
              <a:t>top: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50px;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9742" y="2695892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3078480"/>
            <a:ext cx="4091940" cy="31877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65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Arial"/>
                <a:cs typeface="Arial"/>
              </a:rPr>
              <a:t>removed </a:t>
            </a:r>
            <a:r>
              <a:rPr sz="2400" spc="-114" dirty="0">
                <a:latin typeface="Arial"/>
                <a:cs typeface="Arial"/>
              </a:rPr>
              <a:t>from </a:t>
            </a:r>
            <a:r>
              <a:rPr sz="2400" spc="-135" dirty="0">
                <a:latin typeface="Arial"/>
                <a:cs typeface="Arial"/>
              </a:rPr>
              <a:t>normal</a:t>
            </a:r>
            <a:r>
              <a:rPr sz="2400" spc="22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flow</a:t>
            </a:r>
            <a:endParaRPr sz="2400">
              <a:latin typeface="Arial"/>
              <a:cs typeface="Arial"/>
            </a:endParaRPr>
          </a:p>
          <a:p>
            <a:pPr marL="348615" marR="5080" indent="-336550">
              <a:lnSpc>
                <a:spcPts val="3600"/>
              </a:lnSpc>
              <a:spcBef>
                <a:spcPts val="140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6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Arial"/>
                <a:cs typeface="Arial"/>
              </a:rPr>
              <a:t>positioned </a:t>
            </a:r>
            <a:r>
              <a:rPr sz="2400" spc="-65" dirty="0">
                <a:latin typeface="Arial"/>
                <a:cs typeface="Arial"/>
              </a:rPr>
              <a:t>relative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block  </a:t>
            </a:r>
            <a:r>
              <a:rPr sz="2400" spc="-160" dirty="0">
                <a:latin typeface="Arial"/>
                <a:cs typeface="Arial"/>
              </a:rPr>
              <a:t>element </a:t>
            </a:r>
            <a:r>
              <a:rPr sz="2400" spc="-135" dirty="0">
                <a:latin typeface="Arial"/>
                <a:cs typeface="Arial"/>
              </a:rPr>
              <a:t>containing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them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65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Arial"/>
                <a:cs typeface="Arial"/>
              </a:rPr>
              <a:t>actual </a:t>
            </a:r>
            <a:r>
              <a:rPr sz="2400" spc="-125" dirty="0">
                <a:latin typeface="Arial"/>
                <a:cs typeface="Arial"/>
              </a:rPr>
              <a:t>position </a:t>
            </a:r>
            <a:r>
              <a:rPr sz="2400" spc="-110" dirty="0">
                <a:latin typeface="Arial"/>
                <a:cs typeface="Arial"/>
              </a:rPr>
              <a:t>determined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1120"/>
              </a:spcBef>
              <a:tabLst>
                <a:tab pos="1031240" algn="l"/>
              </a:tabLst>
            </a:pPr>
            <a:r>
              <a:rPr sz="2000" spc="-30" dirty="0">
                <a:latin typeface="Courier New"/>
                <a:cs typeface="Courier New"/>
              </a:rPr>
              <a:t>top</a:t>
            </a:r>
            <a:r>
              <a:rPr sz="2000" spc="-30" dirty="0">
                <a:latin typeface="Arial"/>
                <a:cs typeface="Arial"/>
              </a:rPr>
              <a:t>,	</a:t>
            </a:r>
            <a:r>
              <a:rPr sz="2000" spc="-5" dirty="0">
                <a:latin typeface="Courier New"/>
                <a:cs typeface="Courier New"/>
              </a:rPr>
              <a:t>bottom, left,</a:t>
            </a:r>
            <a:r>
              <a:rPr sz="2000" spc="-9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right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65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Arial"/>
                <a:cs typeface="Arial"/>
              </a:rPr>
              <a:t>should  </a:t>
            </a:r>
            <a:r>
              <a:rPr sz="2400" spc="-90" dirty="0">
                <a:latin typeface="Arial"/>
                <a:cs typeface="Arial"/>
              </a:rPr>
              <a:t>often </a:t>
            </a:r>
            <a:r>
              <a:rPr sz="2400" spc="-105" dirty="0">
                <a:latin typeface="Arial"/>
                <a:cs typeface="Arial"/>
              </a:rPr>
              <a:t>specify 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Courier New"/>
                <a:cs typeface="Courier New"/>
              </a:rPr>
              <a:t>width</a:t>
            </a:r>
            <a:endParaRPr sz="2400">
              <a:latin typeface="Courier New"/>
              <a:cs typeface="Courier New"/>
            </a:endParaRPr>
          </a:p>
          <a:p>
            <a:pPr marL="433070">
              <a:lnSpc>
                <a:spcPct val="100000"/>
              </a:lnSpc>
              <a:spcBef>
                <a:spcPts val="620"/>
              </a:spcBef>
            </a:pPr>
            <a:r>
              <a:rPr sz="2400" spc="-40" dirty="0">
                <a:latin typeface="Arial"/>
                <a:cs typeface="Arial"/>
              </a:rPr>
              <a:t>property </a:t>
            </a:r>
            <a:r>
              <a:rPr sz="2400" spc="-210" dirty="0">
                <a:latin typeface="Arial"/>
                <a:cs typeface="Arial"/>
              </a:rPr>
              <a:t>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well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10483" y="3145252"/>
            <a:ext cx="3643485" cy="3484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7281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Why </a:t>
            </a:r>
            <a:r>
              <a:rPr spc="-135" dirty="0"/>
              <a:t>do </a:t>
            </a:r>
            <a:r>
              <a:rPr spc="-290" dirty="0"/>
              <a:t>we </a:t>
            </a:r>
            <a:r>
              <a:rPr spc="-260" dirty="0"/>
              <a:t>need </a:t>
            </a:r>
            <a:r>
              <a:rPr spc="-100" dirty="0"/>
              <a:t>page</a:t>
            </a:r>
            <a:r>
              <a:rPr spc="720" dirty="0"/>
              <a:t> </a:t>
            </a:r>
            <a:r>
              <a:rPr spc="-425" dirty="0"/>
              <a:t>sections?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33220"/>
            <a:ext cx="7462013" cy="14325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30200" marR="5080" indent="-317500">
              <a:lnSpc>
                <a:spcPts val="3400"/>
              </a:lnSpc>
              <a:spcBef>
                <a:spcPts val="280"/>
              </a:spcBef>
            </a:pPr>
            <a:r>
              <a:rPr sz="1750" dirty="0" smtClean="0">
                <a:solidFill>
                  <a:srgbClr val="009DD9"/>
                </a:solidFill>
                <a:latin typeface="Wingdings"/>
                <a:cs typeface="Wingdings"/>
              </a:rPr>
              <a:t></a:t>
            </a:r>
            <a:r>
              <a:rPr lang="en-US" sz="1750" dirty="0">
                <a:solidFill>
                  <a:srgbClr val="009DD9"/>
                </a:solidFill>
                <a:latin typeface="Wingdings"/>
                <a:cs typeface="Wingdings"/>
              </a:rPr>
              <a:t> </a:t>
            </a:r>
            <a:r>
              <a:rPr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Style </a:t>
            </a:r>
            <a:r>
              <a:rPr sz="2900" dirty="0">
                <a:latin typeface="Arial" panose="020B0604020202020204" pitchFamily="34" charset="0"/>
                <a:cs typeface="Arial" panose="020B0604020202020204" pitchFamily="34" charset="0"/>
              </a:rPr>
              <a:t>individual elements, groups of elements,  sections of text or of the page</a:t>
            </a: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750" dirty="0" smtClean="0">
                <a:solidFill>
                  <a:srgbClr val="009D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</a:t>
            </a:r>
            <a:r>
              <a:rPr lang="en-US" sz="1750" dirty="0" smtClean="0">
                <a:solidFill>
                  <a:srgbClr val="009D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sz="2900" dirty="0">
                <a:latin typeface="Arial" panose="020B0604020202020204" pitchFamily="34" charset="0"/>
                <a:cs typeface="Arial" panose="020B0604020202020204" pitchFamily="34" charset="0"/>
              </a:rPr>
              <a:t>complex page layouts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6095" y="1274444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4848" y="3374227"/>
            <a:ext cx="5791200" cy="3111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4310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Relative</a:t>
            </a:r>
            <a:r>
              <a:rPr spc="-30" dirty="0"/>
              <a:t> </a:t>
            </a:r>
            <a:r>
              <a:rPr spc="-220" dirty="0"/>
              <a:t>positioning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40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563471"/>
            <a:ext cx="8153400" cy="646430"/>
          </a:xfrm>
          <a:prstGeom prst="rect">
            <a:avLst/>
          </a:prstGeom>
          <a:solidFill>
            <a:srgbClr val="C1F0FE"/>
          </a:solidFill>
          <a:ln w="1904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2130"/>
              </a:lnSpc>
              <a:spcBef>
                <a:spcPts val="360"/>
              </a:spcBef>
            </a:pPr>
            <a:r>
              <a:rPr sz="1800" spc="-5" dirty="0">
                <a:latin typeface="Courier New"/>
                <a:cs typeface="Courier New"/>
              </a:rPr>
              <a:t>#area2 </a:t>
            </a:r>
            <a:r>
              <a:rPr sz="1800" dirty="0">
                <a:latin typeface="Courier New"/>
                <a:cs typeface="Courier New"/>
              </a:rPr>
              <a:t>{ </a:t>
            </a:r>
            <a:r>
              <a:rPr sz="1800" b="1" spc="-5" dirty="0">
                <a:latin typeface="Courier New"/>
                <a:cs typeface="Courier New"/>
              </a:rPr>
              <a:t>position: relative;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R="362585" algn="r">
              <a:lnSpc>
                <a:spcPts val="2130"/>
              </a:lnSpc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2319020"/>
            <a:ext cx="4224020" cy="3401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30200" marR="278765" indent="-317500">
              <a:lnSpc>
                <a:spcPct val="99500"/>
              </a:lnSpc>
              <a:spcBef>
                <a:spcPts val="115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6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Arial"/>
                <a:cs typeface="Arial"/>
              </a:rPr>
              <a:t>absolute-positioned </a:t>
            </a:r>
            <a:r>
              <a:rPr sz="2400" spc="-190" dirty="0">
                <a:latin typeface="Arial"/>
                <a:cs typeface="Arial"/>
              </a:rPr>
              <a:t>elements  </a:t>
            </a:r>
            <a:r>
              <a:rPr sz="2400" spc="-50" dirty="0">
                <a:latin typeface="Arial"/>
                <a:cs typeface="Arial"/>
              </a:rPr>
              <a:t>are </a:t>
            </a:r>
            <a:r>
              <a:rPr sz="2400" spc="-105" dirty="0">
                <a:latin typeface="Arial"/>
                <a:cs typeface="Arial"/>
              </a:rPr>
              <a:t>normally </a:t>
            </a:r>
            <a:r>
              <a:rPr sz="2400" spc="-114" dirty="0">
                <a:latin typeface="Arial"/>
                <a:cs typeface="Arial"/>
              </a:rPr>
              <a:t>positioned </a:t>
            </a:r>
            <a:r>
              <a:rPr sz="2400" spc="-15" dirty="0">
                <a:latin typeface="Arial"/>
                <a:cs typeface="Arial"/>
              </a:rPr>
              <a:t>at </a:t>
            </a:r>
            <a:r>
              <a:rPr sz="2400" spc="-150" dirty="0">
                <a:latin typeface="Arial"/>
                <a:cs typeface="Arial"/>
              </a:rPr>
              <a:t>an  </a:t>
            </a:r>
            <a:r>
              <a:rPr sz="2400" spc="-75" dirty="0">
                <a:latin typeface="Arial"/>
                <a:cs typeface="Arial"/>
              </a:rPr>
              <a:t>offset </a:t>
            </a:r>
            <a:r>
              <a:rPr sz="2400" spc="-114" dirty="0">
                <a:latin typeface="Arial"/>
                <a:cs typeface="Arial"/>
              </a:rPr>
              <a:t>from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35" dirty="0">
                <a:latin typeface="Arial"/>
                <a:cs typeface="Arial"/>
              </a:rPr>
              <a:t>corner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45" dirty="0">
                <a:latin typeface="Arial"/>
                <a:cs typeface="Arial"/>
              </a:rPr>
              <a:t>the  </a:t>
            </a:r>
            <a:r>
              <a:rPr sz="2400" spc="-75" dirty="0">
                <a:latin typeface="Arial"/>
                <a:cs typeface="Arial"/>
              </a:rPr>
              <a:t>overall </a:t>
            </a:r>
            <a:r>
              <a:rPr sz="2400" spc="-130" dirty="0">
                <a:latin typeface="Arial"/>
                <a:cs typeface="Arial"/>
              </a:rPr>
              <a:t>web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330200" marR="5080" indent="-317500">
              <a:lnSpc>
                <a:spcPct val="99800"/>
              </a:lnSpc>
              <a:spcBef>
                <a:spcPts val="725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6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190" dirty="0">
                <a:latin typeface="Arial"/>
                <a:cs typeface="Arial"/>
              </a:rPr>
              <a:t>make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absolute </a:t>
            </a:r>
            <a:r>
              <a:rPr sz="2400" spc="-160" dirty="0">
                <a:latin typeface="Arial"/>
                <a:cs typeface="Arial"/>
              </a:rPr>
              <a:t>element </a:t>
            </a:r>
            <a:r>
              <a:rPr sz="2400" spc="-80" dirty="0">
                <a:latin typeface="Arial"/>
                <a:cs typeface="Arial"/>
              </a:rPr>
              <a:t>to  </a:t>
            </a:r>
            <a:r>
              <a:rPr sz="2400" spc="-125" dirty="0">
                <a:latin typeface="Arial"/>
                <a:cs typeface="Arial"/>
              </a:rPr>
              <a:t>position </a:t>
            </a:r>
            <a:r>
              <a:rPr sz="2400" spc="-75" dirty="0">
                <a:latin typeface="Arial"/>
                <a:cs typeface="Arial"/>
              </a:rPr>
              <a:t>itself </a:t>
            </a:r>
            <a:r>
              <a:rPr sz="2400" spc="-65" dirty="0">
                <a:latin typeface="Arial"/>
                <a:cs typeface="Arial"/>
              </a:rPr>
              <a:t>relative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270" dirty="0">
                <a:latin typeface="Arial"/>
                <a:cs typeface="Arial"/>
              </a:rPr>
              <a:t>some  </a:t>
            </a:r>
            <a:r>
              <a:rPr sz="2400" spc="-114" dirty="0">
                <a:latin typeface="Arial"/>
                <a:cs typeface="Arial"/>
              </a:rPr>
              <a:t>other </a:t>
            </a:r>
            <a:r>
              <a:rPr sz="2400" spc="-170" dirty="0">
                <a:latin typeface="Arial"/>
                <a:cs typeface="Arial"/>
              </a:rPr>
              <a:t>element's </a:t>
            </a:r>
            <a:r>
              <a:rPr sz="2400" spc="-160" dirty="0">
                <a:latin typeface="Arial"/>
                <a:cs typeface="Arial"/>
              </a:rPr>
              <a:t>corner, </a:t>
            </a:r>
            <a:r>
              <a:rPr sz="2400" spc="-45" dirty="0">
                <a:latin typeface="Arial"/>
                <a:cs typeface="Arial"/>
              </a:rPr>
              <a:t>wrap </a:t>
            </a:r>
            <a:r>
              <a:rPr sz="2400" spc="-145" dirty="0">
                <a:latin typeface="Arial"/>
                <a:cs typeface="Arial"/>
              </a:rPr>
              <a:t>the  </a:t>
            </a:r>
            <a:r>
              <a:rPr sz="2400" spc="-125" dirty="0">
                <a:latin typeface="Arial"/>
                <a:cs typeface="Arial"/>
              </a:rPr>
              <a:t>absolute </a:t>
            </a:r>
            <a:r>
              <a:rPr sz="2400" spc="-160" dirty="0">
                <a:latin typeface="Arial"/>
                <a:cs typeface="Arial"/>
              </a:rPr>
              <a:t>element </a:t>
            </a:r>
            <a:r>
              <a:rPr sz="2400" spc="-150" dirty="0">
                <a:latin typeface="Arial"/>
                <a:cs typeface="Arial"/>
              </a:rPr>
              <a:t>in an </a:t>
            </a:r>
            <a:r>
              <a:rPr sz="2400" spc="-160" dirty="0">
                <a:latin typeface="Arial"/>
                <a:cs typeface="Arial"/>
              </a:rPr>
              <a:t>element  </a:t>
            </a:r>
            <a:r>
              <a:rPr sz="2400" spc="-220" dirty="0">
                <a:latin typeface="Arial"/>
                <a:cs typeface="Arial"/>
              </a:rPr>
              <a:t>whose </a:t>
            </a:r>
            <a:r>
              <a:rPr sz="2400" spc="-125" dirty="0">
                <a:latin typeface="Arial"/>
                <a:cs typeface="Arial"/>
              </a:rPr>
              <a:t>position </a:t>
            </a:r>
            <a:r>
              <a:rPr sz="2400" spc="-210" dirty="0">
                <a:latin typeface="Arial"/>
                <a:cs typeface="Arial"/>
              </a:rPr>
              <a:t>is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relative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34255" y="2473778"/>
            <a:ext cx="3704551" cy="3915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37731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Fixed</a:t>
            </a:r>
            <a:r>
              <a:rPr spc="-45" dirty="0"/>
              <a:t> </a:t>
            </a:r>
            <a:r>
              <a:rPr spc="-220" dirty="0"/>
              <a:t>positioning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41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3307079"/>
            <a:ext cx="4140200" cy="20193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65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Arial"/>
                <a:cs typeface="Arial"/>
              </a:rPr>
              <a:t>removed </a:t>
            </a:r>
            <a:r>
              <a:rPr sz="2400" spc="-114" dirty="0">
                <a:latin typeface="Arial"/>
                <a:cs typeface="Arial"/>
              </a:rPr>
              <a:t>from </a:t>
            </a:r>
            <a:r>
              <a:rPr sz="2400" spc="-135" dirty="0">
                <a:latin typeface="Arial"/>
                <a:cs typeface="Arial"/>
              </a:rPr>
              <a:t>normal</a:t>
            </a:r>
            <a:r>
              <a:rPr sz="2400" spc="22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flow</a:t>
            </a:r>
            <a:endParaRPr sz="2400">
              <a:latin typeface="Arial"/>
              <a:cs typeface="Arial"/>
            </a:endParaRPr>
          </a:p>
          <a:p>
            <a:pPr marL="330200" marR="5080" indent="-317500">
              <a:lnSpc>
                <a:spcPct val="100699"/>
              </a:lnSpc>
              <a:spcBef>
                <a:spcPts val="600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65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Arial"/>
                <a:cs typeface="Arial"/>
              </a:rPr>
              <a:t>positioned </a:t>
            </a:r>
            <a:r>
              <a:rPr sz="2400" spc="-65" dirty="0">
                <a:latin typeface="Arial"/>
                <a:cs typeface="Arial"/>
              </a:rPr>
              <a:t>relative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145" dirty="0">
                <a:latin typeface="Arial"/>
                <a:cs typeface="Arial"/>
              </a:rPr>
              <a:t>the  </a:t>
            </a:r>
            <a:r>
              <a:rPr sz="2400" spc="-135" dirty="0">
                <a:latin typeface="Arial"/>
                <a:cs typeface="Arial"/>
              </a:rPr>
              <a:t>browser window </a:t>
            </a:r>
            <a:r>
              <a:rPr sz="2400" spc="-190" dirty="0">
                <a:latin typeface="Arial"/>
                <a:cs typeface="Arial"/>
              </a:rPr>
              <a:t>even </a:t>
            </a:r>
            <a:r>
              <a:rPr sz="2400" spc="-210" dirty="0">
                <a:latin typeface="Arial"/>
                <a:cs typeface="Arial"/>
              </a:rPr>
              <a:t>when </a:t>
            </a:r>
            <a:r>
              <a:rPr sz="2400" spc="-145" dirty="0">
                <a:latin typeface="Arial"/>
                <a:cs typeface="Arial"/>
              </a:rPr>
              <a:t>the  </a:t>
            </a:r>
            <a:r>
              <a:rPr sz="2400" spc="-204" dirty="0">
                <a:latin typeface="Arial"/>
                <a:cs typeface="Arial"/>
              </a:rPr>
              <a:t>user </a:t>
            </a:r>
            <a:r>
              <a:rPr sz="2400" spc="-185" dirty="0">
                <a:latin typeface="Arial"/>
                <a:cs typeface="Arial"/>
              </a:rPr>
              <a:t>scrolls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65" dirty="0">
                <a:latin typeface="Arial"/>
                <a:cs typeface="Arial"/>
              </a:rPr>
              <a:t>window, </a:t>
            </a:r>
            <a:r>
              <a:rPr sz="2400" spc="-160" dirty="0">
                <a:latin typeface="Arial"/>
                <a:cs typeface="Arial"/>
              </a:rPr>
              <a:t>element  </a:t>
            </a:r>
            <a:r>
              <a:rPr sz="2400" spc="-40" dirty="0">
                <a:latin typeface="Arial"/>
                <a:cs typeface="Arial"/>
              </a:rPr>
              <a:t>will </a:t>
            </a:r>
            <a:r>
              <a:rPr sz="2400" spc="-145" dirty="0">
                <a:latin typeface="Arial"/>
                <a:cs typeface="Arial"/>
              </a:rPr>
              <a:t>remain </a:t>
            </a:r>
            <a:r>
              <a:rPr sz="2400" spc="-150" dirty="0">
                <a:latin typeface="Arial"/>
                <a:cs typeface="Arial"/>
              </a:rPr>
              <a:t>in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240" dirty="0">
                <a:latin typeface="Arial"/>
                <a:cs typeface="Arial"/>
              </a:rPr>
              <a:t>same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place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22923" y="3238350"/>
            <a:ext cx="2977524" cy="3124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1570672"/>
            <a:ext cx="8153400" cy="1477645"/>
          </a:xfrm>
          <a:custGeom>
            <a:avLst/>
            <a:gdLst/>
            <a:ahLst/>
            <a:cxnLst/>
            <a:rect l="l" t="t" r="r" b="b"/>
            <a:pathLst>
              <a:path w="8153400" h="1477645">
                <a:moveTo>
                  <a:pt x="0" y="0"/>
                </a:moveTo>
                <a:lnTo>
                  <a:pt x="8153400" y="0"/>
                </a:lnTo>
                <a:lnTo>
                  <a:pt x="8153400" y="1477327"/>
                </a:lnTo>
                <a:lnTo>
                  <a:pt x="0" y="1477327"/>
                </a:lnTo>
                <a:lnTo>
                  <a:pt x="0" y="0"/>
                </a:lnTo>
                <a:close/>
              </a:path>
            </a:pathLst>
          </a:custGeom>
          <a:solidFill>
            <a:srgbClr val="C1F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1570672"/>
            <a:ext cx="8153400" cy="1477645"/>
          </a:xfrm>
          <a:custGeom>
            <a:avLst/>
            <a:gdLst/>
            <a:ahLst/>
            <a:cxnLst/>
            <a:rect l="l" t="t" r="r" b="b"/>
            <a:pathLst>
              <a:path w="8153400" h="1477645">
                <a:moveTo>
                  <a:pt x="0" y="0"/>
                </a:moveTo>
                <a:lnTo>
                  <a:pt x="8153394" y="0"/>
                </a:lnTo>
                <a:lnTo>
                  <a:pt x="8153394" y="1477329"/>
                </a:lnTo>
                <a:lnTo>
                  <a:pt x="0" y="147732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1040" y="1603692"/>
            <a:ext cx="2207895" cy="13919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>
              <a:lnSpc>
                <a:spcPct val="98800"/>
              </a:lnSpc>
              <a:spcBef>
                <a:spcPts val="125"/>
              </a:spcBef>
              <a:tabLst>
                <a:tab pos="1234440" algn="l"/>
              </a:tabLst>
            </a:pPr>
            <a:r>
              <a:rPr sz="1800" dirty="0">
                <a:latin typeface="Courier New"/>
                <a:cs typeface="Courier New"/>
              </a:rPr>
              <a:t>#menubar	{  </a:t>
            </a:r>
            <a:r>
              <a:rPr sz="1800" b="1" spc="-5" dirty="0">
                <a:latin typeface="Courier New"/>
                <a:cs typeface="Courier New"/>
              </a:rPr>
              <a:t>position: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fixed;  </a:t>
            </a:r>
            <a:r>
              <a:rPr sz="1800" spc="-5" dirty="0">
                <a:latin typeface="Courier New"/>
                <a:cs typeface="Courier New"/>
              </a:rPr>
              <a:t>left: 400px;  top: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50px;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9742" y="2695892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6664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Alignment </a:t>
            </a:r>
            <a:r>
              <a:rPr spc="-440" dirty="0"/>
              <a:t>vs. </a:t>
            </a:r>
            <a:r>
              <a:rPr spc="-15" dirty="0"/>
              <a:t>float </a:t>
            </a:r>
            <a:r>
              <a:rPr spc="-440" dirty="0"/>
              <a:t>vs.</a:t>
            </a:r>
            <a:r>
              <a:rPr spc="-155" dirty="0"/>
              <a:t> </a:t>
            </a:r>
            <a:r>
              <a:rPr spc="-229" dirty="0"/>
              <a:t>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414242"/>
            <a:ext cx="7907655" cy="347684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750" spc="-78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750" spc="135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2800" spc="-185" dirty="0">
                <a:latin typeface="Arial" panose="020B0604020202020204" pitchFamily="34" charset="0"/>
                <a:cs typeface="Arial" panose="020B0604020202020204" pitchFamily="34" charset="0"/>
              </a:rPr>
              <a:t>possible, </a:t>
            </a:r>
            <a:r>
              <a:rPr sz="2800" spc="-30" dirty="0">
                <a:latin typeface="Arial" panose="020B0604020202020204" pitchFamily="34" charset="0"/>
                <a:cs typeface="Arial" panose="020B0604020202020204" pitchFamily="34" charset="0"/>
              </a:rPr>
              <a:t>lay </a:t>
            </a:r>
            <a:r>
              <a:rPr sz="2800" spc="-180" dirty="0">
                <a:latin typeface="Arial" panose="020B0604020202020204" pitchFamily="34" charset="0"/>
                <a:cs typeface="Arial" panose="020B0604020202020204" pitchFamily="34" charset="0"/>
              </a:rPr>
              <a:t>out an </a:t>
            </a:r>
            <a:r>
              <a:rPr sz="2800" spc="-195" dirty="0">
                <a:latin typeface="Arial" panose="020B0604020202020204" pitchFamily="34" charset="0"/>
                <a:cs typeface="Arial" panose="020B0604020202020204" pitchFamily="34" charset="0"/>
              </a:rPr>
              <a:t>element </a:t>
            </a:r>
            <a:r>
              <a:rPr sz="2800" spc="-80" dirty="0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800" spc="-8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80" dirty="0" smtClean="0">
                <a:latin typeface="Arial" panose="020B0604020202020204" pitchFamily="34" charset="0"/>
                <a:cs typeface="Arial" panose="020B0604020202020204" pitchFamily="34" charset="0"/>
              </a:rPr>
              <a:t>aligning</a:t>
            </a:r>
            <a:r>
              <a:rPr sz="2800" spc="-8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75" dirty="0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800" spc="16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0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0200">
              <a:lnSpc>
                <a:spcPct val="100000"/>
              </a:lnSpc>
              <a:spcBef>
                <a:spcPts val="470"/>
              </a:spcBef>
              <a:tabLst>
                <a:tab pos="843915" algn="l"/>
              </a:tabLst>
            </a:pPr>
            <a:r>
              <a:rPr sz="2800" spc="-434" dirty="0">
                <a:solidFill>
                  <a:srgbClr val="0F6F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¤	</a:t>
            </a:r>
            <a:r>
              <a:rPr sz="2800" spc="-114" dirty="0">
                <a:latin typeface="Arial" panose="020B0604020202020204" pitchFamily="34" charset="0"/>
                <a:cs typeface="Arial" panose="020B0604020202020204" pitchFamily="34" charset="0"/>
              </a:rPr>
              <a:t>horizontal </a:t>
            </a:r>
            <a:r>
              <a:rPr sz="2800" spc="-145" dirty="0">
                <a:latin typeface="Arial" panose="020B0604020202020204" pitchFamily="34" charset="0"/>
                <a:cs typeface="Arial" panose="020B0604020202020204" pitchFamily="34" charset="0"/>
              </a:rPr>
              <a:t>alignment:</a:t>
            </a:r>
            <a:r>
              <a:rPr sz="28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90" dirty="0">
                <a:latin typeface="Arial" panose="020B0604020202020204" pitchFamily="34" charset="0"/>
                <a:cs typeface="Arial" panose="020B0604020202020204" pitchFamily="34" charset="0"/>
              </a:rPr>
              <a:t>text-align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0200">
              <a:lnSpc>
                <a:spcPct val="100000"/>
              </a:lnSpc>
              <a:spcBef>
                <a:spcPts val="580"/>
              </a:spcBef>
              <a:tabLst>
                <a:tab pos="843915" algn="l"/>
              </a:tabLst>
            </a:pPr>
            <a:r>
              <a:rPr sz="2800" spc="-434" dirty="0">
                <a:solidFill>
                  <a:srgbClr val="0F6F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¤	</a:t>
            </a:r>
            <a:r>
              <a:rPr sz="2800" spc="-85" dirty="0">
                <a:latin typeface="Arial" panose="020B0604020202020204" pitchFamily="34" charset="0"/>
                <a:cs typeface="Arial" panose="020B0604020202020204" pitchFamily="34" charset="0"/>
              </a:rPr>
              <a:t>vertical </a:t>
            </a:r>
            <a:r>
              <a:rPr sz="2800" spc="-145" dirty="0">
                <a:latin typeface="Arial" panose="020B0604020202020204" pitchFamily="34" charset="0"/>
                <a:cs typeface="Arial" panose="020B0604020202020204" pitchFamily="34" charset="0"/>
              </a:rPr>
              <a:t>alignment:</a:t>
            </a:r>
            <a:r>
              <a:rPr sz="28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110" dirty="0">
                <a:latin typeface="Arial" panose="020B0604020202020204" pitchFamily="34" charset="0"/>
                <a:cs typeface="Arial" panose="020B0604020202020204" pitchFamily="34" charset="0"/>
              </a:rPr>
              <a:t>vertical-align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800" spc="-785" dirty="0">
                <a:solidFill>
                  <a:srgbClr val="009D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</a:t>
            </a:r>
            <a:r>
              <a:rPr sz="2800" spc="135" dirty="0">
                <a:solidFill>
                  <a:srgbClr val="009D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2800" spc="-160" dirty="0">
                <a:latin typeface="Arial" panose="020B0604020202020204" pitchFamily="34" charset="0"/>
                <a:cs typeface="Arial" panose="020B0604020202020204" pitchFamily="34" charset="0"/>
              </a:rPr>
              <a:t>alignment </a:t>
            </a:r>
            <a:r>
              <a:rPr sz="2800" spc="-155" dirty="0">
                <a:latin typeface="Arial" panose="020B0604020202020204" pitchFamily="34" charset="0"/>
                <a:cs typeface="Arial" panose="020B0604020202020204" pitchFamily="34" charset="0"/>
              </a:rPr>
              <a:t>won't </a:t>
            </a:r>
            <a:r>
              <a:rPr sz="2800" spc="-140" dirty="0">
                <a:latin typeface="Arial" panose="020B0604020202020204" pitchFamily="34" charset="0"/>
                <a:cs typeface="Arial" panose="020B0604020202020204" pitchFamily="34" charset="0"/>
              </a:rPr>
              <a:t>work, </a:t>
            </a:r>
            <a:r>
              <a:rPr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US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floating</a:t>
            </a:r>
            <a:r>
              <a:rPr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80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spc="27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95" dirty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spc="-785" dirty="0">
                <a:solidFill>
                  <a:srgbClr val="009D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</a:t>
            </a:r>
            <a:r>
              <a:rPr sz="2800" spc="135" dirty="0">
                <a:solidFill>
                  <a:srgbClr val="009D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floating </a:t>
            </a:r>
            <a:r>
              <a:rPr sz="2800" spc="-155" dirty="0">
                <a:latin typeface="Arial" panose="020B0604020202020204" pitchFamily="34" charset="0"/>
                <a:cs typeface="Arial" panose="020B0604020202020204" pitchFamily="34" charset="0"/>
              </a:rPr>
              <a:t>won't </a:t>
            </a:r>
            <a:r>
              <a:rPr sz="2800" spc="-140" dirty="0">
                <a:latin typeface="Arial" panose="020B0604020202020204" pitchFamily="34" charset="0"/>
                <a:cs typeface="Arial" panose="020B0604020202020204" pitchFamily="34" charset="0"/>
              </a:rPr>
              <a:t>work, </a:t>
            </a:r>
            <a:r>
              <a:rPr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US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positioning</a:t>
            </a:r>
            <a:r>
              <a:rPr sz="28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80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spc="38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95" dirty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8200" marR="784225" indent="-508000">
              <a:lnSpc>
                <a:spcPct val="101000"/>
              </a:lnSpc>
              <a:spcBef>
                <a:spcPts val="434"/>
              </a:spcBef>
              <a:tabLst>
                <a:tab pos="843915" algn="l"/>
              </a:tabLst>
            </a:pPr>
            <a:r>
              <a:rPr sz="2800" spc="-434" dirty="0">
                <a:solidFill>
                  <a:srgbClr val="0F6F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¤		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absolute/fixed </a:t>
            </a:r>
            <a:r>
              <a:rPr sz="2800" spc="-130" dirty="0">
                <a:latin typeface="Arial" panose="020B0604020202020204" pitchFamily="34" charset="0"/>
                <a:cs typeface="Arial" panose="020B0604020202020204" pitchFamily="34" charset="0"/>
              </a:rPr>
              <a:t>positioning 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800" spc="-120" dirty="0">
                <a:latin typeface="Arial" panose="020B0604020202020204" pitchFamily="34" charset="0"/>
                <a:cs typeface="Arial" panose="020B0604020202020204" pitchFamily="34" charset="0"/>
              </a:rPr>
              <a:t>last resort </a:t>
            </a:r>
            <a:r>
              <a:rPr sz="2800" spc="-110" dirty="0">
                <a:latin typeface="Arial" panose="020B0604020202020204" pitchFamily="34" charset="0"/>
                <a:cs typeface="Arial" panose="020B0604020202020204" pitchFamily="34" charset="0"/>
              </a:rPr>
              <a:t>and  </a:t>
            </a:r>
            <a:r>
              <a:rPr sz="2800" spc="-204" dirty="0"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sz="2800" spc="-160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8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70" dirty="0">
                <a:latin typeface="Arial" panose="020B0604020202020204" pitchFamily="34" charset="0"/>
                <a:cs typeface="Arial" panose="020B0604020202020204" pitchFamily="34" charset="0"/>
              </a:rPr>
              <a:t>overused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42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6340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Details </a:t>
            </a:r>
            <a:r>
              <a:rPr spc="-170" dirty="0"/>
              <a:t>about </a:t>
            </a:r>
            <a:r>
              <a:rPr spc="-225" dirty="0"/>
              <a:t>inline</a:t>
            </a:r>
            <a:r>
              <a:rPr spc="345" dirty="0"/>
              <a:t> </a:t>
            </a:r>
            <a:r>
              <a:rPr spc="-35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33220"/>
            <a:ext cx="7979409" cy="23317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30200" marR="102235" indent="-317500">
              <a:lnSpc>
                <a:spcPts val="3300"/>
              </a:lnSpc>
              <a:spcBef>
                <a:spcPts val="260"/>
              </a:spcBef>
            </a:pPr>
            <a:r>
              <a:rPr sz="1650" spc="-72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650" spc="195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Arial"/>
                <a:cs typeface="Arial"/>
              </a:rPr>
              <a:t>Size </a:t>
            </a:r>
            <a:r>
              <a:rPr sz="2800" spc="-105" dirty="0">
                <a:latin typeface="Arial"/>
                <a:cs typeface="Arial"/>
              </a:rPr>
              <a:t>properties </a:t>
            </a:r>
            <a:r>
              <a:rPr sz="2800" spc="-30" dirty="0">
                <a:latin typeface="Arial"/>
                <a:cs typeface="Arial"/>
              </a:rPr>
              <a:t>(</a:t>
            </a:r>
            <a:r>
              <a:rPr sz="2800" spc="-30" dirty="0">
                <a:latin typeface="Courier New"/>
                <a:cs typeface="Courier New"/>
              </a:rPr>
              <a:t>width, </a:t>
            </a:r>
            <a:r>
              <a:rPr sz="2800" spc="-5" dirty="0">
                <a:latin typeface="Courier New"/>
                <a:cs typeface="Courier New"/>
              </a:rPr>
              <a:t>height, </a:t>
            </a:r>
            <a:r>
              <a:rPr sz="2800" spc="-20" dirty="0">
                <a:latin typeface="Courier New"/>
                <a:cs typeface="Courier New"/>
              </a:rPr>
              <a:t>min-width</a:t>
            </a:r>
            <a:r>
              <a:rPr sz="2800" spc="-20" dirty="0">
                <a:latin typeface="Arial"/>
                <a:cs typeface="Arial"/>
              </a:rPr>
              <a:t>,  </a:t>
            </a:r>
            <a:r>
              <a:rPr sz="2800" spc="-170" dirty="0">
                <a:latin typeface="Arial"/>
                <a:cs typeface="Arial"/>
              </a:rPr>
              <a:t>etc.) </a:t>
            </a:r>
            <a:r>
              <a:rPr sz="2800" spc="-60" dirty="0">
                <a:latin typeface="Arial"/>
                <a:cs typeface="Arial"/>
              </a:rPr>
              <a:t>are</a:t>
            </a:r>
            <a:r>
              <a:rPr sz="2800" spc="14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ignored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50" spc="-72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650" spc="185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margin-top </a:t>
            </a:r>
            <a:r>
              <a:rPr sz="2800" spc="-120" dirty="0">
                <a:latin typeface="Arial"/>
                <a:cs typeface="Arial"/>
              </a:rPr>
              <a:t>and </a:t>
            </a:r>
            <a:r>
              <a:rPr sz="2800" spc="-5" dirty="0">
                <a:latin typeface="Courier New"/>
                <a:cs typeface="Courier New"/>
              </a:rPr>
              <a:t>margin-bottom</a:t>
            </a:r>
            <a:r>
              <a:rPr sz="2800" spc="-785" dirty="0">
                <a:latin typeface="Courier New"/>
                <a:cs typeface="Courier New"/>
              </a:rPr>
              <a:t> </a:t>
            </a:r>
            <a:r>
              <a:rPr sz="2800" spc="-60" dirty="0">
                <a:latin typeface="Arial"/>
                <a:cs typeface="Arial"/>
              </a:rPr>
              <a:t>are </a:t>
            </a:r>
            <a:r>
              <a:rPr sz="2800" spc="-110" dirty="0">
                <a:latin typeface="Arial"/>
                <a:cs typeface="Arial"/>
              </a:rPr>
              <a:t>ignored,</a:t>
            </a:r>
            <a:endParaRPr sz="2800">
              <a:latin typeface="Arial"/>
              <a:cs typeface="Arial"/>
            </a:endParaRPr>
          </a:p>
          <a:p>
            <a:pPr marL="330200" marR="321945" indent="-317500">
              <a:lnSpc>
                <a:spcPct val="101200"/>
              </a:lnSpc>
              <a:spcBef>
                <a:spcPts val="600"/>
              </a:spcBef>
            </a:pPr>
            <a:r>
              <a:rPr sz="1650" spc="-72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650" spc="185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Arial"/>
                <a:cs typeface="Arial"/>
              </a:rPr>
              <a:t>but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Courier New"/>
                <a:cs typeface="Courier New"/>
              </a:rPr>
              <a:t>margin-left</a:t>
            </a:r>
            <a:r>
              <a:rPr sz="2800" spc="-919" dirty="0">
                <a:latin typeface="Courier New"/>
                <a:cs typeface="Courier New"/>
              </a:rPr>
              <a:t> </a:t>
            </a:r>
            <a:r>
              <a:rPr sz="2800" spc="-120" dirty="0">
                <a:latin typeface="Arial"/>
                <a:cs typeface="Arial"/>
              </a:rPr>
              <a:t>and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Courier New"/>
                <a:cs typeface="Courier New"/>
              </a:rPr>
              <a:t>margin-right</a:t>
            </a:r>
            <a:r>
              <a:rPr sz="2800" spc="-919" dirty="0">
                <a:latin typeface="Courier New"/>
                <a:cs typeface="Courier New"/>
              </a:rPr>
              <a:t> </a:t>
            </a:r>
            <a:r>
              <a:rPr sz="2800" spc="-60" dirty="0">
                <a:latin typeface="Arial"/>
                <a:cs typeface="Arial"/>
              </a:rPr>
              <a:t>are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not  </a:t>
            </a:r>
            <a:r>
              <a:rPr sz="2800" spc="-100" dirty="0">
                <a:latin typeface="Arial"/>
                <a:cs typeface="Arial"/>
              </a:rPr>
              <a:t>ignored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43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6340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Details </a:t>
            </a:r>
            <a:r>
              <a:rPr spc="-170" dirty="0"/>
              <a:t>about </a:t>
            </a:r>
            <a:r>
              <a:rPr spc="-225" dirty="0"/>
              <a:t>inline</a:t>
            </a:r>
            <a:r>
              <a:rPr spc="345" dirty="0"/>
              <a:t> </a:t>
            </a:r>
            <a:r>
              <a:rPr spc="-35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33220"/>
            <a:ext cx="7960359" cy="2687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0200" marR="5080" indent="-317500">
              <a:lnSpc>
                <a:spcPct val="99700"/>
              </a:lnSpc>
              <a:spcBef>
                <a:spcPts val="110"/>
              </a:spcBef>
            </a:pPr>
            <a:r>
              <a:rPr sz="1650" spc="-72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650" spc="19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Arial"/>
                <a:cs typeface="Arial"/>
              </a:rPr>
              <a:t>the </a:t>
            </a:r>
            <a:r>
              <a:rPr sz="2800" spc="-155" dirty="0">
                <a:latin typeface="Arial"/>
                <a:cs typeface="Arial"/>
              </a:rPr>
              <a:t>containing </a:t>
            </a:r>
            <a:r>
              <a:rPr sz="2800" spc="-125" dirty="0">
                <a:latin typeface="Arial"/>
                <a:cs typeface="Arial"/>
              </a:rPr>
              <a:t>block </a:t>
            </a:r>
            <a:r>
              <a:rPr sz="2800" spc="-200" dirty="0">
                <a:latin typeface="Arial"/>
                <a:cs typeface="Arial"/>
              </a:rPr>
              <a:t>element's </a:t>
            </a:r>
            <a:r>
              <a:rPr sz="2800" dirty="0">
                <a:latin typeface="Courier New"/>
                <a:cs typeface="Courier New"/>
              </a:rPr>
              <a:t>text-align  </a:t>
            </a:r>
            <a:r>
              <a:rPr sz="2800" spc="-50" dirty="0">
                <a:latin typeface="Arial"/>
                <a:cs typeface="Arial"/>
              </a:rPr>
              <a:t>property </a:t>
            </a:r>
            <a:r>
              <a:rPr sz="2800" spc="-195" dirty="0">
                <a:latin typeface="Arial"/>
                <a:cs typeface="Arial"/>
              </a:rPr>
              <a:t>controls </a:t>
            </a:r>
            <a:r>
              <a:rPr sz="2800" spc="-125" dirty="0">
                <a:latin typeface="Arial"/>
                <a:cs typeface="Arial"/>
              </a:rPr>
              <a:t>horizontal </a:t>
            </a:r>
            <a:r>
              <a:rPr sz="2800" spc="-150" dirty="0">
                <a:latin typeface="Arial"/>
                <a:cs typeface="Arial"/>
              </a:rPr>
              <a:t>position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45" dirty="0">
                <a:latin typeface="Arial"/>
                <a:cs typeface="Arial"/>
              </a:rPr>
              <a:t>inline </a:t>
            </a:r>
            <a:r>
              <a:rPr sz="2800" spc="-225" dirty="0">
                <a:latin typeface="Arial"/>
                <a:cs typeface="Arial"/>
              </a:rPr>
              <a:t>elements  </a:t>
            </a:r>
            <a:r>
              <a:rPr sz="2800" spc="-145" dirty="0">
                <a:latin typeface="Arial"/>
                <a:cs typeface="Arial"/>
              </a:rPr>
              <a:t>within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it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490"/>
              </a:spcBef>
            </a:pPr>
            <a:r>
              <a:rPr sz="1750" spc="-434" dirty="0">
                <a:solidFill>
                  <a:srgbClr val="0F6FC6"/>
                </a:solidFill>
                <a:latin typeface="Arial"/>
                <a:cs typeface="Arial"/>
              </a:rPr>
              <a:t>¤ </a:t>
            </a:r>
            <a:r>
              <a:rPr sz="2500" spc="-60" dirty="0">
                <a:latin typeface="Arial"/>
                <a:cs typeface="Arial"/>
              </a:rPr>
              <a:t>text-align </a:t>
            </a:r>
            <a:r>
              <a:rPr sz="2500" spc="-180" dirty="0">
                <a:latin typeface="Arial"/>
                <a:cs typeface="Arial"/>
              </a:rPr>
              <a:t>does </a:t>
            </a:r>
            <a:r>
              <a:rPr sz="2500" spc="-155" dirty="0">
                <a:latin typeface="Arial"/>
                <a:cs typeface="Arial"/>
              </a:rPr>
              <a:t>not </a:t>
            </a:r>
            <a:r>
              <a:rPr sz="2500" spc="-70" dirty="0">
                <a:latin typeface="Arial"/>
                <a:cs typeface="Arial"/>
              </a:rPr>
              <a:t>align </a:t>
            </a:r>
            <a:r>
              <a:rPr sz="2500" spc="-114" dirty="0">
                <a:latin typeface="Arial"/>
                <a:cs typeface="Arial"/>
              </a:rPr>
              <a:t>block </a:t>
            </a:r>
            <a:r>
              <a:rPr sz="2500" spc="-200" dirty="0">
                <a:latin typeface="Arial"/>
                <a:cs typeface="Arial"/>
              </a:rPr>
              <a:t>elements </a:t>
            </a:r>
            <a:r>
              <a:rPr sz="2500" spc="-130" dirty="0">
                <a:latin typeface="Arial"/>
                <a:cs typeface="Arial"/>
              </a:rPr>
              <a:t>within </a:t>
            </a:r>
            <a:r>
              <a:rPr sz="2500" spc="-155" dirty="0">
                <a:latin typeface="Arial"/>
                <a:cs typeface="Arial"/>
              </a:rPr>
              <a:t>the</a:t>
            </a:r>
            <a:r>
              <a:rPr sz="2500" spc="-125" dirty="0">
                <a:latin typeface="Arial"/>
                <a:cs typeface="Arial"/>
              </a:rPr>
              <a:t> </a:t>
            </a:r>
            <a:r>
              <a:rPr sz="2500" spc="-60" dirty="0">
                <a:latin typeface="Arial"/>
                <a:cs typeface="Arial"/>
              </a:rPr>
              <a:t>page</a:t>
            </a:r>
            <a:endParaRPr sz="2500">
              <a:latin typeface="Arial"/>
              <a:cs typeface="Arial"/>
            </a:endParaRPr>
          </a:p>
          <a:p>
            <a:pPr marL="330200" marR="290830" indent="-317500">
              <a:lnSpc>
                <a:spcPts val="3300"/>
              </a:lnSpc>
              <a:spcBef>
                <a:spcPts val="910"/>
              </a:spcBef>
            </a:pPr>
            <a:r>
              <a:rPr sz="1650" spc="-72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650" spc="19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Arial"/>
                <a:cs typeface="Arial"/>
              </a:rPr>
              <a:t>each </a:t>
            </a:r>
            <a:r>
              <a:rPr sz="2800" spc="-145" dirty="0">
                <a:latin typeface="Arial"/>
                <a:cs typeface="Arial"/>
              </a:rPr>
              <a:t>inline </a:t>
            </a:r>
            <a:r>
              <a:rPr sz="2800" spc="-200" dirty="0">
                <a:latin typeface="Arial"/>
                <a:cs typeface="Arial"/>
              </a:rPr>
              <a:t>element's </a:t>
            </a:r>
            <a:r>
              <a:rPr sz="2800" dirty="0">
                <a:latin typeface="Courier New"/>
                <a:cs typeface="Courier New"/>
              </a:rPr>
              <a:t>vertical-align </a:t>
            </a:r>
            <a:r>
              <a:rPr sz="2800" spc="-50" dirty="0">
                <a:latin typeface="Arial"/>
                <a:cs typeface="Arial"/>
              </a:rPr>
              <a:t>property  </a:t>
            </a:r>
            <a:r>
              <a:rPr sz="2800" spc="-145" dirty="0">
                <a:latin typeface="Arial"/>
                <a:cs typeface="Arial"/>
              </a:rPr>
              <a:t>aligns </a:t>
            </a:r>
            <a:r>
              <a:rPr sz="2800" spc="-20" dirty="0">
                <a:latin typeface="Arial"/>
                <a:cs typeface="Arial"/>
              </a:rPr>
              <a:t>it </a:t>
            </a:r>
            <a:r>
              <a:rPr sz="2800" spc="-75" dirty="0">
                <a:latin typeface="Arial"/>
                <a:cs typeface="Arial"/>
              </a:rPr>
              <a:t>vertically </a:t>
            </a:r>
            <a:r>
              <a:rPr sz="2800" spc="-145" dirty="0">
                <a:latin typeface="Arial"/>
                <a:cs typeface="Arial"/>
              </a:rPr>
              <a:t>within </a:t>
            </a:r>
            <a:r>
              <a:rPr sz="2800" spc="-170" dirty="0">
                <a:latin typeface="Arial"/>
                <a:cs typeface="Arial"/>
              </a:rPr>
              <a:t>its </a:t>
            </a:r>
            <a:r>
              <a:rPr sz="2800" spc="-125" dirty="0">
                <a:latin typeface="Arial"/>
                <a:cs typeface="Arial"/>
              </a:rPr>
              <a:t>block</a:t>
            </a:r>
            <a:r>
              <a:rPr sz="2800" spc="490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element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44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6003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The </a:t>
            </a:r>
            <a:r>
              <a:rPr spc="-125" dirty="0"/>
              <a:t>vertical-align</a:t>
            </a:r>
            <a:r>
              <a:rPr spc="-254" dirty="0"/>
              <a:t> </a:t>
            </a:r>
            <a:r>
              <a:rPr spc="-75" dirty="0"/>
              <a:t>property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1670050"/>
          <a:ext cx="8153400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property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000" spc="-60" dirty="0">
                          <a:latin typeface="Arial"/>
                          <a:cs typeface="Arial"/>
                        </a:rPr>
                        <a:t>vertical-align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3276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specifies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where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inline 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element  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should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aligned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vertically,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with  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respect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other </a:t>
                      </a:r>
                      <a:r>
                        <a:rPr sz="2000" spc="-140" dirty="0">
                          <a:latin typeface="Arial"/>
                          <a:cs typeface="Arial"/>
                        </a:rPr>
                        <a:t>content 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200" dirty="0">
                          <a:latin typeface="Arial"/>
                          <a:cs typeface="Arial"/>
                        </a:rPr>
                        <a:t>same 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line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within 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its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block 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element's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box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45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7" y="3766820"/>
            <a:ext cx="7954009" cy="132715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30200" marR="403860" indent="-317500">
              <a:lnSpc>
                <a:spcPts val="3300"/>
              </a:lnSpc>
              <a:spcBef>
                <a:spcPts val="259"/>
              </a:spcBef>
            </a:pPr>
            <a:r>
              <a:rPr sz="1650" spc="-72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650" spc="195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Arial"/>
                <a:cs typeface="Arial"/>
              </a:rPr>
              <a:t>can </a:t>
            </a:r>
            <a:r>
              <a:rPr sz="2800" spc="-85" dirty="0">
                <a:latin typeface="Arial"/>
                <a:cs typeface="Arial"/>
              </a:rPr>
              <a:t>be </a:t>
            </a:r>
            <a:r>
              <a:rPr sz="2800" spc="-120" dirty="0">
                <a:latin typeface="Arial"/>
                <a:cs typeface="Arial"/>
              </a:rPr>
              <a:t>top, </a:t>
            </a:r>
            <a:r>
              <a:rPr sz="2800" spc="-140" dirty="0">
                <a:latin typeface="Arial"/>
                <a:cs typeface="Arial"/>
              </a:rPr>
              <a:t>middle, </a:t>
            </a:r>
            <a:r>
              <a:rPr sz="2800" spc="-145" dirty="0">
                <a:latin typeface="Arial"/>
                <a:cs typeface="Arial"/>
              </a:rPr>
              <a:t>bottom, baseline </a:t>
            </a:r>
            <a:r>
              <a:rPr sz="2800" spc="-95" dirty="0">
                <a:latin typeface="Arial"/>
                <a:cs typeface="Arial"/>
              </a:rPr>
              <a:t>(default), </a:t>
            </a:r>
            <a:r>
              <a:rPr sz="2800" spc="-275" dirty="0">
                <a:latin typeface="Arial"/>
                <a:cs typeface="Arial"/>
              </a:rPr>
              <a:t>sub,  </a:t>
            </a:r>
            <a:r>
              <a:rPr sz="2800" spc="-225" dirty="0">
                <a:latin typeface="Arial"/>
                <a:cs typeface="Arial"/>
              </a:rPr>
              <a:t>super, </a:t>
            </a:r>
            <a:r>
              <a:rPr sz="2800" spc="-85" dirty="0">
                <a:latin typeface="Arial"/>
                <a:cs typeface="Arial"/>
              </a:rPr>
              <a:t>text-top, </a:t>
            </a:r>
            <a:r>
              <a:rPr sz="2800" spc="-110" dirty="0">
                <a:latin typeface="Arial"/>
                <a:cs typeface="Arial"/>
              </a:rPr>
              <a:t>text-bottom, </a:t>
            </a:r>
            <a:r>
              <a:rPr sz="2800" spc="-80" dirty="0">
                <a:latin typeface="Arial"/>
                <a:cs typeface="Arial"/>
              </a:rPr>
              <a:t>or </a:t>
            </a:r>
            <a:r>
              <a:rPr sz="2800" spc="-15" dirty="0">
                <a:latin typeface="Arial"/>
                <a:cs typeface="Arial"/>
              </a:rPr>
              <a:t>a </a:t>
            </a:r>
            <a:r>
              <a:rPr sz="2800" spc="-145" dirty="0">
                <a:latin typeface="Arial"/>
                <a:cs typeface="Arial"/>
              </a:rPr>
              <a:t>length </a:t>
            </a:r>
            <a:r>
              <a:rPr sz="2800" spc="-150" dirty="0">
                <a:latin typeface="Arial"/>
                <a:cs typeface="Arial"/>
              </a:rPr>
              <a:t>value </a:t>
            </a:r>
            <a:r>
              <a:rPr sz="2800" spc="-80" dirty="0">
                <a:latin typeface="Arial"/>
                <a:cs typeface="Arial"/>
              </a:rPr>
              <a:t>or</a:t>
            </a:r>
            <a:r>
              <a:rPr sz="2800" spc="16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%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490"/>
              </a:spcBef>
            </a:pPr>
            <a:r>
              <a:rPr sz="2500" spc="-135" dirty="0">
                <a:latin typeface="Arial"/>
                <a:cs typeface="Arial"/>
              </a:rPr>
              <a:t>(baseline </a:t>
            </a:r>
            <a:r>
              <a:rPr sz="2500" spc="-260" dirty="0">
                <a:latin typeface="Arial"/>
                <a:cs typeface="Arial"/>
              </a:rPr>
              <a:t>means </a:t>
            </a:r>
            <a:r>
              <a:rPr sz="2500" spc="-75" dirty="0">
                <a:latin typeface="Arial"/>
                <a:cs typeface="Arial"/>
              </a:rPr>
              <a:t>aligned </a:t>
            </a:r>
            <a:r>
              <a:rPr sz="2500" spc="-114" dirty="0">
                <a:latin typeface="Arial"/>
                <a:cs typeface="Arial"/>
              </a:rPr>
              <a:t>with </a:t>
            </a:r>
            <a:r>
              <a:rPr sz="2500" spc="-125" dirty="0">
                <a:latin typeface="Arial"/>
                <a:cs typeface="Arial"/>
              </a:rPr>
              <a:t>bottom </a:t>
            </a:r>
            <a:r>
              <a:rPr sz="2500" spc="-5" dirty="0">
                <a:latin typeface="Arial"/>
                <a:cs typeface="Arial"/>
              </a:rPr>
              <a:t>of </a:t>
            </a:r>
            <a:r>
              <a:rPr sz="2500" spc="-155" dirty="0">
                <a:latin typeface="Arial"/>
                <a:cs typeface="Arial"/>
              </a:rPr>
              <a:t>non-hanging</a:t>
            </a:r>
            <a:r>
              <a:rPr sz="2500" spc="340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letters)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10325" y="5314086"/>
            <a:ext cx="1485900" cy="1485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4286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The </a:t>
            </a:r>
            <a:r>
              <a:rPr dirty="0">
                <a:solidFill>
                  <a:srgbClr val="00748E"/>
                </a:solidFill>
                <a:latin typeface="Courier New"/>
                <a:cs typeface="Courier New"/>
              </a:rPr>
              <a:t>display</a:t>
            </a:r>
            <a:r>
              <a:rPr spc="-1710" dirty="0">
                <a:solidFill>
                  <a:srgbClr val="00748E"/>
                </a:solidFill>
                <a:latin typeface="Courier New"/>
                <a:cs typeface="Courier New"/>
              </a:rPr>
              <a:t> </a:t>
            </a:r>
            <a:r>
              <a:rPr spc="-75" dirty="0"/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46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560500"/>
            <a:ext cx="8153400" cy="646430"/>
          </a:xfrm>
          <a:prstGeom prst="rect">
            <a:avLst/>
          </a:prstGeom>
          <a:solidFill>
            <a:srgbClr val="C1F0FE"/>
          </a:solidFill>
          <a:ln w="19049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ts val="2130"/>
              </a:lnSpc>
              <a:spcBef>
                <a:spcPts val="359"/>
              </a:spcBef>
            </a:pPr>
            <a:r>
              <a:rPr sz="1800" spc="-5" dirty="0">
                <a:latin typeface="Courier New"/>
                <a:cs typeface="Courier New"/>
              </a:rPr>
              <a:t>h2 </a:t>
            </a:r>
            <a:r>
              <a:rPr sz="1800" dirty="0">
                <a:latin typeface="Courier New"/>
                <a:cs typeface="Courier New"/>
              </a:rPr>
              <a:t>{ </a:t>
            </a:r>
            <a:r>
              <a:rPr sz="1800" b="1" spc="-5" dirty="0">
                <a:latin typeface="Courier New"/>
                <a:cs typeface="Courier New"/>
              </a:rPr>
              <a:t>display: </a:t>
            </a:r>
            <a:r>
              <a:rPr sz="1800" b="1" dirty="0">
                <a:latin typeface="Courier New"/>
                <a:cs typeface="Courier New"/>
              </a:rPr>
              <a:t>inline</a:t>
            </a:r>
            <a:r>
              <a:rPr sz="1800" dirty="0">
                <a:latin typeface="Courier New"/>
                <a:cs typeface="Courier New"/>
              </a:rPr>
              <a:t>; </a:t>
            </a:r>
            <a:r>
              <a:rPr sz="1800" spc="-5" dirty="0">
                <a:latin typeface="Courier New"/>
                <a:cs typeface="Courier New"/>
              </a:rPr>
              <a:t>background-color: yellow;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R="86995" algn="r">
              <a:lnSpc>
                <a:spcPts val="2130"/>
              </a:lnSpc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7" y="5062220"/>
            <a:ext cx="7628255" cy="12039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30200" marR="1266825" indent="-317500">
              <a:lnSpc>
                <a:spcPts val="2800"/>
              </a:lnSpc>
              <a:spcBef>
                <a:spcPts val="259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6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Arial"/>
                <a:cs typeface="Arial"/>
              </a:rPr>
              <a:t>values: </a:t>
            </a:r>
            <a:r>
              <a:rPr sz="2400" spc="-5" dirty="0">
                <a:latin typeface="Courier New"/>
                <a:cs typeface="Courier New"/>
              </a:rPr>
              <a:t>none, inline, block, run-in,  </a:t>
            </a:r>
            <a:r>
              <a:rPr sz="2400" spc="-20" dirty="0">
                <a:latin typeface="Courier New"/>
                <a:cs typeface="Courier New"/>
              </a:rPr>
              <a:t>compact</a:t>
            </a:r>
            <a:r>
              <a:rPr sz="2400" spc="-20" dirty="0">
                <a:latin typeface="Arial"/>
                <a:cs typeface="Arial"/>
              </a:rPr>
              <a:t>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75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275" dirty="0">
                <a:latin typeface="Arial"/>
                <a:cs typeface="Arial"/>
              </a:rPr>
              <a:t>use </a:t>
            </a:r>
            <a:r>
              <a:rPr sz="2400" spc="-110" dirty="0">
                <a:latin typeface="Arial"/>
                <a:cs typeface="Arial"/>
              </a:rPr>
              <a:t>sparingly, </a:t>
            </a:r>
            <a:r>
              <a:rPr sz="2400" spc="-180" dirty="0">
                <a:latin typeface="Arial"/>
                <a:cs typeface="Arial"/>
              </a:rPr>
              <a:t>because </a:t>
            </a:r>
            <a:r>
              <a:rPr sz="2400" spc="-15" dirty="0">
                <a:latin typeface="Arial"/>
                <a:cs typeface="Arial"/>
              </a:rPr>
              <a:t>it </a:t>
            </a:r>
            <a:r>
              <a:rPr sz="2400" spc="-195" dirty="0">
                <a:latin typeface="Arial"/>
                <a:cs typeface="Arial"/>
              </a:rPr>
              <a:t>can </a:t>
            </a:r>
            <a:r>
              <a:rPr sz="2400" spc="-45" dirty="0">
                <a:latin typeface="Arial"/>
                <a:cs typeface="Arial"/>
              </a:rPr>
              <a:t>radically </a:t>
            </a:r>
            <a:r>
              <a:rPr sz="2400" spc="-35" dirty="0">
                <a:latin typeface="Arial"/>
                <a:cs typeface="Arial"/>
              </a:rPr>
              <a:t>alter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page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layout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188" y="2438400"/>
            <a:ext cx="8153400" cy="92392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R="144780" algn="r">
              <a:lnSpc>
                <a:spcPct val="100000"/>
              </a:lnSpc>
            </a:pPr>
            <a:r>
              <a:rPr sz="1800" i="1" spc="155" dirty="0">
                <a:solidFill>
                  <a:srgbClr val="7F7F7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00" y="2514600"/>
            <a:ext cx="5324475" cy="40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6425" y="3590290"/>
          <a:ext cx="815340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b="1" spc="-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property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b="1" spc="-1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485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spc="-75" dirty="0">
                          <a:latin typeface="Arial"/>
                          <a:cs typeface="Arial"/>
                        </a:rPr>
                        <a:t>display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45415">
                        <a:lnSpc>
                          <a:spcPts val="2800"/>
                        </a:lnSpc>
                        <a:spcBef>
                          <a:spcPts val="520"/>
                        </a:spcBef>
                      </a:pPr>
                      <a:r>
                        <a:rPr sz="2400" spc="-240" dirty="0">
                          <a:latin typeface="Arial"/>
                          <a:cs typeface="Arial"/>
                        </a:rPr>
                        <a:t>sets 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type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365" dirty="0">
                          <a:latin typeface="Arial"/>
                          <a:cs typeface="Arial"/>
                        </a:rPr>
                        <a:t>CSS </a:t>
                      </a:r>
                      <a:r>
                        <a:rPr sz="2400" spc="-75" dirty="0">
                          <a:latin typeface="Arial"/>
                          <a:cs typeface="Arial"/>
                        </a:rPr>
                        <a:t>box 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model  </a:t>
                      </a:r>
                      <a:r>
                        <a:rPr sz="2400" spc="-15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2400" spc="-160" dirty="0">
                          <a:latin typeface="Arial"/>
                          <a:cs typeface="Arial"/>
                        </a:rPr>
                        <a:t>element </a:t>
                      </a:r>
                      <a:r>
                        <a:rPr sz="2400" spc="-21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displayed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with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4286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The </a:t>
            </a:r>
            <a:r>
              <a:rPr dirty="0">
                <a:solidFill>
                  <a:srgbClr val="00748E"/>
                </a:solidFill>
                <a:latin typeface="Courier New"/>
                <a:cs typeface="Courier New"/>
              </a:rPr>
              <a:t>display</a:t>
            </a:r>
            <a:r>
              <a:rPr spc="-1710" dirty="0">
                <a:solidFill>
                  <a:srgbClr val="00748E"/>
                </a:solidFill>
                <a:latin typeface="Courier New"/>
                <a:cs typeface="Courier New"/>
              </a:rPr>
              <a:t> </a:t>
            </a:r>
            <a:r>
              <a:rPr spc="-75" dirty="0"/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47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3094672"/>
            <a:ext cx="8153400" cy="1477645"/>
          </a:xfrm>
          <a:custGeom>
            <a:avLst/>
            <a:gdLst/>
            <a:ahLst/>
            <a:cxnLst/>
            <a:rect l="l" t="t" r="r" b="b"/>
            <a:pathLst>
              <a:path w="8153400" h="1477645">
                <a:moveTo>
                  <a:pt x="0" y="0"/>
                </a:moveTo>
                <a:lnTo>
                  <a:pt x="8153400" y="0"/>
                </a:lnTo>
                <a:lnTo>
                  <a:pt x="8153400" y="1477327"/>
                </a:lnTo>
                <a:lnTo>
                  <a:pt x="0" y="1477327"/>
                </a:lnTo>
                <a:lnTo>
                  <a:pt x="0" y="0"/>
                </a:lnTo>
                <a:close/>
              </a:path>
            </a:pathLst>
          </a:custGeom>
          <a:solidFill>
            <a:srgbClr val="C1F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3094672"/>
            <a:ext cx="8153400" cy="1477645"/>
          </a:xfrm>
          <a:custGeom>
            <a:avLst/>
            <a:gdLst/>
            <a:ahLst/>
            <a:cxnLst/>
            <a:rect l="l" t="t" r="r" b="b"/>
            <a:pathLst>
              <a:path w="8153400" h="1477645">
                <a:moveTo>
                  <a:pt x="0" y="0"/>
                </a:moveTo>
                <a:lnTo>
                  <a:pt x="8153394" y="0"/>
                </a:lnTo>
                <a:lnTo>
                  <a:pt x="8153394" y="1477328"/>
                </a:lnTo>
                <a:lnTo>
                  <a:pt x="0" y="147732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4840" y="3127692"/>
            <a:ext cx="3168015" cy="139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30"/>
              </a:lnSpc>
              <a:spcBef>
                <a:spcPts val="100"/>
              </a:spcBef>
              <a:tabLst>
                <a:tab pos="1234440" algn="l"/>
              </a:tabLst>
            </a:pPr>
            <a:r>
              <a:rPr sz="1800" dirty="0">
                <a:latin typeface="Courier New"/>
                <a:cs typeface="Courier New"/>
              </a:rPr>
              <a:t>#topmenu	</a:t>
            </a:r>
            <a:r>
              <a:rPr sz="1800" spc="-5" dirty="0">
                <a:latin typeface="Courier New"/>
                <a:cs typeface="Courier New"/>
              </a:rPr>
              <a:t>li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30"/>
              </a:lnSpc>
            </a:pPr>
            <a:r>
              <a:rPr sz="1800" b="1" spc="-5" dirty="0">
                <a:latin typeface="Courier New"/>
                <a:cs typeface="Courier New"/>
              </a:rPr>
              <a:t>display: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inline;</a:t>
            </a:r>
            <a:endParaRPr sz="1800">
              <a:latin typeface="Courier New"/>
              <a:cs typeface="Courier New"/>
            </a:endParaRPr>
          </a:p>
          <a:p>
            <a:pPr marR="5080">
              <a:lnSpc>
                <a:spcPts val="2100"/>
              </a:lnSpc>
              <a:spcBef>
                <a:spcPts val="160"/>
              </a:spcBef>
            </a:pPr>
            <a:r>
              <a:rPr sz="1800" spc="-5" dirty="0">
                <a:latin typeface="Courier New"/>
                <a:cs typeface="Courier New"/>
              </a:rPr>
              <a:t>border: 2px solid gray;  margin-right: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1em;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4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3097" y="4219892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7" y="5288279"/>
            <a:ext cx="6777990" cy="13716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7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Arial"/>
                <a:cs typeface="Arial"/>
              </a:rPr>
              <a:t>lists </a:t>
            </a:r>
            <a:r>
              <a:rPr sz="2400" spc="-105" dirty="0">
                <a:latin typeface="Arial"/>
                <a:cs typeface="Arial"/>
              </a:rPr>
              <a:t>and </a:t>
            </a:r>
            <a:r>
              <a:rPr sz="2400" spc="-114" dirty="0">
                <a:latin typeface="Arial"/>
                <a:cs typeface="Arial"/>
              </a:rPr>
              <a:t>other </a:t>
            </a:r>
            <a:r>
              <a:rPr sz="2400" spc="-110" dirty="0">
                <a:latin typeface="Arial"/>
                <a:cs typeface="Arial"/>
              </a:rPr>
              <a:t>block </a:t>
            </a:r>
            <a:r>
              <a:rPr sz="2400" spc="-190" dirty="0">
                <a:latin typeface="Arial"/>
                <a:cs typeface="Arial"/>
              </a:rPr>
              <a:t>elements </a:t>
            </a:r>
            <a:r>
              <a:rPr sz="2400" spc="-195" dirty="0">
                <a:latin typeface="Arial"/>
                <a:cs typeface="Arial"/>
              </a:rPr>
              <a:t>can </a:t>
            </a:r>
            <a:r>
              <a:rPr sz="2400" spc="-75" dirty="0">
                <a:latin typeface="Arial"/>
                <a:cs typeface="Arial"/>
              </a:rPr>
              <a:t>be </a:t>
            </a:r>
            <a:r>
              <a:rPr sz="2400" spc="-80" dirty="0">
                <a:latin typeface="Arial"/>
                <a:cs typeface="Arial"/>
              </a:rPr>
              <a:t>displayed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inline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7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Arial"/>
                <a:cs typeface="Arial"/>
              </a:rPr>
              <a:t>flow </a:t>
            </a:r>
            <a:r>
              <a:rPr sz="2400" spc="-40" dirty="0">
                <a:latin typeface="Arial"/>
                <a:cs typeface="Arial"/>
              </a:rPr>
              <a:t>left-to-right </a:t>
            </a:r>
            <a:r>
              <a:rPr sz="2400" spc="-210" dirty="0">
                <a:latin typeface="Arial"/>
                <a:cs typeface="Arial"/>
              </a:rPr>
              <a:t>on </a:t>
            </a:r>
            <a:r>
              <a:rPr sz="2400" spc="-240" dirty="0">
                <a:latin typeface="Arial"/>
                <a:cs typeface="Arial"/>
              </a:rPr>
              <a:t>same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line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7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Arial"/>
                <a:cs typeface="Arial"/>
              </a:rPr>
              <a:t>width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110" dirty="0">
                <a:latin typeface="Arial"/>
                <a:cs typeface="Arial"/>
              </a:rPr>
              <a:t>determined </a:t>
            </a:r>
            <a:r>
              <a:rPr sz="2400" spc="-70" dirty="0">
                <a:latin typeface="Arial"/>
                <a:cs typeface="Arial"/>
              </a:rPr>
              <a:t>by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content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188" y="4639271"/>
            <a:ext cx="8153400" cy="64643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R="144780" algn="r">
              <a:lnSpc>
                <a:spcPct val="100000"/>
              </a:lnSpc>
            </a:pPr>
            <a:r>
              <a:rPr sz="1800" i="1" spc="155" dirty="0">
                <a:solidFill>
                  <a:srgbClr val="7F7F7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23875" y="1524000"/>
          <a:ext cx="8153400" cy="1477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9760">
                <a:tc gridSpan="3">
                  <a:txBody>
                    <a:bodyPr/>
                    <a:lstStyle/>
                    <a:p>
                      <a:pPr marL="100965">
                        <a:lnSpc>
                          <a:spcPts val="213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&lt;ul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id="topmenu"&gt;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15365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&lt;li&gt;Item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1&lt;/li&gt;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2EA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E2EAC3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91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&lt;li&gt;Item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23825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&lt;li&gt;Item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2EAC3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91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2&lt;/li&gt;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8105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3&lt;/li&gt;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E2E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100965">
                        <a:lnSpc>
                          <a:spcPts val="1939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&lt;/ul&gt;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2EA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2EAC3"/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ts val="1939"/>
                        </a:lnSpc>
                      </a:pPr>
                      <a:r>
                        <a:rPr sz="180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HTML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2E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162050" y="4705350"/>
            <a:ext cx="2724150" cy="40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6616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The </a:t>
            </a:r>
            <a:r>
              <a:rPr spc="-5" dirty="0">
                <a:solidFill>
                  <a:srgbClr val="00748E"/>
                </a:solidFill>
                <a:latin typeface="Courier New"/>
                <a:cs typeface="Courier New"/>
              </a:rPr>
              <a:t>visibility</a:t>
            </a:r>
            <a:r>
              <a:rPr spc="-280" dirty="0">
                <a:solidFill>
                  <a:srgbClr val="00748E"/>
                </a:solidFill>
                <a:latin typeface="Courier New"/>
                <a:cs typeface="Courier New"/>
              </a:rPr>
              <a:t> </a:t>
            </a:r>
            <a:r>
              <a:rPr spc="-75" dirty="0"/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51" y="1274444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48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676400"/>
            <a:ext cx="8153400" cy="923925"/>
          </a:xfrm>
          <a:custGeom>
            <a:avLst/>
            <a:gdLst/>
            <a:ahLst/>
            <a:cxnLst/>
            <a:rect l="l" t="t" r="r" b="b"/>
            <a:pathLst>
              <a:path w="8153400" h="923925">
                <a:moveTo>
                  <a:pt x="0" y="0"/>
                </a:moveTo>
                <a:lnTo>
                  <a:pt x="8153400" y="0"/>
                </a:lnTo>
                <a:lnTo>
                  <a:pt x="8153400" y="923328"/>
                </a:lnTo>
                <a:lnTo>
                  <a:pt x="0" y="923328"/>
                </a:lnTo>
                <a:lnTo>
                  <a:pt x="0" y="0"/>
                </a:lnTo>
                <a:close/>
              </a:path>
            </a:pathLst>
          </a:custGeom>
          <a:solidFill>
            <a:srgbClr val="C1F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1676400"/>
            <a:ext cx="8153400" cy="923925"/>
          </a:xfrm>
          <a:custGeom>
            <a:avLst/>
            <a:gdLst/>
            <a:ahLst/>
            <a:cxnLst/>
            <a:rect l="l" t="t" r="r" b="b"/>
            <a:pathLst>
              <a:path w="8153400" h="923925">
                <a:moveTo>
                  <a:pt x="0" y="0"/>
                </a:moveTo>
                <a:lnTo>
                  <a:pt x="8153394" y="0"/>
                </a:lnTo>
                <a:lnTo>
                  <a:pt x="8153394" y="923329"/>
                </a:lnTo>
                <a:lnTo>
                  <a:pt x="0" y="92332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4840" y="1709420"/>
            <a:ext cx="353377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30"/>
              </a:lnSpc>
              <a:spcBef>
                <a:spcPts val="100"/>
              </a:spcBef>
              <a:tabLst>
                <a:tab pos="1234440" algn="l"/>
              </a:tabLst>
            </a:pPr>
            <a:r>
              <a:rPr sz="1800" dirty="0">
                <a:latin typeface="Courier New"/>
                <a:cs typeface="Courier New"/>
              </a:rPr>
              <a:t>p.secret	{</a:t>
            </a:r>
            <a:endParaRPr sz="1800">
              <a:latin typeface="Courier New"/>
              <a:cs typeface="Courier New"/>
            </a:endParaRPr>
          </a:p>
          <a:p>
            <a:pPr marL="914400">
              <a:lnSpc>
                <a:spcPts val="2130"/>
              </a:lnSpc>
            </a:pPr>
            <a:r>
              <a:rPr sz="1800" b="1" spc="-5" dirty="0">
                <a:latin typeface="Courier New"/>
                <a:cs typeface="Courier New"/>
              </a:rPr>
              <a:t>visibility: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hidden;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3097" y="2255520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7" y="4071620"/>
            <a:ext cx="7800975" cy="19659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30200" marR="156210" indent="-317500">
              <a:lnSpc>
                <a:spcPts val="2800"/>
              </a:lnSpc>
              <a:spcBef>
                <a:spcPts val="259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7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Arial"/>
                <a:cs typeface="Arial"/>
              </a:rPr>
              <a:t>hidden </a:t>
            </a:r>
            <a:r>
              <a:rPr sz="2400" spc="-190" dirty="0">
                <a:latin typeface="Arial"/>
                <a:cs typeface="Arial"/>
              </a:rPr>
              <a:t>elements </a:t>
            </a:r>
            <a:r>
              <a:rPr sz="2400" spc="-40" dirty="0">
                <a:latin typeface="Arial"/>
                <a:cs typeface="Arial"/>
              </a:rPr>
              <a:t>will </a:t>
            </a:r>
            <a:r>
              <a:rPr sz="2400" spc="-90" dirty="0">
                <a:latin typeface="Arial"/>
                <a:cs typeface="Arial"/>
              </a:rPr>
              <a:t>still </a:t>
            </a:r>
            <a:r>
              <a:rPr sz="2400" spc="-95" dirty="0">
                <a:latin typeface="Arial"/>
                <a:cs typeface="Arial"/>
              </a:rPr>
              <a:t>take </a:t>
            </a:r>
            <a:r>
              <a:rPr sz="2400" spc="-150" dirty="0">
                <a:latin typeface="Arial"/>
                <a:cs typeface="Arial"/>
              </a:rPr>
              <a:t>up </a:t>
            </a:r>
            <a:r>
              <a:rPr sz="2400" spc="-170" dirty="0">
                <a:latin typeface="Arial"/>
                <a:cs typeface="Arial"/>
              </a:rPr>
              <a:t>space </a:t>
            </a:r>
            <a:r>
              <a:rPr sz="2400" spc="-200" dirty="0">
                <a:latin typeface="Arial"/>
                <a:cs typeface="Arial"/>
              </a:rPr>
              <a:t>onscreen, </a:t>
            </a:r>
            <a:r>
              <a:rPr sz="2400" spc="-105" dirty="0">
                <a:latin typeface="Arial"/>
                <a:cs typeface="Arial"/>
              </a:rPr>
              <a:t>but </a:t>
            </a:r>
            <a:r>
              <a:rPr sz="2400" spc="-40" dirty="0">
                <a:latin typeface="Arial"/>
                <a:cs typeface="Arial"/>
              </a:rPr>
              <a:t>will </a:t>
            </a:r>
            <a:r>
              <a:rPr sz="2400" spc="-145" dirty="0">
                <a:latin typeface="Arial"/>
                <a:cs typeface="Arial"/>
              </a:rPr>
              <a:t>not  </a:t>
            </a:r>
            <a:r>
              <a:rPr sz="2400" spc="-75" dirty="0">
                <a:latin typeface="Arial"/>
                <a:cs typeface="Arial"/>
              </a:rPr>
              <a:t>be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65" dirty="0">
                <a:latin typeface="Arial"/>
                <a:cs typeface="Arial"/>
              </a:rPr>
              <a:t>shown</a:t>
            </a:r>
            <a:endParaRPr sz="24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490"/>
              </a:spcBef>
            </a:pPr>
            <a:r>
              <a:rPr sz="1450" spc="-350" dirty="0">
                <a:solidFill>
                  <a:srgbClr val="0F6FC6"/>
                </a:solidFill>
                <a:latin typeface="Arial"/>
                <a:cs typeface="Arial"/>
              </a:rPr>
              <a:t>¤ </a:t>
            </a:r>
            <a:r>
              <a:rPr sz="2100" spc="-70" dirty="0">
                <a:latin typeface="Arial"/>
                <a:cs typeface="Arial"/>
              </a:rPr>
              <a:t>to </a:t>
            </a:r>
            <a:r>
              <a:rPr sz="2100" spc="-165" dirty="0">
                <a:latin typeface="Arial"/>
                <a:cs typeface="Arial"/>
              </a:rPr>
              <a:t>make </a:t>
            </a:r>
            <a:r>
              <a:rPr sz="2100" spc="-15" dirty="0">
                <a:latin typeface="Arial"/>
                <a:cs typeface="Arial"/>
              </a:rPr>
              <a:t>it </a:t>
            </a:r>
            <a:r>
              <a:rPr sz="2100" spc="-130" dirty="0">
                <a:latin typeface="Arial"/>
                <a:cs typeface="Arial"/>
              </a:rPr>
              <a:t>not </a:t>
            </a:r>
            <a:r>
              <a:rPr sz="2100" spc="-85" dirty="0">
                <a:latin typeface="Arial"/>
                <a:cs typeface="Arial"/>
              </a:rPr>
              <a:t>take </a:t>
            </a:r>
            <a:r>
              <a:rPr sz="2100" spc="-130" dirty="0">
                <a:latin typeface="Arial"/>
                <a:cs typeface="Arial"/>
              </a:rPr>
              <a:t>up </a:t>
            </a:r>
            <a:r>
              <a:rPr sz="2100" spc="-110" dirty="0">
                <a:latin typeface="Arial"/>
                <a:cs typeface="Arial"/>
              </a:rPr>
              <a:t>any </a:t>
            </a:r>
            <a:r>
              <a:rPr sz="2100" spc="-160" dirty="0">
                <a:latin typeface="Arial"/>
                <a:cs typeface="Arial"/>
              </a:rPr>
              <a:t>space, </a:t>
            </a:r>
            <a:r>
              <a:rPr sz="2100" spc="-165" dirty="0">
                <a:latin typeface="Arial"/>
                <a:cs typeface="Arial"/>
              </a:rPr>
              <a:t>set </a:t>
            </a:r>
            <a:r>
              <a:rPr sz="2100" spc="-65" dirty="0">
                <a:latin typeface="Arial"/>
                <a:cs typeface="Arial"/>
              </a:rPr>
              <a:t>display </a:t>
            </a:r>
            <a:r>
              <a:rPr sz="2100" spc="-70" dirty="0">
                <a:latin typeface="Arial"/>
                <a:cs typeface="Arial"/>
              </a:rPr>
              <a:t>to </a:t>
            </a:r>
            <a:r>
              <a:rPr sz="2100" spc="-185" dirty="0">
                <a:latin typeface="Arial"/>
                <a:cs typeface="Arial"/>
              </a:rPr>
              <a:t>none</a:t>
            </a:r>
            <a:r>
              <a:rPr sz="2100" spc="-145" dirty="0">
                <a:latin typeface="Arial"/>
                <a:cs typeface="Arial"/>
              </a:rPr>
              <a:t> </a:t>
            </a:r>
            <a:r>
              <a:rPr sz="2100" spc="-110" dirty="0">
                <a:latin typeface="Arial"/>
                <a:cs typeface="Arial"/>
              </a:rPr>
              <a:t>instead</a:t>
            </a:r>
            <a:endParaRPr sz="2100">
              <a:latin typeface="Arial"/>
              <a:cs typeface="Arial"/>
            </a:endParaRPr>
          </a:p>
          <a:p>
            <a:pPr marL="330200" marR="5080" indent="-317500">
              <a:lnSpc>
                <a:spcPct val="100699"/>
              </a:lnSpc>
              <a:spcBef>
                <a:spcPts val="710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7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Arial"/>
                <a:cs typeface="Arial"/>
              </a:rPr>
              <a:t>can </a:t>
            </a:r>
            <a:r>
              <a:rPr sz="2400" spc="-75" dirty="0">
                <a:latin typeface="Arial"/>
                <a:cs typeface="Arial"/>
              </a:rPr>
              <a:t>be </a:t>
            </a:r>
            <a:r>
              <a:rPr sz="2400" spc="-210" dirty="0">
                <a:latin typeface="Arial"/>
                <a:cs typeface="Arial"/>
              </a:rPr>
              <a:t>used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105" dirty="0">
                <a:latin typeface="Arial"/>
                <a:cs typeface="Arial"/>
              </a:rPr>
              <a:t>show/hide </a:t>
            </a:r>
            <a:r>
              <a:rPr sz="2400" spc="-155" dirty="0">
                <a:latin typeface="Arial"/>
                <a:cs typeface="Arial"/>
              </a:rPr>
              <a:t>dynamic </a:t>
            </a:r>
            <a:r>
              <a:rPr sz="2400" spc="-315" dirty="0">
                <a:latin typeface="Arial"/>
                <a:cs typeface="Arial"/>
              </a:rPr>
              <a:t>HTML </a:t>
            </a:r>
            <a:r>
              <a:rPr sz="2400" spc="-165" dirty="0">
                <a:latin typeface="Arial"/>
                <a:cs typeface="Arial"/>
              </a:rPr>
              <a:t>content </a:t>
            </a:r>
            <a:r>
              <a:rPr sz="2400" spc="-210" dirty="0">
                <a:latin typeface="Arial"/>
                <a:cs typeface="Arial"/>
              </a:rPr>
              <a:t>on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page  </a:t>
            </a:r>
            <a:r>
              <a:rPr sz="2400" spc="-150" dirty="0">
                <a:latin typeface="Arial"/>
                <a:cs typeface="Arial"/>
              </a:rPr>
              <a:t>in </a:t>
            </a:r>
            <a:r>
              <a:rPr sz="2400" spc="-190" dirty="0">
                <a:latin typeface="Arial"/>
                <a:cs typeface="Arial"/>
              </a:rPr>
              <a:t>response </a:t>
            </a:r>
            <a:r>
              <a:rPr sz="2400" spc="-80" dirty="0">
                <a:latin typeface="Arial"/>
                <a:cs typeface="Arial"/>
              </a:rPr>
              <a:t>to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events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" y="2819400"/>
            <a:ext cx="8153400" cy="64643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R="144780" algn="r">
              <a:lnSpc>
                <a:spcPct val="100000"/>
              </a:lnSpc>
            </a:pPr>
            <a:r>
              <a:rPr sz="1800" i="1" spc="155" dirty="0">
                <a:solidFill>
                  <a:srgbClr val="7F7F7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8051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Sections </a:t>
            </a:r>
            <a:r>
              <a:rPr spc="-5" dirty="0"/>
              <a:t>of </a:t>
            </a:r>
            <a:r>
              <a:rPr spc="-20" dirty="0"/>
              <a:t>a </a:t>
            </a:r>
            <a:r>
              <a:rPr spc="-100" dirty="0"/>
              <a:t>page</a:t>
            </a:r>
            <a:r>
              <a:rPr spc="-420" dirty="0"/>
              <a:t> </a:t>
            </a:r>
            <a:r>
              <a:rPr spc="80" dirty="0"/>
              <a:t>&lt;div&gt;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095" y="1274444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715" y="4754880"/>
            <a:ext cx="7747634" cy="127727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50" spc="-655" dirty="0" smtClean="0">
                <a:solidFill>
                  <a:srgbClr val="009DD9"/>
                </a:solidFill>
                <a:latin typeface="Wingdings"/>
                <a:cs typeface="Wingdings"/>
              </a:rPr>
              <a:t></a:t>
            </a:r>
            <a:r>
              <a:rPr lang="en-US" sz="1450" spc="-655" dirty="0" smtClean="0">
                <a:solidFill>
                  <a:srgbClr val="009DD9"/>
                </a:solidFill>
                <a:latin typeface="Wingdings"/>
                <a:cs typeface="Wingdings"/>
              </a:rPr>
              <a:t> </a:t>
            </a:r>
            <a:r>
              <a:rPr sz="2400" dirty="0" smtClean="0">
                <a:latin typeface="Arial"/>
                <a:cs typeface="Arial"/>
              </a:rPr>
              <a:t>Tag </a:t>
            </a:r>
            <a:r>
              <a:rPr sz="2400" dirty="0">
                <a:latin typeface="Arial"/>
                <a:cs typeface="Arial"/>
              </a:rPr>
              <a:t>used to indicate a logical section or area of a page</a:t>
            </a: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50" dirty="0" smtClean="0">
                <a:solidFill>
                  <a:srgbClr val="009DD9"/>
                </a:solidFill>
                <a:latin typeface="Wingdings"/>
                <a:cs typeface="Wingdings"/>
              </a:rPr>
              <a:t></a:t>
            </a:r>
            <a:r>
              <a:rPr sz="1450" dirty="0" smtClean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Has no appearance by default, but you can apply styles to 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600" y="1600200"/>
            <a:ext cx="8153400" cy="1477645"/>
          </a:xfrm>
          <a:prstGeom prst="rect">
            <a:avLst/>
          </a:prstGeom>
          <a:solidFill>
            <a:srgbClr val="E2EAC3"/>
          </a:solidFill>
          <a:ln w="19049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ts val="2130"/>
              </a:lnSpc>
              <a:spcBef>
                <a:spcPts val="359"/>
              </a:spcBef>
            </a:pPr>
            <a:r>
              <a:rPr sz="1800" b="1" spc="-5" dirty="0">
                <a:latin typeface="Courier New"/>
                <a:cs typeface="Courier New"/>
              </a:rPr>
              <a:t>&lt;div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class="shout"&gt;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ts val="2130"/>
              </a:lnSpc>
            </a:pPr>
            <a:r>
              <a:rPr sz="1800" spc="-5" dirty="0">
                <a:latin typeface="Courier New"/>
                <a:cs typeface="Courier New"/>
              </a:rPr>
              <a:t>&lt;h2&gt;Coding Horror! Coding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Horror!&lt;/h2&gt;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ts val="2130"/>
              </a:lnSpc>
              <a:spcBef>
                <a:spcPts val="40"/>
              </a:spcBef>
            </a:pPr>
            <a:r>
              <a:rPr sz="1800" spc="-5" dirty="0">
                <a:latin typeface="Courier New"/>
                <a:cs typeface="Courier New"/>
              </a:rPr>
              <a:t>&lt;p </a:t>
            </a:r>
            <a:r>
              <a:rPr sz="1800" b="1" spc="-5" dirty="0">
                <a:latin typeface="Courier New"/>
                <a:cs typeface="Courier New"/>
              </a:rPr>
              <a:t>class="special</a:t>
            </a:r>
            <a:r>
              <a:rPr sz="1800" spc="-5" dirty="0">
                <a:latin typeface="Courier New"/>
                <a:cs typeface="Courier New"/>
              </a:rPr>
              <a:t>"&gt;See our special deal on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Droids!&lt;/p&gt;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ts val="2130"/>
              </a:lnSpc>
            </a:pPr>
            <a:r>
              <a:rPr sz="1800" spc="-5" dirty="0">
                <a:latin typeface="Courier New"/>
                <a:cs typeface="Courier New"/>
              </a:rPr>
              <a:t>&lt;p&gt;We'll beat any advertised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price!&lt;/p&gt;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0"/>
              </a:spcBef>
              <a:tabLst>
                <a:tab pos="7544434" algn="l"/>
              </a:tabLst>
            </a:pPr>
            <a:r>
              <a:rPr sz="1800" b="1" dirty="0">
                <a:latin typeface="Courier New"/>
                <a:cs typeface="Courier New"/>
              </a:rPr>
              <a:t>&lt;/div&gt;	</a:t>
            </a:r>
            <a:r>
              <a:rPr sz="1800" i="1" spc="-240" dirty="0">
                <a:solidFill>
                  <a:srgbClr val="7F7F7F"/>
                </a:solidFill>
                <a:latin typeface="Arial"/>
                <a:cs typeface="Arial"/>
              </a:rPr>
              <a:t>HTML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0075" y="3193618"/>
          <a:ext cx="8153400" cy="1598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339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Coding </a:t>
                      </a:r>
                      <a:r>
                        <a:rPr sz="2400" b="1" spc="-7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Horror! 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Coding</a:t>
                      </a:r>
                      <a:r>
                        <a:rPr sz="2400" b="1" spc="7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7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Horror!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See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our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special deal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Droids!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54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We’ll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beat any advertised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price!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R="13525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49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Color codes: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663" y="1600201"/>
            <a:ext cx="8181975" cy="1107996"/>
          </a:xfrm>
        </p:spPr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of website: #f4f4f4</a:t>
            </a:r>
            <a:r>
              <a:rPr lang="en-US" dirty="0" smtClean="0"/>
              <a:t>;</a:t>
            </a:r>
          </a:p>
          <a:p>
            <a:r>
              <a:rPr lang="en-US" dirty="0"/>
              <a:t>Orange : #</a:t>
            </a:r>
            <a:r>
              <a:rPr lang="en-US" dirty="0" smtClean="0"/>
              <a:t>e8491d</a:t>
            </a:r>
          </a:p>
          <a:p>
            <a:r>
              <a:rPr lang="en-US" dirty="0"/>
              <a:t>Header background: #35424a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021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Inline </a:t>
            </a:r>
            <a:r>
              <a:rPr spc="-380" dirty="0"/>
              <a:t>Sections</a:t>
            </a:r>
            <a:r>
              <a:rPr spc="160" dirty="0"/>
              <a:t> </a:t>
            </a:r>
            <a:r>
              <a:rPr spc="-95" dirty="0"/>
              <a:t>&lt;span&gt;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095" y="1274444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3428758"/>
            <a:ext cx="8153400" cy="1939289"/>
          </a:xfrm>
          <a:custGeom>
            <a:avLst/>
            <a:gdLst/>
            <a:ahLst/>
            <a:cxnLst/>
            <a:rect l="l" t="t" r="r" b="b"/>
            <a:pathLst>
              <a:path w="8153400" h="1939289">
                <a:moveTo>
                  <a:pt x="0" y="0"/>
                </a:moveTo>
                <a:lnTo>
                  <a:pt x="8153394" y="0"/>
                </a:lnTo>
                <a:lnTo>
                  <a:pt x="8153394" y="1938988"/>
                </a:lnTo>
                <a:lnTo>
                  <a:pt x="0" y="193898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3361" y="4162535"/>
            <a:ext cx="12414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b="1" dirty="0">
                <a:latin typeface="Times New Roman"/>
                <a:cs typeface="Times New Roman"/>
              </a:rPr>
              <a:t>sp</a:t>
            </a:r>
            <a:r>
              <a:rPr sz="2000" b="1" spc="-5" dirty="0">
                <a:latin typeface="Times New Roman"/>
                <a:cs typeface="Times New Roman"/>
              </a:rPr>
              <a:t>ec</a:t>
            </a:r>
            <a:r>
              <a:rPr sz="2000" b="1" dirty="0">
                <a:latin typeface="Times New Roman"/>
                <a:cs typeface="Times New Roman"/>
              </a:rPr>
              <a:t>ta</a:t>
            </a:r>
            <a:r>
              <a:rPr sz="2000" b="1" spc="-5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-5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040" y="3461778"/>
            <a:ext cx="4122420" cy="157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Coding </a:t>
            </a:r>
            <a:r>
              <a:rPr sz="2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Horror!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Coding</a:t>
            </a:r>
            <a:r>
              <a:rPr sz="24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Horror!</a:t>
            </a:r>
            <a:endParaRPr sz="2400">
              <a:latin typeface="Times New Roman"/>
              <a:cs typeface="Times New Roman"/>
            </a:endParaRPr>
          </a:p>
          <a:p>
            <a:pPr marR="396875">
              <a:lnSpc>
                <a:spcPct val="191700"/>
              </a:lnSpc>
              <a:spcBef>
                <a:spcPts val="120"/>
              </a:spcBef>
              <a:tabLst>
                <a:tab pos="2136775" algn="l"/>
              </a:tabLst>
            </a:pPr>
            <a:r>
              <a:rPr sz="2000" spc="-5" dirty="0">
                <a:latin typeface="Times New Roman"/>
                <a:cs typeface="Times New Roman"/>
              </a:rPr>
              <a:t>See </a:t>
            </a:r>
            <a:r>
              <a:rPr sz="2000" dirty="0">
                <a:latin typeface="Times New Roman"/>
                <a:cs typeface="Times New Roman"/>
              </a:rPr>
              <a:t>our	</a:t>
            </a:r>
            <a:r>
              <a:rPr sz="2000" spc="-5" dirty="0">
                <a:latin typeface="Times New Roman"/>
                <a:cs typeface="Times New Roman"/>
              </a:rPr>
              <a:t>deal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Droids!  </a:t>
            </a:r>
            <a:r>
              <a:rPr sz="2000" spc="-35" dirty="0">
                <a:latin typeface="Times New Roman"/>
                <a:cs typeface="Times New Roman"/>
              </a:rPr>
              <a:t>We’ll </a:t>
            </a:r>
            <a:r>
              <a:rPr sz="2000" spc="-5" dirty="0">
                <a:latin typeface="Times New Roman"/>
                <a:cs typeface="Times New Roman"/>
              </a:rPr>
              <a:t>beat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any advertised</a:t>
            </a:r>
            <a:r>
              <a:rPr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price</a:t>
            </a:r>
            <a:r>
              <a:rPr sz="2000" spc="-5" dirty="0">
                <a:latin typeface="Times New Roman"/>
                <a:cs typeface="Times New Roman"/>
              </a:rPr>
              <a:t>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715" y="4950037"/>
            <a:ext cx="7903845" cy="153118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7136130">
              <a:lnSpc>
                <a:spcPct val="100000"/>
              </a:lnSpc>
              <a:spcBef>
                <a:spcPts val="580"/>
              </a:spcBef>
            </a:pPr>
            <a:r>
              <a:rPr sz="1800" i="1" spc="155" dirty="0">
                <a:solidFill>
                  <a:srgbClr val="7F7F7F"/>
                </a:solidFill>
                <a:latin typeface="Arial"/>
                <a:cs typeface="Arial"/>
              </a:rPr>
              <a:t>output</a:t>
            </a:r>
            <a:endParaRPr sz="1800" dirty="0">
              <a:latin typeface="Arial"/>
              <a:cs typeface="Arial"/>
            </a:endParaRPr>
          </a:p>
          <a:p>
            <a:pPr marL="330200" marR="170815" indent="-317500">
              <a:lnSpc>
                <a:spcPts val="2800"/>
              </a:lnSpc>
              <a:spcBef>
                <a:spcPts val="800"/>
              </a:spcBef>
            </a:pPr>
            <a:r>
              <a:rPr sz="1450" dirty="0" smtClean="0">
                <a:solidFill>
                  <a:srgbClr val="009DD9"/>
                </a:solidFill>
                <a:latin typeface="Wingdings"/>
                <a:cs typeface="Wingdings"/>
              </a:rPr>
              <a:t></a:t>
            </a:r>
            <a:r>
              <a:rPr sz="1450" dirty="0" smtClean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has no onscreen appearance, but you can apply a style or ID  to it, which will be applied to the text inside the span</a:t>
            </a:r>
          </a:p>
        </p:txBody>
      </p:sp>
      <p:sp>
        <p:nvSpPr>
          <p:cNvPr id="8" name="object 8"/>
          <p:cNvSpPr/>
          <p:nvPr/>
        </p:nvSpPr>
        <p:spPr>
          <a:xfrm>
            <a:off x="1524000" y="4114800"/>
            <a:ext cx="1219200" cy="391795"/>
          </a:xfrm>
          <a:custGeom>
            <a:avLst/>
            <a:gdLst/>
            <a:ahLst/>
            <a:cxnLst/>
            <a:rect l="l" t="t" r="r" b="b"/>
            <a:pathLst>
              <a:path w="1219200" h="391795">
                <a:moveTo>
                  <a:pt x="0" y="0"/>
                </a:moveTo>
                <a:lnTo>
                  <a:pt x="1219200" y="0"/>
                </a:lnTo>
                <a:lnTo>
                  <a:pt x="1219200" y="391388"/>
                </a:lnTo>
                <a:lnTo>
                  <a:pt x="0" y="391388"/>
                </a:lnTo>
                <a:lnTo>
                  <a:pt x="0" y="0"/>
                </a:lnTo>
                <a:close/>
              </a:path>
            </a:pathLst>
          </a:custGeom>
          <a:solidFill>
            <a:srgbClr val="FFFB00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3999" y="4114800"/>
            <a:ext cx="1219200" cy="391795"/>
          </a:xfrm>
          <a:custGeom>
            <a:avLst/>
            <a:gdLst/>
            <a:ahLst/>
            <a:cxnLst/>
            <a:rect l="l" t="t" r="r" b="b"/>
            <a:pathLst>
              <a:path w="1219200" h="391795">
                <a:moveTo>
                  <a:pt x="0" y="0"/>
                </a:moveTo>
                <a:lnTo>
                  <a:pt x="1219199" y="0"/>
                </a:lnTo>
                <a:lnTo>
                  <a:pt x="1219199" y="391390"/>
                </a:lnTo>
                <a:lnTo>
                  <a:pt x="0" y="39139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9600" y="1600200"/>
            <a:ext cx="8153400" cy="1754505"/>
          </a:xfrm>
          <a:prstGeom prst="rect">
            <a:avLst/>
          </a:prstGeom>
          <a:solidFill>
            <a:srgbClr val="E2EAC3"/>
          </a:solidFill>
          <a:ln w="19049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ts val="2130"/>
              </a:lnSpc>
              <a:spcBef>
                <a:spcPts val="359"/>
              </a:spcBef>
            </a:pPr>
            <a:r>
              <a:rPr sz="1800" spc="-5" dirty="0">
                <a:latin typeface="Courier New"/>
                <a:cs typeface="Courier New"/>
              </a:rPr>
              <a:t>&lt;h2&gt;Coding Horror! Coding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Horror!&lt;/h2&gt;</a:t>
            </a:r>
            <a:endParaRPr sz="1800">
              <a:latin typeface="Courier New"/>
              <a:cs typeface="Courier New"/>
            </a:endParaRPr>
          </a:p>
          <a:p>
            <a:pPr marL="91440" marR="372110">
              <a:lnSpc>
                <a:spcPts val="2200"/>
              </a:lnSpc>
              <a:spcBef>
                <a:spcPts val="10"/>
              </a:spcBef>
            </a:pPr>
            <a:r>
              <a:rPr sz="1800" spc="-5" dirty="0">
                <a:latin typeface="Courier New"/>
                <a:cs typeface="Courier New"/>
              </a:rPr>
              <a:t>&lt;p&gt;See our </a:t>
            </a:r>
            <a:r>
              <a:rPr sz="1800" b="1" spc="-5" dirty="0">
                <a:latin typeface="Courier New"/>
                <a:cs typeface="Courier New"/>
              </a:rPr>
              <a:t>&lt;span class="special“&gt;</a:t>
            </a:r>
            <a:r>
              <a:rPr sz="1800" spc="-5" dirty="0">
                <a:latin typeface="Courier New"/>
                <a:cs typeface="Courier New"/>
              </a:rPr>
              <a:t>spectacular</a:t>
            </a:r>
            <a:r>
              <a:rPr sz="1800" b="1" spc="-5" dirty="0">
                <a:latin typeface="Courier New"/>
                <a:cs typeface="Courier New"/>
              </a:rPr>
              <a:t>&lt;/span&gt; </a:t>
            </a:r>
            <a:r>
              <a:rPr sz="1800" spc="-5" dirty="0">
                <a:latin typeface="Courier New"/>
                <a:cs typeface="Courier New"/>
              </a:rPr>
              <a:t>deal  on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Droids!&lt;/p&gt;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ts val="2020"/>
              </a:lnSpc>
            </a:pPr>
            <a:r>
              <a:rPr sz="1800" spc="-5" dirty="0">
                <a:latin typeface="Courier New"/>
                <a:cs typeface="Courier New"/>
              </a:rPr>
              <a:t>&lt;p&gt;We'll beat </a:t>
            </a:r>
            <a:r>
              <a:rPr sz="1800" b="1" spc="-5" dirty="0">
                <a:latin typeface="Courier New"/>
                <a:cs typeface="Courier New"/>
              </a:rPr>
              <a:t>&lt;span class="shout“&gt; </a:t>
            </a:r>
            <a:r>
              <a:rPr sz="1800" spc="-5" dirty="0">
                <a:latin typeface="Courier New"/>
                <a:cs typeface="Courier New"/>
              </a:rPr>
              <a:t>any advertised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price</a:t>
            </a:r>
            <a:r>
              <a:rPr sz="1800" b="1" dirty="0">
                <a:latin typeface="Courier New"/>
                <a:cs typeface="Courier New"/>
              </a:rPr>
              <a:t>&lt;/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ts val="2130"/>
              </a:lnSpc>
              <a:spcBef>
                <a:spcPts val="40"/>
              </a:spcBef>
            </a:pPr>
            <a:r>
              <a:rPr sz="1800" b="1" spc="-5" dirty="0">
                <a:latin typeface="Courier New"/>
                <a:cs typeface="Courier New"/>
              </a:rPr>
              <a:t>span&gt;</a:t>
            </a:r>
            <a:r>
              <a:rPr sz="1800" spc="-5" dirty="0">
                <a:latin typeface="Courier New"/>
                <a:cs typeface="Courier New"/>
              </a:rPr>
              <a:t>!&lt;/p&gt;</a:t>
            </a:r>
            <a:endParaRPr sz="1800">
              <a:latin typeface="Courier New"/>
              <a:cs typeface="Courier New"/>
            </a:endParaRPr>
          </a:p>
          <a:p>
            <a:pPr marR="189230" algn="r">
              <a:lnSpc>
                <a:spcPts val="2130"/>
              </a:lnSpc>
            </a:pPr>
            <a:r>
              <a:rPr sz="1800" i="1" spc="-240" dirty="0">
                <a:solidFill>
                  <a:srgbClr val="7F7F7F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4700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65" dirty="0"/>
              <a:t>CSS </a:t>
            </a:r>
            <a:r>
              <a:rPr spc="-250" dirty="0"/>
              <a:t>context</a:t>
            </a:r>
            <a:r>
              <a:rPr spc="50" dirty="0"/>
              <a:t> </a:t>
            </a:r>
            <a:r>
              <a:rPr spc="-310"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095" y="1274444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1591271"/>
            <a:ext cx="8153400" cy="923925"/>
          </a:xfrm>
          <a:custGeom>
            <a:avLst/>
            <a:gdLst/>
            <a:ahLst/>
            <a:cxnLst/>
            <a:rect l="l" t="t" r="r" b="b"/>
            <a:pathLst>
              <a:path w="8153400" h="923925">
                <a:moveTo>
                  <a:pt x="0" y="0"/>
                </a:moveTo>
                <a:lnTo>
                  <a:pt x="8153400" y="0"/>
                </a:lnTo>
                <a:lnTo>
                  <a:pt x="8153400" y="923328"/>
                </a:lnTo>
                <a:lnTo>
                  <a:pt x="0" y="923328"/>
                </a:lnTo>
                <a:lnTo>
                  <a:pt x="0" y="0"/>
                </a:lnTo>
                <a:close/>
              </a:path>
            </a:pathLst>
          </a:custGeom>
          <a:solidFill>
            <a:srgbClr val="BF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91271"/>
            <a:ext cx="8153400" cy="923925"/>
          </a:xfrm>
          <a:custGeom>
            <a:avLst/>
            <a:gdLst/>
            <a:ahLst/>
            <a:cxnLst/>
            <a:rect l="l" t="t" r="r" b="b"/>
            <a:pathLst>
              <a:path w="8153400" h="923925">
                <a:moveTo>
                  <a:pt x="0" y="0"/>
                </a:moveTo>
                <a:lnTo>
                  <a:pt x="8153394" y="0"/>
                </a:lnTo>
                <a:lnTo>
                  <a:pt x="8153394" y="923329"/>
                </a:lnTo>
                <a:lnTo>
                  <a:pt x="0" y="92332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1040" y="1624291"/>
            <a:ext cx="2893695" cy="8458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R="5080">
              <a:lnSpc>
                <a:spcPts val="2100"/>
              </a:lnSpc>
              <a:spcBef>
                <a:spcPts val="219"/>
              </a:spcBef>
            </a:pPr>
            <a:r>
              <a:rPr sz="1800" b="1" spc="-5" dirty="0">
                <a:latin typeface="Courier New"/>
                <a:cs typeface="Courier New"/>
              </a:rPr>
              <a:t>selector1 selector2 </a:t>
            </a:r>
            <a:r>
              <a:rPr sz="1800" b="1" dirty="0">
                <a:latin typeface="Courier New"/>
                <a:cs typeface="Courier New"/>
              </a:rPr>
              <a:t>{  </a:t>
            </a:r>
            <a:r>
              <a:rPr sz="1800" b="1" spc="-5" dirty="0">
                <a:latin typeface="Courier New"/>
                <a:cs typeface="Courier New"/>
              </a:rPr>
              <a:t>properties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ts val="214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1505" y="2170391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2471420"/>
            <a:ext cx="760603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7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Arial"/>
                <a:cs typeface="Arial"/>
              </a:rPr>
              <a:t>applies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30" dirty="0">
                <a:latin typeface="Arial"/>
                <a:cs typeface="Arial"/>
              </a:rPr>
              <a:t>given </a:t>
            </a:r>
            <a:r>
              <a:rPr sz="2400" spc="-90" dirty="0">
                <a:latin typeface="Arial"/>
                <a:cs typeface="Arial"/>
              </a:rPr>
              <a:t>properties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b="1" spc="-185" dirty="0">
                <a:latin typeface="Trebuchet MS"/>
                <a:cs typeface="Trebuchet MS"/>
              </a:rPr>
              <a:t>selector2 </a:t>
            </a:r>
            <a:r>
              <a:rPr sz="2400" spc="-110" dirty="0">
                <a:latin typeface="Arial"/>
                <a:cs typeface="Arial"/>
              </a:rPr>
              <a:t>only </a:t>
            </a:r>
            <a:r>
              <a:rPr sz="2400" spc="60" dirty="0">
                <a:latin typeface="Arial"/>
                <a:cs typeface="Arial"/>
              </a:rPr>
              <a:t>if </a:t>
            </a:r>
            <a:r>
              <a:rPr sz="2400" spc="-15" dirty="0">
                <a:latin typeface="Arial"/>
                <a:cs typeface="Arial"/>
              </a:rPr>
              <a:t>it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i="1" spc="-190" dirty="0">
                <a:latin typeface="Arial"/>
                <a:cs typeface="Arial"/>
              </a:rPr>
              <a:t>inside</a:t>
            </a:r>
            <a:r>
              <a:rPr sz="2400" i="1" spc="2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30200">
              <a:lnSpc>
                <a:spcPts val="2840"/>
              </a:lnSpc>
            </a:pPr>
            <a:r>
              <a:rPr sz="2400" b="1" spc="-185" dirty="0">
                <a:latin typeface="Trebuchet MS"/>
                <a:cs typeface="Trebuchet MS"/>
              </a:rPr>
              <a:t>selector1 </a:t>
            </a:r>
            <a:r>
              <a:rPr sz="2400" spc="-210" dirty="0">
                <a:latin typeface="Arial"/>
                <a:cs typeface="Arial"/>
              </a:rPr>
              <a:t>on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800" y="3505200"/>
            <a:ext cx="8153400" cy="923925"/>
          </a:xfrm>
          <a:custGeom>
            <a:avLst/>
            <a:gdLst/>
            <a:ahLst/>
            <a:cxnLst/>
            <a:rect l="l" t="t" r="r" b="b"/>
            <a:pathLst>
              <a:path w="8153400" h="923925">
                <a:moveTo>
                  <a:pt x="0" y="0"/>
                </a:moveTo>
                <a:lnTo>
                  <a:pt x="8153400" y="0"/>
                </a:lnTo>
                <a:lnTo>
                  <a:pt x="8153400" y="923328"/>
                </a:lnTo>
                <a:lnTo>
                  <a:pt x="0" y="923328"/>
                </a:lnTo>
                <a:lnTo>
                  <a:pt x="0" y="0"/>
                </a:lnTo>
                <a:close/>
              </a:path>
            </a:pathLst>
          </a:custGeom>
          <a:solidFill>
            <a:srgbClr val="BF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3505200"/>
            <a:ext cx="8153400" cy="923925"/>
          </a:xfrm>
          <a:custGeom>
            <a:avLst/>
            <a:gdLst/>
            <a:ahLst/>
            <a:cxnLst/>
            <a:rect l="l" t="t" r="r" b="b"/>
            <a:pathLst>
              <a:path w="8153400" h="923925">
                <a:moveTo>
                  <a:pt x="0" y="0"/>
                </a:moveTo>
                <a:lnTo>
                  <a:pt x="8153394" y="0"/>
                </a:lnTo>
                <a:lnTo>
                  <a:pt x="8153394" y="923329"/>
                </a:lnTo>
                <a:lnTo>
                  <a:pt x="0" y="92332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7240" y="3538220"/>
            <a:ext cx="3168015" cy="8458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R="5080">
              <a:lnSpc>
                <a:spcPts val="2100"/>
              </a:lnSpc>
              <a:spcBef>
                <a:spcPts val="219"/>
              </a:spcBef>
              <a:tabLst>
                <a:tab pos="1645920" algn="l"/>
              </a:tabLst>
            </a:pPr>
            <a:r>
              <a:rPr sz="1800" b="1" spc="-5" dirty="0">
                <a:latin typeface="Courier New"/>
                <a:cs typeface="Courier New"/>
              </a:rPr>
              <a:t>selector1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&gt;	</a:t>
            </a:r>
            <a:r>
              <a:rPr sz="1800" b="1" spc="-5" dirty="0">
                <a:latin typeface="Courier New"/>
                <a:cs typeface="Courier New"/>
              </a:rPr>
              <a:t>selector2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  </a:t>
            </a:r>
            <a:r>
              <a:rPr sz="1800" b="1" spc="-5" dirty="0">
                <a:latin typeface="Courier New"/>
                <a:cs typeface="Courier New"/>
              </a:rPr>
              <a:t>properties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4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07705" y="4084320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540" y="4528820"/>
            <a:ext cx="7553959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30200" marR="5080" indent="-317500">
              <a:lnSpc>
                <a:spcPts val="2800"/>
              </a:lnSpc>
              <a:spcBef>
                <a:spcPts val="259"/>
              </a:spcBef>
            </a:pPr>
            <a:r>
              <a:rPr sz="1450" spc="-655" dirty="0">
                <a:solidFill>
                  <a:srgbClr val="009DD9"/>
                </a:solidFill>
                <a:latin typeface="Wingdings"/>
                <a:cs typeface="Wingdings"/>
              </a:rPr>
              <a:t></a:t>
            </a:r>
            <a:r>
              <a:rPr sz="1450" spc="37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Arial"/>
                <a:cs typeface="Arial"/>
              </a:rPr>
              <a:t>applies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30" dirty="0">
                <a:latin typeface="Arial"/>
                <a:cs typeface="Arial"/>
              </a:rPr>
              <a:t>given </a:t>
            </a:r>
            <a:r>
              <a:rPr sz="2400" spc="-90" dirty="0">
                <a:latin typeface="Arial"/>
                <a:cs typeface="Arial"/>
              </a:rPr>
              <a:t>properties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b="1" spc="-185" dirty="0">
                <a:latin typeface="Trebuchet MS"/>
                <a:cs typeface="Trebuchet MS"/>
              </a:rPr>
              <a:t>selector2 </a:t>
            </a:r>
            <a:r>
              <a:rPr sz="2400" spc="-110" dirty="0">
                <a:latin typeface="Arial"/>
                <a:cs typeface="Arial"/>
              </a:rPr>
              <a:t>only </a:t>
            </a:r>
            <a:r>
              <a:rPr sz="2400" spc="60" dirty="0">
                <a:latin typeface="Arial"/>
                <a:cs typeface="Arial"/>
              </a:rPr>
              <a:t>if </a:t>
            </a:r>
            <a:r>
              <a:rPr sz="2400" spc="-15" dirty="0">
                <a:latin typeface="Arial"/>
                <a:cs typeface="Arial"/>
              </a:rPr>
              <a:t>it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i="1" spc="-110" dirty="0">
                <a:latin typeface="Arial"/>
                <a:cs typeface="Arial"/>
              </a:rPr>
              <a:t>directly  </a:t>
            </a:r>
            <a:r>
              <a:rPr sz="2400" i="1" spc="-190" dirty="0">
                <a:latin typeface="Arial"/>
                <a:cs typeface="Arial"/>
              </a:rPr>
              <a:t>inside </a:t>
            </a:r>
            <a:r>
              <a:rPr sz="2400" spc="-15" dirty="0">
                <a:latin typeface="Arial"/>
                <a:cs typeface="Arial"/>
              </a:rPr>
              <a:t>a </a:t>
            </a:r>
            <a:r>
              <a:rPr sz="2400" b="1" spc="-185" dirty="0">
                <a:latin typeface="Trebuchet MS"/>
                <a:cs typeface="Trebuchet MS"/>
              </a:rPr>
              <a:t>selector1 </a:t>
            </a:r>
            <a:r>
              <a:rPr sz="2400" spc="-210" dirty="0">
                <a:latin typeface="Arial"/>
                <a:cs typeface="Arial"/>
              </a:rPr>
              <a:t>on </a:t>
            </a:r>
            <a:r>
              <a:rPr sz="2400" spc="-145" dirty="0">
                <a:latin typeface="Arial"/>
                <a:cs typeface="Arial"/>
              </a:rPr>
              <a:t>the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673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Context </a:t>
            </a:r>
            <a:r>
              <a:rPr spc="-254" dirty="0"/>
              <a:t>selector</a:t>
            </a:r>
            <a:r>
              <a:rPr spc="170" dirty="0"/>
              <a:t> </a:t>
            </a:r>
            <a:r>
              <a:rPr spc="-204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095" y="1274444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4114800"/>
            <a:ext cx="8153400" cy="156972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Times New Roman"/>
                <a:cs typeface="Times New Roman"/>
              </a:rPr>
              <a:t>Eat at </a:t>
            </a:r>
            <a:r>
              <a:rPr sz="2000" b="1" spc="-20" dirty="0">
                <a:latin typeface="Times New Roman"/>
                <a:cs typeface="Times New Roman"/>
              </a:rPr>
              <a:t>Greasy’s</a:t>
            </a:r>
            <a:r>
              <a:rPr sz="2000" b="1" spc="-5" dirty="0">
                <a:latin typeface="Times New Roman"/>
                <a:cs typeface="Times New Roman"/>
              </a:rPr>
              <a:t> Burger</a:t>
            </a:r>
            <a:r>
              <a:rPr sz="2000" spc="-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77190" indent="-285750">
              <a:lnSpc>
                <a:spcPts val="2130"/>
              </a:lnSpc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greasiest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burgers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town!</a:t>
            </a:r>
            <a:endParaRPr sz="1800">
              <a:latin typeface="Times New Roman"/>
              <a:cs typeface="Times New Roman"/>
            </a:endParaRPr>
          </a:p>
          <a:p>
            <a:pPr marL="377190" indent="-285750">
              <a:lnSpc>
                <a:spcPts val="2370"/>
              </a:lnSpc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2000" spc="-50" dirty="0">
                <a:latin typeface="Times New Roman"/>
                <a:cs typeface="Times New Roman"/>
              </a:rPr>
              <a:t>Yummy </a:t>
            </a:r>
            <a:r>
              <a:rPr sz="2000" spc="-5" dirty="0">
                <a:latin typeface="Times New Roman"/>
                <a:cs typeface="Times New Roman"/>
              </a:rPr>
              <a:t>and greasy at the same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time!</a:t>
            </a:r>
            <a:endParaRPr sz="2000">
              <a:latin typeface="Times New Roman"/>
              <a:cs typeface="Times New Roman"/>
            </a:endParaRPr>
          </a:p>
          <a:p>
            <a:pPr marR="198755" algn="r">
              <a:lnSpc>
                <a:spcPct val="100000"/>
              </a:lnSpc>
            </a:pPr>
            <a:r>
              <a:rPr sz="1800" i="1" spc="155" dirty="0">
                <a:solidFill>
                  <a:srgbClr val="7F7F7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1524000"/>
            <a:ext cx="8153400" cy="1477645"/>
          </a:xfrm>
          <a:prstGeom prst="rect">
            <a:avLst/>
          </a:prstGeom>
          <a:solidFill>
            <a:srgbClr val="E2EAC3"/>
          </a:solidFill>
          <a:ln w="19049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ts val="2130"/>
              </a:lnSpc>
              <a:spcBef>
                <a:spcPts val="359"/>
              </a:spcBef>
              <a:tabLst>
                <a:tab pos="3794760" algn="l"/>
              </a:tabLst>
            </a:pPr>
            <a:r>
              <a:rPr sz="1800" spc="-5" dirty="0">
                <a:latin typeface="Courier New"/>
                <a:cs typeface="Courier New"/>
              </a:rPr>
              <a:t>&lt;p&gt;Eat at</a:t>
            </a:r>
            <a:r>
              <a:rPr sz="1800" dirty="0">
                <a:latin typeface="Courier New"/>
                <a:cs typeface="Courier New"/>
              </a:rPr>
              <a:t> &lt;strong&gt;Greasy's	</a:t>
            </a:r>
            <a:r>
              <a:rPr sz="1800" spc="-5" dirty="0">
                <a:latin typeface="Courier New"/>
                <a:cs typeface="Courier New"/>
              </a:rPr>
              <a:t>Burger&lt;/strong&gt;...&lt;/p&gt;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ts val="2130"/>
              </a:lnSpc>
            </a:pPr>
            <a:r>
              <a:rPr sz="1800" dirty="0">
                <a:latin typeface="Courier New"/>
                <a:cs typeface="Courier New"/>
              </a:rPr>
              <a:t>&lt;ul&gt;</a:t>
            </a:r>
          </a:p>
          <a:p>
            <a:pPr marL="91440">
              <a:lnSpc>
                <a:spcPts val="2130"/>
              </a:lnSpc>
              <a:spcBef>
                <a:spcPts val="40"/>
              </a:spcBef>
            </a:pPr>
            <a:r>
              <a:rPr sz="1800" spc="-5" dirty="0">
                <a:latin typeface="Courier New"/>
                <a:cs typeface="Courier New"/>
              </a:rPr>
              <a:t>&lt;li&gt;The &lt;strong&gt;greasiest&lt;/strong&gt; burgers in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town!&lt;/li&gt;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ts val="2130"/>
              </a:lnSpc>
            </a:pPr>
            <a:r>
              <a:rPr sz="1800" spc="-5" dirty="0">
                <a:latin typeface="Courier New"/>
                <a:cs typeface="Courier New"/>
              </a:rPr>
              <a:t>&lt;li&gt;Yummy and greasy at the same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time!&lt;/li&gt;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ourier New"/>
                <a:cs typeface="Courier New"/>
              </a:rPr>
              <a:t>&lt;/ul&gt;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340" y="2992120"/>
            <a:ext cx="52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40" dirty="0">
                <a:solidFill>
                  <a:srgbClr val="7F7F7F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3315970"/>
            <a:ext cx="8153400" cy="646430"/>
          </a:xfrm>
          <a:prstGeom prst="rect">
            <a:avLst/>
          </a:prstGeom>
          <a:solidFill>
            <a:srgbClr val="BFEEF5"/>
          </a:solidFill>
          <a:ln w="1904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2130"/>
              </a:lnSpc>
              <a:spcBef>
                <a:spcPts val="360"/>
              </a:spcBef>
            </a:pPr>
            <a:r>
              <a:rPr sz="1800" b="1" spc="-5" dirty="0">
                <a:latin typeface="Courier New"/>
                <a:cs typeface="Courier New"/>
              </a:rPr>
              <a:t>li strong </a:t>
            </a:r>
            <a:r>
              <a:rPr sz="1800" dirty="0">
                <a:latin typeface="Courier New"/>
                <a:cs typeface="Courier New"/>
              </a:rPr>
              <a:t>{ </a:t>
            </a:r>
            <a:r>
              <a:rPr sz="1800" spc="-5" dirty="0">
                <a:latin typeface="Courier New"/>
                <a:cs typeface="Courier New"/>
              </a:rPr>
              <a:t>text-decoration: underline;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R="110489" algn="r">
              <a:lnSpc>
                <a:spcPts val="2130"/>
              </a:lnSpc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283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More </a:t>
            </a:r>
            <a:r>
              <a:rPr spc="-275" dirty="0"/>
              <a:t>complex</a:t>
            </a:r>
            <a:r>
              <a:rPr spc="114" dirty="0"/>
              <a:t> </a:t>
            </a:r>
            <a:r>
              <a:rPr spc="-204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095" y="1274444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4754943"/>
            <a:ext cx="8153400" cy="156972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Times New Roman"/>
                <a:cs typeface="Times New Roman"/>
              </a:rPr>
              <a:t>Eat at </a:t>
            </a:r>
            <a:r>
              <a:rPr sz="2000" b="1" spc="-20" dirty="0">
                <a:latin typeface="Times New Roman"/>
                <a:cs typeface="Times New Roman"/>
              </a:rPr>
              <a:t>Greasy’s</a:t>
            </a:r>
            <a:r>
              <a:rPr sz="2000" b="1" spc="-5" dirty="0">
                <a:latin typeface="Times New Roman"/>
                <a:cs typeface="Times New Roman"/>
              </a:rPr>
              <a:t> Burger</a:t>
            </a:r>
            <a:r>
              <a:rPr sz="2000" spc="-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77190" indent="-285750">
              <a:lnSpc>
                <a:spcPts val="2130"/>
              </a:lnSpc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greasiest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burgers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town!</a:t>
            </a:r>
            <a:endParaRPr sz="1800">
              <a:latin typeface="Times New Roman"/>
              <a:cs typeface="Times New Roman"/>
            </a:endParaRPr>
          </a:p>
          <a:p>
            <a:pPr marL="377190" indent="-285750">
              <a:lnSpc>
                <a:spcPts val="2370"/>
              </a:lnSpc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2000" spc="-50" dirty="0">
                <a:latin typeface="Times New Roman"/>
                <a:cs typeface="Times New Roman"/>
              </a:rPr>
              <a:t>Yummy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b="1" spc="-10" dirty="0">
                <a:latin typeface="Times New Roman"/>
                <a:cs typeface="Times New Roman"/>
              </a:rPr>
              <a:t>greasy </a:t>
            </a:r>
            <a:r>
              <a:rPr sz="2000" b="1" dirty="0">
                <a:latin typeface="Times New Roman"/>
                <a:cs typeface="Times New Roman"/>
              </a:rPr>
              <a:t>at the same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time</a:t>
            </a:r>
            <a:r>
              <a:rPr sz="2000" spc="-5" dirty="0">
                <a:latin typeface="Times New Roman"/>
                <a:cs typeface="Times New Roman"/>
              </a:rPr>
              <a:t>!</a:t>
            </a:r>
            <a:endParaRPr sz="2000">
              <a:latin typeface="Times New Roman"/>
              <a:cs typeface="Times New Roman"/>
            </a:endParaRPr>
          </a:p>
          <a:p>
            <a:pPr marR="198755" algn="r">
              <a:lnSpc>
                <a:spcPct val="100000"/>
              </a:lnSpc>
            </a:pPr>
            <a:r>
              <a:rPr sz="1800" i="1" spc="155" dirty="0">
                <a:solidFill>
                  <a:srgbClr val="7F7F7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1524000"/>
            <a:ext cx="8153400" cy="1662430"/>
          </a:xfrm>
          <a:prstGeom prst="rect">
            <a:avLst/>
          </a:prstGeom>
          <a:solidFill>
            <a:srgbClr val="E2EAC3"/>
          </a:solidFill>
          <a:ln w="19049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ts val="1639"/>
              </a:lnSpc>
              <a:spcBef>
                <a:spcPts val="359"/>
              </a:spcBef>
            </a:pPr>
            <a:r>
              <a:rPr sz="1400" b="1" spc="-5" dirty="0">
                <a:latin typeface="Courier New"/>
                <a:cs typeface="Courier New"/>
              </a:rPr>
              <a:t>&lt;div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id="ad"&gt;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ts val="1639"/>
              </a:lnSpc>
            </a:pPr>
            <a:r>
              <a:rPr sz="1400" spc="-5" dirty="0">
                <a:latin typeface="Courier New"/>
                <a:cs typeface="Courier New"/>
              </a:rPr>
              <a:t>&lt;p&gt;Eat at </a:t>
            </a:r>
            <a:r>
              <a:rPr sz="1400" dirty="0">
                <a:latin typeface="Courier New"/>
                <a:cs typeface="Courier New"/>
              </a:rPr>
              <a:t>&lt;strong&gt;Greasy's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Burger&lt;/strong&gt;...&lt;/p&gt;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&lt;ul&gt;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latin typeface="Courier New"/>
                <a:cs typeface="Courier New"/>
              </a:rPr>
              <a:t>&lt;li class="important"&gt;The &lt;strong&gt;greasiest&lt;/strong&gt; burgers in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town!&lt;/li&gt;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latin typeface="Courier New"/>
                <a:cs typeface="Courier New"/>
              </a:rPr>
              <a:t>&lt;li&gt;Yummy and &lt;strong&gt;greasy at the same time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&lt;/strong&gt;!&lt;/li&gt;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&lt;/ul&gt;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040" y="3254144"/>
            <a:ext cx="5029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</a:pPr>
            <a:r>
              <a:rPr sz="1800" i="1" spc="-240" dirty="0">
                <a:solidFill>
                  <a:srgbClr val="7F7F7F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3544570"/>
            <a:ext cx="8153400" cy="646430"/>
          </a:xfrm>
          <a:prstGeom prst="rect">
            <a:avLst/>
          </a:prstGeom>
          <a:solidFill>
            <a:srgbClr val="BFEEF5"/>
          </a:solidFill>
          <a:ln w="19049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ts val="2130"/>
              </a:lnSpc>
              <a:spcBef>
                <a:spcPts val="359"/>
              </a:spcBef>
              <a:tabLst>
                <a:tab pos="2423160" algn="l"/>
              </a:tabLst>
            </a:pPr>
            <a:r>
              <a:rPr sz="1800" b="1" spc="-5" dirty="0">
                <a:latin typeface="Courier New"/>
                <a:cs typeface="Courier New"/>
              </a:rPr>
              <a:t>#ad</a:t>
            </a:r>
            <a:r>
              <a:rPr sz="1800" b="1" dirty="0">
                <a:latin typeface="Courier New"/>
                <a:cs typeface="Courier New"/>
              </a:rPr>
              <a:t> li.important	</a:t>
            </a:r>
            <a:r>
              <a:rPr sz="1800" b="1" spc="-5" dirty="0">
                <a:latin typeface="Courier New"/>
                <a:cs typeface="Courier New"/>
              </a:rPr>
              <a:t>strong </a:t>
            </a:r>
            <a:r>
              <a:rPr sz="1800" dirty="0">
                <a:latin typeface="Courier New"/>
                <a:cs typeface="Courier New"/>
              </a:rPr>
              <a:t>{ </a:t>
            </a:r>
            <a:r>
              <a:rPr sz="1800" spc="-5" dirty="0">
                <a:latin typeface="Courier New"/>
                <a:cs typeface="Courier New"/>
              </a:rPr>
              <a:t>text-decoration: underline;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R="110489" algn="r">
              <a:lnSpc>
                <a:spcPts val="2130"/>
              </a:lnSpc>
            </a:pPr>
            <a:r>
              <a:rPr sz="1800" i="1" spc="-245" dirty="0">
                <a:solidFill>
                  <a:srgbClr val="7F7F7F"/>
                </a:solidFill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1985</Words>
  <Application>Microsoft Office PowerPoint</Application>
  <PresentationFormat>On-screen Show (4:3)</PresentationFormat>
  <Paragraphs>463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Courier New</vt:lpstr>
      <vt:lpstr>Times New Roman</vt:lpstr>
      <vt:lpstr>Trebuchet MS</vt:lpstr>
      <vt:lpstr>Wingdings</vt:lpstr>
      <vt:lpstr>Office Theme</vt:lpstr>
      <vt:lpstr>PAGE LAYOUT WITH CSS</vt:lpstr>
      <vt:lpstr>Overview</vt:lpstr>
      <vt:lpstr>Styling Page Sections</vt:lpstr>
      <vt:lpstr>Why do we need page sections?</vt:lpstr>
      <vt:lpstr>Sections of a page &lt;div&gt;</vt:lpstr>
      <vt:lpstr>Inline Sections &lt;span&gt;</vt:lpstr>
      <vt:lpstr>CSS context selectors</vt:lpstr>
      <vt:lpstr>Context selector example</vt:lpstr>
      <vt:lpstr>More complex example</vt:lpstr>
      <vt:lpstr>Introduction to Layout</vt:lpstr>
      <vt:lpstr>The CSS Box Model</vt:lpstr>
      <vt:lpstr>The CSS Box Model (cont.)</vt:lpstr>
      <vt:lpstr>Document Flow – block elements</vt:lpstr>
      <vt:lpstr>Document flow - inline elements</vt:lpstr>
      <vt:lpstr>Document flow - a larger example</vt:lpstr>
      <vt:lpstr>CSS properties for borders</vt:lpstr>
      <vt:lpstr>More border properties</vt:lpstr>
      <vt:lpstr>Another border example</vt:lpstr>
      <vt:lpstr>CSS properties for padding</vt:lpstr>
      <vt:lpstr>Padding example 1</vt:lpstr>
      <vt:lpstr>Padding example 2</vt:lpstr>
      <vt:lpstr>CSS properties for margins</vt:lpstr>
      <vt:lpstr>Margin example 1</vt:lpstr>
      <vt:lpstr>Margin example 2</vt:lpstr>
      <vt:lpstr>CSS properties for dimensions</vt:lpstr>
      <vt:lpstr>Floating Elements</vt:lpstr>
      <vt:lpstr>The CSS float property</vt:lpstr>
      <vt:lpstr>Floating elements diagram</vt:lpstr>
      <vt:lpstr>Common float bug: missing width</vt:lpstr>
      <vt:lpstr>The clear property</vt:lpstr>
      <vt:lpstr>The clear property (cont.)</vt:lpstr>
      <vt:lpstr>Clear diagram</vt:lpstr>
      <vt:lpstr>Common error: container too short</vt:lpstr>
      <vt:lpstr>The overflow property</vt:lpstr>
      <vt:lpstr>The overflow property (cont.)</vt:lpstr>
      <vt:lpstr>Multi-column layouts</vt:lpstr>
      <vt:lpstr>Sizing and Positioning</vt:lpstr>
      <vt:lpstr>The position property (examples)</vt:lpstr>
      <vt:lpstr>Absolute positioning</vt:lpstr>
      <vt:lpstr>Relative positioning</vt:lpstr>
      <vt:lpstr>Fixed positioning</vt:lpstr>
      <vt:lpstr>Alignment vs. float vs. position</vt:lpstr>
      <vt:lpstr>Details about inline elements</vt:lpstr>
      <vt:lpstr>Details about inline elements</vt:lpstr>
      <vt:lpstr>The vertical-align property</vt:lpstr>
      <vt:lpstr>The display property</vt:lpstr>
      <vt:lpstr>The display property</vt:lpstr>
      <vt:lpstr>The visibility property</vt:lpstr>
      <vt:lpstr>Practice Time</vt:lpstr>
      <vt:lpstr>Web Color codes: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LAYOUT WITH CSS</dc:title>
  <dc:creator>HP</dc:creator>
  <cp:lastModifiedBy>HP</cp:lastModifiedBy>
  <cp:revision>9</cp:revision>
  <dcterms:created xsi:type="dcterms:W3CDTF">2019-09-22T03:49:38Z</dcterms:created>
  <dcterms:modified xsi:type="dcterms:W3CDTF">2019-09-22T09:49:29Z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2019-09-22T00:00:00Z</vt:filetime>
  </property>
</Properties>
</file>