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90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A71C8-E73D-47AD-959E-23AE7241705A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EBC02-9612-4D5B-B38F-8A83C1A51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EBC02-9612-4D5B-B38F-8A83C1A51E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0574499-59AA-436D-8368-A587C2D935E5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0E89F83-EBB7-43A2-8785-E4FC4FF75F7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 – Basic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Lecture # 2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19200"/>
            <a:ext cx="30765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581400" y="0"/>
            <a:ext cx="15240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J2EE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rule &lt;hr&gt;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4676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124200"/>
            <a:ext cx="58769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and Inline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Block elements </a:t>
            </a:r>
            <a:r>
              <a:rPr lang="en-US" dirty="0" smtClean="0"/>
              <a:t>contain an entire large region of content.</a:t>
            </a:r>
          </a:p>
          <a:p>
            <a:pPr lvl="1"/>
            <a:r>
              <a:rPr lang="en-US" dirty="0" smtClean="0"/>
              <a:t> examples: paragraphs, lists, table cells </a:t>
            </a:r>
          </a:p>
          <a:p>
            <a:pPr lvl="1"/>
            <a:r>
              <a:rPr lang="en-US" dirty="0" smtClean="0"/>
              <a:t>the browser places a margin of whitespace between block elements for separation</a:t>
            </a:r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05200"/>
            <a:ext cx="4686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and Inline Statements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Inline elements </a:t>
            </a:r>
            <a:r>
              <a:rPr lang="en-US" dirty="0" smtClean="0"/>
              <a:t>affect a small amount of content </a:t>
            </a:r>
          </a:p>
          <a:p>
            <a:pPr lvl="1"/>
            <a:r>
              <a:rPr lang="fr-FR" dirty="0" err="1" smtClean="0"/>
              <a:t>examples</a:t>
            </a:r>
            <a:r>
              <a:rPr lang="fr-FR" dirty="0" smtClean="0"/>
              <a:t>: bold </a:t>
            </a:r>
            <a:r>
              <a:rPr lang="fr-FR" dirty="0" err="1" smtClean="0"/>
              <a:t>text</a:t>
            </a:r>
            <a:r>
              <a:rPr lang="fr-FR" dirty="0" smtClean="0"/>
              <a:t>, code fragments, images</a:t>
            </a:r>
          </a:p>
          <a:p>
            <a:pPr lvl="1"/>
            <a:r>
              <a:rPr lang="en-US" dirty="0" smtClean="0"/>
              <a:t>the browser allows many inline elements to appear on the same line </a:t>
            </a:r>
          </a:p>
          <a:p>
            <a:pPr lvl="1"/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971800"/>
            <a:ext cx="4686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HTML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tags can contain additional information called attributes</a:t>
            </a:r>
          </a:p>
          <a:p>
            <a:r>
              <a:rPr lang="en-US" dirty="0" smtClean="0"/>
              <a:t>syntax: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&lt;a </a:t>
            </a:r>
            <a:r>
              <a:rPr lang="en-US" dirty="0" err="1" smtClean="0">
                <a:solidFill>
                  <a:srgbClr val="00B050"/>
                </a:solidFill>
              </a:rPr>
              <a:t>href</a:t>
            </a:r>
            <a:r>
              <a:rPr lang="en-US" dirty="0" smtClean="0"/>
              <a:t>=“[page name]”&gt;Next Page &lt;/a&gt;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6486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HTML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tags don't contain content; can be opened and closed in one tag</a:t>
            </a:r>
          </a:p>
          <a:p>
            <a:r>
              <a:rPr lang="en-US" dirty="0" smtClean="0"/>
              <a:t>Syntax: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&lt;hr/&gt;</a:t>
            </a:r>
          </a:p>
          <a:p>
            <a:r>
              <a:rPr lang="en-US" dirty="0" smtClean="0"/>
              <a:t>Example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= “” alt=“” /&gt;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133600"/>
            <a:ext cx="64865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&lt;a&gt;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href</a:t>
            </a:r>
            <a:r>
              <a:rPr lang="en-US" dirty="0" smtClean="0"/>
              <a:t> attribute specifies the destination URL</a:t>
            </a:r>
          </a:p>
          <a:p>
            <a:r>
              <a:rPr lang="en-US" dirty="0" smtClean="0"/>
              <a:t>Links or anchors are inline elements, so they must be placed inside a block element such as a p or h1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anchors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Types of URLs that can appear in anchors:</a:t>
            </a:r>
          </a:p>
          <a:p>
            <a:pPr lvl="1"/>
            <a:r>
              <a:rPr lang="en-US" dirty="0" smtClean="0"/>
              <a:t>Absolute: to another web site(</a:t>
            </a:r>
            <a:r>
              <a:rPr lang="en-US" dirty="0" err="1" smtClean="0"/>
              <a:t>href</a:t>
            </a:r>
            <a:r>
              <a:rPr lang="en-US" dirty="0" smtClean="0"/>
              <a:t>=“google.com)</a:t>
            </a:r>
          </a:p>
          <a:p>
            <a:pPr lvl="1"/>
            <a:r>
              <a:rPr lang="en-US" dirty="0" smtClean="0"/>
              <a:t>Relative: to another page on this web site(</a:t>
            </a:r>
            <a:r>
              <a:rPr lang="en-US" dirty="0" err="1" smtClean="0"/>
              <a:t>href</a:t>
            </a:r>
            <a:r>
              <a:rPr lang="en-US" dirty="0" smtClean="0"/>
              <a:t>=“./home.html”)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Bad Nesting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Tags must be correctly nested: a closing tag must match the most recently opened tag </a:t>
            </a:r>
            <a:endParaRPr lang="en-US" dirty="0" smtClean="0"/>
          </a:p>
          <a:p>
            <a:r>
              <a:rPr lang="en-US" dirty="0"/>
              <a:t>The browser may render it correctly anyway, but it is invalid XHTML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25" y="1676400"/>
            <a:ext cx="7087949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source of the image URL </a:t>
            </a:r>
            <a:endParaRPr lang="en-US" dirty="0" smtClean="0"/>
          </a:p>
          <a:p>
            <a:r>
              <a:rPr lang="en-US" dirty="0"/>
              <a:t>XHTML also requires an alt attribute describing the image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570" y="3288347"/>
            <a:ext cx="9221788" cy="704850"/>
          </a:xfrm>
          <a:prstGeom prst="rect">
            <a:avLst/>
          </a:prstGeom>
        </p:spPr>
      </p:pic>
      <p:pic>
        <p:nvPicPr>
          <p:cNvPr id="1030" name="Picture 6" descr="Quran my worl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3277652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5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placed inside an anchor, the image will become a link </a:t>
            </a:r>
            <a:endParaRPr lang="en-US" dirty="0" smtClean="0"/>
          </a:p>
          <a:p>
            <a:r>
              <a:rPr lang="en-US" dirty="0"/>
              <a:t>The title attribute specifies an optional tooltip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53000"/>
            <a:ext cx="6934200" cy="790575"/>
          </a:xfrm>
          <a:prstGeom prst="rect">
            <a:avLst/>
          </a:prstGeom>
        </p:spPr>
      </p:pic>
      <p:pic>
        <p:nvPicPr>
          <p:cNvPr id="5" name="Picture 6" descr="Quran my 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074" y="2465907"/>
            <a:ext cx="3277652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77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HTML </a:t>
            </a:r>
          </a:p>
          <a:p>
            <a:r>
              <a:rPr lang="en-US" dirty="0" smtClean="0"/>
              <a:t>More HTML Elements </a:t>
            </a:r>
          </a:p>
          <a:p>
            <a:r>
              <a:rPr lang="en-US" dirty="0" smtClean="0"/>
              <a:t>Web Standards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</a:t>
            </a:r>
            <a:r>
              <a:rPr lang="en-US" dirty="0" smtClean="0"/>
              <a:t>Break &lt;</a:t>
            </a:r>
            <a:r>
              <a:rPr lang="en-US" dirty="0" err="1" smtClean="0"/>
              <a:t>br</a:t>
            </a:r>
            <a:r>
              <a:rPr lang="en-US" dirty="0" smtClean="0"/>
              <a:t>/&gt;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br</a:t>
            </a:r>
            <a:r>
              <a:rPr lang="en-US" dirty="0"/>
              <a:t> should be immediately closed with /&gt; </a:t>
            </a:r>
            <a:endParaRPr lang="en-US" dirty="0" smtClean="0"/>
          </a:p>
          <a:p>
            <a:r>
              <a:rPr lang="en-US" dirty="0" err="1"/>
              <a:t>br</a:t>
            </a:r>
            <a:r>
              <a:rPr lang="en-US" dirty="0"/>
              <a:t> should not be used to separate paragraphs or used multiple times in a row to create spacing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818707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48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&lt;!-- -- 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Comments are useful for disabling sections of a page </a:t>
            </a:r>
            <a:endParaRPr lang="en-US" dirty="0" smtClean="0"/>
          </a:p>
          <a:p>
            <a:r>
              <a:rPr lang="en-US" dirty="0"/>
              <a:t>Comments cannot be nested </a:t>
            </a:r>
          </a:p>
        </p:txBody>
      </p:sp>
    </p:spTree>
    <p:extLst>
      <p:ext uri="{BB962C8B-B14F-4D97-AF65-F5344CB8AC3E}">
        <p14:creationId xmlns:p14="http://schemas.microsoft.com/office/powerpoint/2010/main" val="235478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Phrase elements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/>
              <a:t>em</a:t>
            </a:r>
            <a:r>
              <a:rPr lang="en-US" dirty="0"/>
              <a:t>: emphasized text (usually in italic) </a:t>
            </a:r>
            <a:endParaRPr lang="en-US" dirty="0" smtClean="0"/>
          </a:p>
          <a:p>
            <a:r>
              <a:rPr lang="en-US" b="1" dirty="0"/>
              <a:t>strong</a:t>
            </a:r>
            <a:r>
              <a:rPr lang="en-US" dirty="0"/>
              <a:t>: strongly emphasized text (usually in bold</a:t>
            </a:r>
            <a:r>
              <a:rPr lang="en-US" dirty="0" smtClean="0"/>
              <a:t>)</a:t>
            </a:r>
          </a:p>
          <a:p>
            <a:r>
              <a:rPr lang="en-US" dirty="0"/>
              <a:t>The tags must be properly nested for a valid page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29964"/>
            <a:ext cx="3799246" cy="1284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695" y="4520219"/>
            <a:ext cx="6564609" cy="11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24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</a:t>
            </a:r>
            <a:r>
              <a:rPr lang="en-US" dirty="0" smtClean="0"/>
              <a:t>list &lt;</a:t>
            </a:r>
            <a:r>
              <a:rPr lang="en-US" dirty="0" err="1" smtClean="0"/>
              <a:t>ul</a:t>
            </a:r>
            <a:r>
              <a:rPr lang="en-US" dirty="0" smtClean="0"/>
              <a:t>&gt; &lt;li&gt;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ul</a:t>
            </a:r>
            <a:r>
              <a:rPr lang="en-US" dirty="0"/>
              <a:t> represents a unordered list of items (block) </a:t>
            </a:r>
            <a:endParaRPr lang="en-US" dirty="0" smtClean="0"/>
          </a:p>
          <a:p>
            <a:r>
              <a:rPr lang="en-US" dirty="0"/>
              <a:t>li represents a listed item within the list (block)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7932"/>
            <a:ext cx="6198532" cy="2360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507932"/>
            <a:ext cx="2286000" cy="18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6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&lt;</a:t>
            </a:r>
            <a:r>
              <a:rPr lang="en-US" dirty="0" err="1" smtClean="0"/>
              <a:t>ul</a:t>
            </a:r>
            <a:r>
              <a:rPr lang="en-US" dirty="0" smtClean="0"/>
              <a:t>&gt; &lt;li&gt;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6855"/>
            <a:ext cx="8229600" cy="4937760"/>
          </a:xfrm>
        </p:spPr>
        <p:txBody>
          <a:bodyPr/>
          <a:lstStyle/>
          <a:p>
            <a:r>
              <a:rPr lang="en-US" dirty="0" smtClean="0"/>
              <a:t>What should be html code of the following representation: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399192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1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Error: Improper nested list placement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closing </a:t>
            </a:r>
            <a:r>
              <a:rPr lang="en-US" dirty="0"/>
              <a:t>the outer li too early (or not at all) will render correctly in most browsers, but it is incorrect XHTML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800"/>
            <a:ext cx="4953000" cy="31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6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dl </a:t>
            </a:r>
            <a:r>
              <a:rPr lang="en-US" dirty="0"/>
              <a:t>represents a list of definitions of </a:t>
            </a:r>
            <a:r>
              <a:rPr lang="en-US" dirty="0" smtClean="0"/>
              <a:t>terms</a:t>
            </a:r>
          </a:p>
          <a:p>
            <a:r>
              <a:rPr lang="en-US" dirty="0" err="1"/>
              <a:t>dt</a:t>
            </a:r>
            <a:r>
              <a:rPr lang="en-US" dirty="0"/>
              <a:t> represents each term, and </a:t>
            </a:r>
            <a:r>
              <a:rPr lang="en-US" dirty="0" err="1"/>
              <a:t>dd</a:t>
            </a:r>
            <a:r>
              <a:rPr lang="en-US" dirty="0"/>
              <a:t> its definition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547687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49954"/>
            <a:ext cx="60198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71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table defines the overall table, with </a:t>
            </a:r>
            <a:endParaRPr lang="en-US" dirty="0" smtClean="0"/>
          </a:p>
          <a:p>
            <a:pPr lvl="1"/>
            <a:r>
              <a:rPr lang="en-US" dirty="0" err="1"/>
              <a:t>tr</a:t>
            </a:r>
            <a:r>
              <a:rPr lang="en-US" dirty="0"/>
              <a:t> defining each row </a:t>
            </a:r>
            <a:endParaRPr lang="en-US" dirty="0" smtClean="0"/>
          </a:p>
          <a:p>
            <a:pPr lvl="1"/>
            <a:r>
              <a:rPr lang="en-US" dirty="0"/>
              <a:t>td defining each cell's </a:t>
            </a:r>
            <a:r>
              <a:rPr lang="en-US" dirty="0" smtClean="0"/>
              <a:t>data</a:t>
            </a:r>
          </a:p>
          <a:p>
            <a:pPr lvl="1"/>
            <a:r>
              <a:rPr lang="en-US" dirty="0" err="1"/>
              <a:t>th</a:t>
            </a:r>
            <a:r>
              <a:rPr lang="en-US" dirty="0"/>
              <a:t> cells in a row are considered headers </a:t>
            </a:r>
            <a:endParaRPr lang="en-US" dirty="0" smtClean="0"/>
          </a:p>
          <a:p>
            <a:pPr lvl="1"/>
            <a:r>
              <a:rPr lang="en-US" dirty="0"/>
              <a:t>a caption at the start of the table labels its meaning </a:t>
            </a:r>
          </a:p>
        </p:txBody>
      </p:sp>
    </p:spTree>
    <p:extLst>
      <p:ext uri="{BB962C8B-B14F-4D97-AF65-F5344CB8AC3E}">
        <p14:creationId xmlns:p14="http://schemas.microsoft.com/office/powerpoint/2010/main" val="241910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</a:t>
            </a:r>
            <a:r>
              <a:rPr lang="en-US" dirty="0" smtClean="0"/>
              <a:t>code &lt;code&gt;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code: a short section of computer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695325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1" y="4059728"/>
            <a:ext cx="8181109" cy="96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 &lt;pre&gt;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Displayed </a:t>
            </a:r>
            <a:r>
              <a:rPr lang="en-US" dirty="0"/>
              <a:t>with exactly the whitespace / line breaks given in the text </a:t>
            </a:r>
            <a:endParaRPr lang="en-US" dirty="0" smtClean="0"/>
          </a:p>
          <a:p>
            <a:r>
              <a:rPr lang="en-US" dirty="0"/>
              <a:t>Shown in a fixed-width font by default </a:t>
            </a:r>
          </a:p>
        </p:txBody>
      </p:sp>
    </p:spTree>
    <p:extLst>
      <p:ext uri="{BB962C8B-B14F-4D97-AF65-F5344CB8AC3E}">
        <p14:creationId xmlns:p14="http://schemas.microsoft.com/office/powerpoint/2010/main" val="258967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Basic HTML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</a:rPr>
              <a:t>Web Standards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use XHTML and web standards?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more interoperable across different web browsers </a:t>
            </a:r>
            <a:endParaRPr lang="en-US" dirty="0" smtClean="0"/>
          </a:p>
          <a:p>
            <a:pPr lvl="1"/>
            <a:r>
              <a:rPr lang="en-US" dirty="0"/>
              <a:t>more likely that our pages will display correctly in the future (compatibility) </a:t>
            </a:r>
            <a:endParaRPr lang="en-US" dirty="0" smtClean="0"/>
          </a:p>
          <a:p>
            <a:pPr lvl="1"/>
            <a:r>
              <a:rPr lang="en-US" dirty="0"/>
              <a:t>can be interchanged with other XML data: SVG</a:t>
            </a:r>
          </a:p>
        </p:txBody>
      </p:sp>
    </p:spTree>
    <p:extLst>
      <p:ext uri="{BB962C8B-B14F-4D97-AF65-F5344CB8AC3E}">
        <p14:creationId xmlns:p14="http://schemas.microsoft.com/office/powerpoint/2010/main" val="4110863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XHTML Validator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checks your HTML code to make sure it meets the official strict XHTML specifications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14600"/>
            <a:ext cx="5858228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21" y="4681537"/>
            <a:ext cx="2771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page meta data &lt;meta&gt;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about your page (for a browser, search engine, etc.) </a:t>
            </a:r>
          </a:p>
          <a:p>
            <a:r>
              <a:rPr lang="en-US" dirty="0"/>
              <a:t>placed in the head of your XHTML </a:t>
            </a:r>
            <a:r>
              <a:rPr lang="en-US" dirty="0" smtClean="0"/>
              <a:t>page</a:t>
            </a:r>
          </a:p>
          <a:p>
            <a:r>
              <a:rPr lang="en-US" dirty="0"/>
              <a:t>meta tags often have both the name and content attributes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41" y="3581400"/>
            <a:ext cx="8248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Markup Language (HTML)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Describes the content and structure of information on a web page </a:t>
            </a:r>
          </a:p>
          <a:p>
            <a:r>
              <a:rPr lang="en-US" dirty="0" smtClean="0"/>
              <a:t>Not the same as the presentation (appearance on screen) </a:t>
            </a:r>
          </a:p>
          <a:p>
            <a:r>
              <a:rPr lang="en-US" dirty="0" smtClean="0"/>
              <a:t>Surrounds text content with opening and closing tags</a:t>
            </a:r>
          </a:p>
          <a:p>
            <a:r>
              <a:rPr lang="en-US" dirty="0" smtClean="0"/>
              <a:t>Each tag's name is called an element</a:t>
            </a:r>
          </a:p>
          <a:p>
            <a:pPr lvl="1"/>
            <a:r>
              <a:rPr lang="en-US" dirty="0" smtClean="0"/>
              <a:t>syntax: content </a:t>
            </a:r>
          </a:p>
          <a:p>
            <a:pPr lvl="1"/>
            <a:r>
              <a:rPr lang="en-US" dirty="0" smtClean="0"/>
              <a:t>example: This is a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Uses a markup format called XML</a:t>
            </a:r>
          </a:p>
          <a:p>
            <a:r>
              <a:rPr lang="en-US" dirty="0" smtClean="0"/>
              <a:t>XML + HTML = XHTML </a:t>
            </a:r>
          </a:p>
          <a:p>
            <a:r>
              <a:rPr lang="en-US" dirty="0" smtClean="0"/>
              <a:t>Standardized in 2000</a:t>
            </a:r>
          </a:p>
          <a:p>
            <a:r>
              <a:rPr lang="en-US" dirty="0" smtClean="0"/>
              <a:t>A strict XHTML page uses some different syntax and tags than HTML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XHTML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HTML is saved with extension .html </a:t>
            </a:r>
          </a:p>
          <a:p>
            <a:r>
              <a:rPr lang="en-US" dirty="0" smtClean="0"/>
              <a:t>Basic structure: tags that enclose content, i.e., elements </a:t>
            </a:r>
          </a:p>
          <a:p>
            <a:r>
              <a:rPr lang="en-US" dirty="0" smtClean="0"/>
              <a:t>Header describes the page </a:t>
            </a:r>
          </a:p>
          <a:p>
            <a:r>
              <a:rPr lang="en-US" dirty="0" smtClean="0"/>
              <a:t>Body contains the page’s contents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0"/>
            <a:ext cx="82105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Title &lt;title&gt;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Placed within the head of the page </a:t>
            </a:r>
          </a:p>
          <a:p>
            <a:r>
              <a:rPr lang="en-US" dirty="0" smtClean="0"/>
              <a:t>Displayed in web browser’s title mark and when bookmarking the page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713289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495800"/>
            <a:ext cx="7315200" cy="219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Paragraph &lt;p&gt;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Placed within the body of the page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57600"/>
            <a:ext cx="56959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934200" y="251460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9000" y="40386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6400800" y="4038600"/>
            <a:ext cx="838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6705600" y="2362200"/>
            <a:ext cx="3048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 &lt;h1&gt;,&lt;h2&gt;,……,&lt;h6&gt;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Used for writing heading.</a:t>
            </a:r>
          </a:p>
          <a:p>
            <a:r>
              <a:rPr lang="en-US" dirty="0" smtClean="0"/>
              <a:t>6 different sizes of heading available in html.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200400"/>
            <a:ext cx="30861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35337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1617</TotalTime>
  <Words>813</Words>
  <Application>Microsoft Office PowerPoint</Application>
  <PresentationFormat>On-screen Show (4:3)</PresentationFormat>
  <Paragraphs>162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Web Engineering – Basic HTML</vt:lpstr>
      <vt:lpstr>Overview</vt:lpstr>
      <vt:lpstr>Basic HTML</vt:lpstr>
      <vt:lpstr>Hypertext Markup Language (HTML) </vt:lpstr>
      <vt:lpstr>XHTML</vt:lpstr>
      <vt:lpstr>Structure of XHTML page </vt:lpstr>
      <vt:lpstr>Page Title &lt;title&gt;</vt:lpstr>
      <vt:lpstr>Paragraph &lt;p&gt;</vt:lpstr>
      <vt:lpstr>Headings &lt;h1&gt;,&lt;h2&gt;,……,&lt;h6&gt;</vt:lpstr>
      <vt:lpstr>Horizontal rule &lt;hr&gt;</vt:lpstr>
      <vt:lpstr>Block and Inline Statements</vt:lpstr>
      <vt:lpstr>Block and Inline Statements (cont.) </vt:lpstr>
      <vt:lpstr>More HTML tags </vt:lpstr>
      <vt:lpstr>More HTML tags </vt:lpstr>
      <vt:lpstr>Links &lt;a&gt;</vt:lpstr>
      <vt:lpstr>More about anchors</vt:lpstr>
      <vt:lpstr>Nesting tags</vt:lpstr>
      <vt:lpstr>Images &lt;img&gt;</vt:lpstr>
      <vt:lpstr>More about images</vt:lpstr>
      <vt:lpstr>Line Break &lt;br/&gt;</vt:lpstr>
      <vt:lpstr>Comments &lt;!-- -- &gt;</vt:lpstr>
      <vt:lpstr>Phrase elements </vt:lpstr>
      <vt:lpstr>Unordered list &lt;ul&gt; &lt;li&gt;</vt:lpstr>
      <vt:lpstr>More about &lt;ul&gt; &lt;li&gt;</vt:lpstr>
      <vt:lpstr>Common Error: Improper nested list placement </vt:lpstr>
      <vt:lpstr>Definition list</vt:lpstr>
      <vt:lpstr>Tables</vt:lpstr>
      <vt:lpstr>Computer code &lt;code&gt;</vt:lpstr>
      <vt:lpstr>Preformatted Text &lt;pre&gt;</vt:lpstr>
      <vt:lpstr>Web Standards</vt:lpstr>
      <vt:lpstr>Web Standards</vt:lpstr>
      <vt:lpstr>W3C XHTML Validator </vt:lpstr>
      <vt:lpstr>Web page meta data &lt;meta&gt;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 – Basic HTML</dc:title>
  <dc:creator>Five Star Computer</dc:creator>
  <cp:lastModifiedBy>HP</cp:lastModifiedBy>
  <cp:revision>37</cp:revision>
  <dcterms:created xsi:type="dcterms:W3CDTF">2019-09-20T18:22:06Z</dcterms:created>
  <dcterms:modified xsi:type="dcterms:W3CDTF">2019-09-22T03:47:52Z</dcterms:modified>
</cp:coreProperties>
</file>