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19DF-BE74-462B-B33F-6021D0BC5B24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F6C0-9C80-47B5-86DA-3AE35EF9DB80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61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19DF-BE74-462B-B33F-6021D0BC5B24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F6C0-9C80-47B5-86DA-3AE35EF9D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884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19DF-BE74-462B-B33F-6021D0BC5B24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F6C0-9C80-47B5-86DA-3AE35EF9D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08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19DF-BE74-462B-B33F-6021D0BC5B24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F6C0-9C80-47B5-86DA-3AE35EF9D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240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19DF-BE74-462B-B33F-6021D0BC5B24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F6C0-9C80-47B5-86DA-3AE35EF9DB80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81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19DF-BE74-462B-B33F-6021D0BC5B24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F6C0-9C80-47B5-86DA-3AE35EF9D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13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19DF-BE74-462B-B33F-6021D0BC5B24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F6C0-9C80-47B5-86DA-3AE35EF9D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6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19DF-BE74-462B-B33F-6021D0BC5B24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F6C0-9C80-47B5-86DA-3AE35EF9D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983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19DF-BE74-462B-B33F-6021D0BC5B24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F6C0-9C80-47B5-86DA-3AE35EF9D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115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4219DF-BE74-462B-B33F-6021D0BC5B24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0EF6C0-9C80-47B5-86DA-3AE35EF9D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198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19DF-BE74-462B-B33F-6021D0BC5B24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F6C0-9C80-47B5-86DA-3AE35EF9D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628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4219DF-BE74-462B-B33F-6021D0BC5B24}" type="datetimeFigureOut">
              <a:rPr lang="en-ID" smtClean="0"/>
              <a:t>08/03/2023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0EF6C0-9C80-47B5-86DA-3AE35EF9DB80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8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BFAB483-FF72-15A3-A91F-1E4D2B084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MODEL </a:t>
            </a:r>
            <a:r>
              <a:rPr lang="en-ID" sz="60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KONSEPTUAL</a:t>
            </a:r>
            <a:r>
              <a:rPr lang="en-ID" sz="6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E-COMMERCE TOKO </a:t>
            </a:r>
            <a:r>
              <a:rPr lang="en-ID" sz="60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BANGUNAN</a:t>
            </a:r>
            <a:endParaRPr lang="en-ID" sz="6000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5B44566-17F9-0FA2-EB3C-399E788F4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332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EEE954A-23DB-2B1E-48E3-507DBD09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Manfaat</a:t>
            </a:r>
            <a:r>
              <a:rPr lang="en-US" b="1" dirty="0"/>
              <a:t> yang </a:t>
            </a:r>
            <a:r>
              <a:rPr lang="en-US" b="1" dirty="0" err="1"/>
              <a:t>diharapkan</a:t>
            </a:r>
            <a:endParaRPr lang="en-ID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AE9BDF1-E128-E37B-EDDD-359ED8258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pengunjung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dan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toko   </a:t>
            </a:r>
            <a:r>
              <a:rPr lang="en-ID" dirty="0" err="1"/>
              <a:t>bangunan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dan </a:t>
            </a:r>
            <a:r>
              <a:rPr lang="en-ID" dirty="0" err="1"/>
              <a:t>profitabilitas</a:t>
            </a:r>
            <a:r>
              <a:rPr lang="en-ID" dirty="0"/>
              <a:t> toko </a:t>
            </a:r>
            <a:r>
              <a:rPr lang="en-ID" dirty="0" err="1"/>
              <a:t>bangunan</a:t>
            </a:r>
            <a:endParaRPr lang="en-ID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dirty="0" err="1"/>
              <a:t>Meningkatkan</a:t>
            </a:r>
            <a:r>
              <a:rPr lang="en-ID" dirty="0"/>
              <a:t> brand awareness dan </a:t>
            </a:r>
            <a:r>
              <a:rPr lang="en-ID" dirty="0" err="1"/>
              <a:t>popularitas</a:t>
            </a:r>
            <a:r>
              <a:rPr lang="en-ID" dirty="0"/>
              <a:t> toko </a:t>
            </a:r>
            <a:r>
              <a:rPr lang="en-ID" dirty="0" err="1"/>
              <a:t>bangunan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online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berbelanja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pengunjung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7689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8A7B5A6-0E5F-2BA7-DF3C-D464C6AB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399487"/>
            <a:ext cx="10292614" cy="1450757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4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Metode</a:t>
            </a:r>
            <a:r>
              <a:rPr lang="en-ID" sz="4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SLDC (Waterfall)</a:t>
            </a:r>
            <a:br>
              <a:rPr lang="en-ID" b="0" dirty="0">
                <a:effectLst/>
              </a:rPr>
            </a:br>
            <a:br>
              <a:rPr lang="en-ID" b="0" dirty="0">
                <a:effectLst/>
              </a:rPr>
            </a:b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3306187-F922-9CCF-7ECF-F5746FDA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200" b="0" i="0" u="none" strike="noStrike" dirty="0" err="1">
                <a:solidFill>
                  <a:srgbClr val="000000"/>
                </a:solidFill>
                <a:effectLst/>
              </a:rPr>
              <a:t>Metode</a:t>
            </a:r>
            <a:r>
              <a:rPr lang="en-ID" sz="2200" b="0" i="0" u="none" strike="noStrike" dirty="0">
                <a:solidFill>
                  <a:srgbClr val="000000"/>
                </a:solidFill>
                <a:effectLst/>
              </a:rPr>
              <a:t> waterfall </a:t>
            </a:r>
            <a:r>
              <a:rPr lang="en-ID" sz="2200" b="0" i="0" u="none" strike="noStrike" dirty="0" err="1">
                <a:solidFill>
                  <a:srgbClr val="000000"/>
                </a:solidFill>
                <a:effectLst/>
              </a:rPr>
              <a:t>adalah</a:t>
            </a:r>
            <a:r>
              <a:rPr lang="en-ID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200" b="0" i="0" u="none" strike="noStrike" dirty="0" err="1">
                <a:solidFill>
                  <a:srgbClr val="000000"/>
                </a:solidFill>
                <a:effectLst/>
              </a:rPr>
              <a:t>metode</a:t>
            </a:r>
            <a:r>
              <a:rPr lang="en-ID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200" b="0" i="0" u="none" strike="noStrike" dirty="0" err="1">
                <a:solidFill>
                  <a:srgbClr val="000000"/>
                </a:solidFill>
                <a:effectLst/>
              </a:rPr>
              <a:t>kerja</a:t>
            </a:r>
            <a:r>
              <a:rPr lang="en-ID" sz="2200" b="0" i="0" u="none" strike="noStrike" dirty="0">
                <a:solidFill>
                  <a:srgbClr val="000000"/>
                </a:solidFill>
                <a:effectLst/>
              </a:rPr>
              <a:t> yang </a:t>
            </a:r>
            <a:r>
              <a:rPr lang="en-ID" sz="2200" b="0" i="0" u="none" strike="noStrike" dirty="0" err="1">
                <a:solidFill>
                  <a:srgbClr val="000000"/>
                </a:solidFill>
                <a:effectLst/>
              </a:rPr>
              <a:t>menekankan</a:t>
            </a:r>
            <a:r>
              <a:rPr lang="en-ID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200" b="0" i="0" u="none" strike="noStrike" dirty="0" err="1">
                <a:solidFill>
                  <a:srgbClr val="000000"/>
                </a:solidFill>
                <a:effectLst/>
              </a:rPr>
              <a:t>fase-fase</a:t>
            </a:r>
            <a:r>
              <a:rPr lang="en-ID" sz="2200" b="0" i="0" u="none" strike="noStrike" dirty="0">
                <a:solidFill>
                  <a:srgbClr val="000000"/>
                </a:solidFill>
                <a:effectLst/>
              </a:rPr>
              <a:t> yang </a:t>
            </a:r>
            <a:r>
              <a:rPr lang="en-ID" sz="2200" b="0" i="0" u="none" strike="noStrike" dirty="0" err="1">
                <a:solidFill>
                  <a:srgbClr val="000000"/>
                </a:solidFill>
                <a:effectLst/>
              </a:rPr>
              <a:t>berurutan</a:t>
            </a:r>
            <a:r>
              <a:rPr lang="en-ID" sz="2200" b="0" i="0" u="none" strike="noStrike" dirty="0">
                <a:solidFill>
                  <a:srgbClr val="000000"/>
                </a:solidFill>
                <a:effectLst/>
              </a:rPr>
              <a:t> dan </a:t>
            </a:r>
            <a:r>
              <a:rPr lang="en-ID" sz="2200" b="0" i="0" u="none" strike="noStrike" dirty="0" err="1">
                <a:solidFill>
                  <a:srgbClr val="000000"/>
                </a:solidFill>
                <a:effectLst/>
              </a:rPr>
              <a:t>sistematis</a:t>
            </a:r>
            <a:r>
              <a:rPr lang="en-ID" sz="22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ID" sz="2200" b="0" i="0" u="none" strike="noStrike" dirty="0" err="1">
                <a:solidFill>
                  <a:srgbClr val="000000"/>
                </a:solidFill>
                <a:effectLst/>
              </a:rPr>
              <a:t>fase-fase</a:t>
            </a:r>
            <a:r>
              <a:rPr lang="en-ID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200" b="0" i="0" u="none" strike="noStrike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200" b="0" i="0" u="none" strike="noStrike" dirty="0" err="1">
                <a:solidFill>
                  <a:srgbClr val="000000"/>
                </a:solidFill>
                <a:effectLst/>
              </a:rPr>
              <a:t>Metode</a:t>
            </a:r>
            <a:r>
              <a:rPr lang="en-ID" sz="2200" b="0" i="0" u="none" strike="noStrike" dirty="0">
                <a:solidFill>
                  <a:srgbClr val="000000"/>
                </a:solidFill>
                <a:effectLst/>
              </a:rPr>
              <a:t> waterfall </a:t>
            </a:r>
            <a:r>
              <a:rPr lang="en-ID" sz="2200" b="0" i="0" u="none" strike="noStrike" dirty="0" err="1">
                <a:solidFill>
                  <a:srgbClr val="000000"/>
                </a:solidFill>
                <a:effectLst/>
              </a:rPr>
              <a:t>adalah</a:t>
            </a:r>
            <a:r>
              <a:rPr lang="en-ID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200" b="0" i="0" u="none" strike="noStrike" dirty="0" err="1">
                <a:solidFill>
                  <a:srgbClr val="000000"/>
                </a:solidFill>
                <a:effectLst/>
              </a:rPr>
              <a:t>sebagai</a:t>
            </a:r>
            <a:r>
              <a:rPr lang="en-ID" sz="22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200" b="0" i="0" u="none" strike="noStrike" dirty="0" err="1">
                <a:solidFill>
                  <a:srgbClr val="000000"/>
                </a:solidFill>
                <a:effectLst/>
              </a:rPr>
              <a:t>berikut</a:t>
            </a:r>
            <a:r>
              <a:rPr lang="en-ID" sz="2200" b="0" i="0" u="none" strike="noStrike" dirty="0">
                <a:solidFill>
                  <a:srgbClr val="000000"/>
                </a:solidFill>
                <a:effectLst/>
              </a:rPr>
              <a:t> : 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2200" b="1" i="0" u="none" strike="noStrike" dirty="0">
                <a:solidFill>
                  <a:srgbClr val="000000"/>
                </a:solidFill>
                <a:effectLst/>
              </a:rPr>
              <a:t>Requirement gathering and analysis 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2200" b="1" i="0" u="none" strike="noStrike" dirty="0">
                <a:solidFill>
                  <a:srgbClr val="000000"/>
                </a:solidFill>
                <a:effectLst/>
              </a:rPr>
              <a:t>Design 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2200" b="1" i="0" u="none" strike="noStrike" dirty="0" err="1">
                <a:solidFill>
                  <a:srgbClr val="000000"/>
                </a:solidFill>
                <a:effectLst/>
              </a:rPr>
              <a:t>Implementasi</a:t>
            </a:r>
            <a:r>
              <a:rPr lang="en-ID" sz="2200" b="1" i="0" u="none" strike="noStrike" dirty="0">
                <a:solidFill>
                  <a:srgbClr val="000000"/>
                </a:solidFill>
                <a:effectLst/>
              </a:rPr>
              <a:t> </a:t>
            </a:r>
            <a:endParaRPr lang="en-ID" sz="2200" b="1" dirty="0">
              <a:solidFill>
                <a:srgbClr val="000000"/>
              </a:solidFill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2200" b="1" i="0" u="none" strike="noStrike" dirty="0">
                <a:solidFill>
                  <a:srgbClr val="000000"/>
                </a:solidFill>
                <a:effectLst/>
              </a:rPr>
              <a:t>Integration &amp; testing 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2200" b="1" i="0" u="none" strike="noStrike" dirty="0">
                <a:solidFill>
                  <a:srgbClr val="000000"/>
                </a:solidFill>
                <a:effectLst/>
              </a:rPr>
              <a:t>Verification 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2200" b="1" i="0" u="none" strike="noStrike" dirty="0">
                <a:solidFill>
                  <a:srgbClr val="000000"/>
                </a:solidFill>
                <a:effectLst/>
              </a:rPr>
              <a:t>Operation &amp; maintenance </a:t>
            </a:r>
            <a:endParaRPr lang="en-ID" sz="2200" b="1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036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E6C44D6-2B6B-3863-5E96-17DFE25C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2" y="286603"/>
            <a:ext cx="10530038" cy="1450757"/>
          </a:xfrm>
        </p:spPr>
        <p:txBody>
          <a:bodyPr>
            <a:normAutofit/>
          </a:bodyPr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Kelebihan</a:t>
            </a:r>
            <a:r>
              <a:rPr lang="en-US" b="1" dirty="0"/>
              <a:t> waterfall</a:t>
            </a:r>
            <a:endParaRPr lang="en-ID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B67C3E3-7798-1C2F-70CB-A6AC575D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b="0" i="0" u="none" strike="noStrike" dirty="0" err="1">
                <a:solidFill>
                  <a:srgbClr val="212529"/>
                </a:solidFill>
                <a:effectLst/>
              </a:rPr>
              <a:t>Sistem</a:t>
            </a:r>
            <a:r>
              <a:rPr lang="en-ID" b="0" i="0" u="none" strike="noStrike" dirty="0">
                <a:solidFill>
                  <a:srgbClr val="212529"/>
                </a:solidFill>
                <a:effectLst/>
              </a:rPr>
              <a:t> </a:t>
            </a:r>
            <a:r>
              <a:rPr lang="en-ID" b="0" i="0" u="none" strike="noStrike" dirty="0" err="1">
                <a:solidFill>
                  <a:srgbClr val="212529"/>
                </a:solidFill>
                <a:effectLst/>
              </a:rPr>
              <a:t>rangkaian</a:t>
            </a:r>
            <a:r>
              <a:rPr lang="en-ID" b="0" i="0" u="none" strike="noStrike" dirty="0">
                <a:solidFill>
                  <a:srgbClr val="212529"/>
                </a:solidFill>
                <a:effectLst/>
              </a:rPr>
              <a:t> </a:t>
            </a:r>
            <a:r>
              <a:rPr lang="en-ID" b="0" i="0" u="none" strike="noStrike" dirty="0" err="1">
                <a:solidFill>
                  <a:srgbClr val="212529"/>
                </a:solidFill>
                <a:effectLst/>
              </a:rPr>
              <a:t>jelas</a:t>
            </a:r>
            <a:endParaRPr lang="en-ID" b="0" i="0" u="none" strike="noStrike" dirty="0">
              <a:solidFill>
                <a:srgbClr val="212529"/>
              </a:solidFill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dirty="0"/>
              <a:t>Gambaran </a:t>
            </a:r>
            <a:r>
              <a:rPr lang="en-ID" dirty="0" err="1"/>
              <a:t>akhir</a:t>
            </a:r>
            <a:r>
              <a:rPr lang="en-ID" dirty="0"/>
              <a:t> yang </a:t>
            </a:r>
            <a:r>
              <a:rPr lang="en-ID" dirty="0" err="1"/>
              <a:t>jelas</a:t>
            </a:r>
            <a:endParaRPr lang="en-ID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dokumentasi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425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198DE51-49D5-CBBF-1429-67A5EFA7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Kekurangan</a:t>
            </a:r>
            <a:r>
              <a:rPr lang="en-US" dirty="0"/>
              <a:t> waterfall</a:t>
            </a:r>
            <a:endParaRPr lang="en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FAE016C-0A15-DB65-3644-68F36B62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fleksibel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besar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425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19C4B7C-07A7-A432-88FE-79FB42DD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800" b="1" i="0" u="none" strike="noStrike" dirty="0" err="1">
                <a:solidFill>
                  <a:srgbClr val="000000"/>
                </a:solidFill>
                <a:effectLst/>
              </a:rPr>
              <a:t>Pernyataan</a:t>
            </a:r>
            <a:r>
              <a:rPr lang="en-ID" sz="48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4800" b="1" i="0" u="none" strike="noStrike" dirty="0" err="1">
                <a:solidFill>
                  <a:srgbClr val="000000"/>
                </a:solidFill>
                <a:effectLst/>
              </a:rPr>
              <a:t>masalah</a:t>
            </a:r>
            <a:endParaRPr lang="en-ID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4B729F7-148D-A6D0-5E77-A818AFC4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Pengunjung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toko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bangunan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seringkali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kesulitan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mencari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produk</a:t>
            </a:r>
            <a:r>
              <a:rPr lang="en-ID" sz="2400" dirty="0"/>
              <a:t> 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yang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diinginkan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dan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harus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berkunjung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ke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toko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fisik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untuk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membeli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produk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tersebut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. 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Selain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itu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, toko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bangunan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juga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kesulitan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mempromosikan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produk-produknya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secara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efektif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i="0" u="none" strike="noStrike" dirty="0" err="1">
                <a:solidFill>
                  <a:srgbClr val="000000"/>
                </a:solidFill>
                <a:effectLst/>
              </a:rPr>
              <a:t>melalui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</a:rPr>
              <a:t> media online</a:t>
            </a:r>
            <a:r>
              <a:rPr lang="en-ID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ID" sz="2400" dirty="0">
              <a:effectLst/>
            </a:endParaRPr>
          </a:p>
          <a:p>
            <a:pPr>
              <a:lnSpc>
                <a:spcPct val="150000"/>
              </a:lnSpc>
            </a:pP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226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ED0DB40-3F57-6B46-6D74-2C50ACD8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Analisa </a:t>
            </a:r>
            <a:r>
              <a:rPr lang="en-US" b="1" dirty="0" err="1"/>
              <a:t>situasi</a:t>
            </a:r>
            <a:r>
              <a:rPr lang="en-US" b="1" dirty="0"/>
              <a:t> </a:t>
            </a:r>
            <a:r>
              <a:rPr lang="en-US" b="1" dirty="0" err="1"/>
              <a:t>keadaan</a:t>
            </a:r>
            <a:endParaRPr lang="en-ID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C83D83B-4278-79C8-B221-2F3A9880D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36576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Dengan website e-commerce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ini </a:t>
            </a:r>
            <a:r>
              <a:rPr lang="en-US" dirty="0" err="1"/>
              <a:t>masyarakat</a:t>
            </a:r>
            <a:r>
              <a:rPr lang="en-US" dirty="0"/>
              <a:t> dapat </a:t>
            </a:r>
            <a:r>
              <a:rPr lang="en-US" dirty="0" err="1"/>
              <a:t>melihat</a:t>
            </a:r>
            <a:r>
              <a:rPr lang="en-US" dirty="0"/>
              <a:t> dan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bahan-bahan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. Para </a:t>
            </a:r>
            <a:r>
              <a:rPr lang="en-US" dirty="0" err="1"/>
              <a:t>karyawan</a:t>
            </a:r>
            <a:r>
              <a:rPr lang="en-US" dirty="0"/>
              <a:t> juga dapat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tersisa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</a:t>
            </a:r>
            <a:r>
              <a:rPr lang="en-US" dirty="0" err="1"/>
              <a:t>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274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0147C53-2827-A685-E813-68C6D6CF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Kebutuhan</a:t>
            </a:r>
            <a:r>
              <a:rPr lang="en-US" b="1" dirty="0"/>
              <a:t> </a:t>
            </a:r>
            <a:r>
              <a:rPr lang="en-US" b="1" dirty="0" err="1"/>
              <a:t>bisnis</a:t>
            </a:r>
            <a:endParaRPr lang="en-ID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77FE5F4-C2EF-DC08-1F75-8B269B5F2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Aplikasi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akan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menampilkan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jumlah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barang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yang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tersedia</a:t>
            </a:r>
            <a:endParaRPr lang="en-ID" sz="2400" b="0" i="0" u="none" strike="noStrike" dirty="0">
              <a:solidFill>
                <a:srgbClr val="000000"/>
              </a:solidFill>
              <a:effectLst/>
            </a:endParaRPr>
          </a:p>
          <a:p>
            <a:pPr marL="65151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karyawan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dapat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mengolah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data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jumlah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barang</a:t>
            </a:r>
            <a:endParaRPr lang="en-ID" sz="2400" b="0" i="0" u="none" strike="noStrike" dirty="0">
              <a:solidFill>
                <a:srgbClr val="000000"/>
              </a:solidFill>
              <a:effectLst/>
            </a:endParaRPr>
          </a:p>
          <a:p>
            <a:pPr marL="65151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pembeli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dapat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melakukan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pembelian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secara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online</a:t>
            </a:r>
          </a:p>
          <a:p>
            <a:pPr marL="365760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2400" b="0" i="0" u="none" strike="noStrike" dirty="0">
              <a:solidFill>
                <a:srgbClr val="000000"/>
              </a:solidFill>
              <a:effectLst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0838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76EFB88-BA13-F8C8-9552-BA7B8423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Solusi </a:t>
            </a:r>
            <a:r>
              <a:rPr lang="en-US" b="1" dirty="0" err="1"/>
              <a:t>masalah</a:t>
            </a:r>
            <a:endParaRPr lang="en-ID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0EA4DF3-C8B6-3E13-3243-44887E67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2400" dirty="0" err="1"/>
              <a:t>menyediakan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terkait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barang</a:t>
            </a:r>
            <a:r>
              <a:rPr lang="en-ID" sz="2400" dirty="0"/>
              <a:t> yang </a:t>
            </a:r>
            <a:r>
              <a:rPr lang="en-ID" sz="2400" dirty="0" err="1"/>
              <a:t>dijual</a:t>
            </a:r>
            <a:r>
              <a:rPr lang="en-ID" sz="2400" dirty="0"/>
              <a:t>, </a:t>
            </a:r>
            <a:r>
              <a:rPr lang="en-ID" sz="2400" dirty="0" err="1"/>
              <a:t>jumlah</a:t>
            </a:r>
            <a:r>
              <a:rPr lang="en-ID" sz="2400" dirty="0"/>
              <a:t> </a:t>
            </a:r>
            <a:r>
              <a:rPr lang="en-ID" sz="2400" dirty="0" err="1"/>
              <a:t>barang</a:t>
            </a:r>
            <a:r>
              <a:rPr lang="en-ID" sz="2400" dirty="0"/>
              <a:t>, dan </a:t>
            </a:r>
            <a:r>
              <a:rPr lang="en-ID" sz="2400" dirty="0" err="1"/>
              <a:t>harga</a:t>
            </a:r>
            <a:r>
              <a:rPr lang="en-ID" sz="2400" dirty="0"/>
              <a:t> </a:t>
            </a:r>
            <a:r>
              <a:rPr lang="en-ID" sz="2400" dirty="0" err="1"/>
              <a:t>barang</a:t>
            </a:r>
            <a:r>
              <a:rPr lang="en-ID" sz="2400" dirty="0"/>
              <a:t>. Para </a:t>
            </a:r>
            <a:r>
              <a:rPr lang="en-ID" sz="2400" dirty="0" err="1"/>
              <a:t>karyawan</a:t>
            </a:r>
            <a:r>
              <a:rPr lang="en-ID" sz="2400" dirty="0"/>
              <a:t> juga </a:t>
            </a:r>
            <a:r>
              <a:rPr lang="en-ID" sz="2400" dirty="0" err="1"/>
              <a:t>dipermudah</a:t>
            </a:r>
            <a:r>
              <a:rPr lang="en-ID" sz="2400" dirty="0"/>
              <a:t> </a:t>
            </a:r>
            <a:r>
              <a:rPr lang="en-ID" sz="2400" dirty="0" err="1"/>
              <a:t>mengolah</a:t>
            </a:r>
            <a:r>
              <a:rPr lang="en-ID" sz="2400" dirty="0"/>
              <a:t> data </a:t>
            </a:r>
            <a:r>
              <a:rPr lang="en-ID" sz="2400" dirty="0" err="1"/>
              <a:t>menggunakan</a:t>
            </a:r>
            <a:r>
              <a:rPr lang="en-ID" sz="2400" dirty="0"/>
              <a:t> website </a:t>
            </a:r>
            <a:r>
              <a:rPr lang="en-ID" sz="2400"/>
              <a:t>ini </a:t>
            </a:r>
            <a:endParaRPr lang="en-ID" sz="2400" dirty="0"/>
          </a:p>
          <a:p>
            <a:pPr>
              <a:lnSpc>
                <a:spcPct val="150000"/>
              </a:lnSpc>
            </a:pPr>
            <a:br>
              <a:rPr lang="en-ID" sz="2400" dirty="0"/>
            </a:b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32951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6939AC-0B10-344E-C4BB-F74138E6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Konsistensi</a:t>
            </a:r>
            <a:r>
              <a:rPr lang="en-US" b="1" dirty="0"/>
              <a:t> dengan </a:t>
            </a:r>
            <a:r>
              <a:rPr lang="en-US" b="1" dirty="0" err="1"/>
              <a:t>misi</a:t>
            </a:r>
            <a:r>
              <a:rPr lang="en-US" b="1" dirty="0"/>
              <a:t> </a:t>
            </a:r>
            <a:r>
              <a:rPr lang="en-US" b="1" dirty="0" err="1"/>
              <a:t>organisasi</a:t>
            </a:r>
            <a:endParaRPr lang="en-ID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424DC89-2FE9-1AA4-D365-F9AFF94A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produk-produk</a:t>
            </a:r>
            <a:r>
              <a:rPr lang="en-ID" dirty="0"/>
              <a:t> toko </a:t>
            </a:r>
            <a:r>
              <a:rPr lang="en-ID" dirty="0" err="1"/>
              <a:t>bangunan</a:t>
            </a:r>
            <a:endParaRPr lang="en-ID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berbelanja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pengunjung</a:t>
            </a:r>
            <a:endParaRPr lang="en-ID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dirty="0" err="1"/>
              <a:t>Menawarkan</a:t>
            </a:r>
            <a:r>
              <a:rPr lang="en-ID" dirty="0"/>
              <a:t> promo dan </a:t>
            </a:r>
            <a:r>
              <a:rPr lang="en-ID" dirty="0" err="1"/>
              <a:t>diskon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penjualan</a:t>
            </a:r>
            <a:endParaRPr lang="en-ID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loyalitas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baik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82762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f">
  <a:themeElements>
    <a:clrScheme name="Retrospektif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f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f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264</Words>
  <Application>Microsoft Office PowerPoint</Application>
  <PresentationFormat>Layar Lebar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Times New Roman</vt:lpstr>
      <vt:lpstr>Wingdings</vt:lpstr>
      <vt:lpstr>Retrospektif</vt:lpstr>
      <vt:lpstr>MODEL KONSEPTUAL E-COMMERCE TOKO BANGUNAN</vt:lpstr>
      <vt:lpstr>Metode SLDC (Waterfall)  </vt:lpstr>
      <vt:lpstr>Kelebihan waterfall</vt:lpstr>
      <vt:lpstr>Kekurangan waterfall</vt:lpstr>
      <vt:lpstr>Pernyataan masalah</vt:lpstr>
      <vt:lpstr>Analisa situasi keadaan</vt:lpstr>
      <vt:lpstr>Kebutuhan bisnis</vt:lpstr>
      <vt:lpstr>Solusi masalah</vt:lpstr>
      <vt:lpstr>Konsistensi dengan misi organisasi</vt:lpstr>
      <vt:lpstr>Manfaat yang diharapkan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KONSEPTUAL E-COMMERCE TOKO BANGUNAN</dc:title>
  <dc:creator>haikal wachfiyulloh</dc:creator>
  <cp:lastModifiedBy>haikal wachfiyulloh</cp:lastModifiedBy>
  <cp:revision>1</cp:revision>
  <dcterms:created xsi:type="dcterms:W3CDTF">2023-03-07T22:13:02Z</dcterms:created>
  <dcterms:modified xsi:type="dcterms:W3CDTF">2023-03-07T22:49:46Z</dcterms:modified>
</cp:coreProperties>
</file>