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8087A-3F0F-4CCE-A0C0-DFB0F7FB715C}" type="doc">
      <dgm:prSet loTypeId="urn:microsoft.com/office/officeart/2009/3/layout/Pie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38909125-785C-4CF3-A76E-E59B8EF9E539}">
      <dgm:prSet phldrT="[Text]"/>
      <dgm:spPr/>
      <dgm:t>
        <a:bodyPr/>
        <a:lstStyle/>
        <a:p>
          <a:r>
            <a:rPr lang="en-GB" smtClean="0">
              <a:solidFill>
                <a:schemeClr val="bg1"/>
              </a:solidFill>
              <a:latin typeface="Arial Rounded MT Bold" panose="020F0704030504030204" pitchFamily="34" charset="0"/>
            </a:rPr>
            <a:t>PLATFORM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D50D5355-207A-4B3B-A45A-6CDE34F6F587}" type="parTrans" cxnId="{5DCD4FFF-A19C-443D-9DA6-248761CC10F4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99BD4C0-7A97-4C1E-929A-4E1EA7974C95}" type="sibTrans" cxnId="{5DCD4FFF-A19C-443D-9DA6-248761CC10F4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9DEC56F-76FA-43EF-88E1-031781AA94B8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technology vendors to provide innovators with free hosting and software, as well as associated support. 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59A6433-7BCD-4B29-A412-A7589FE09009}" type="parTrans" cxnId="{A88D37D8-C759-4551-B40B-E7F75592D8D8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E585F77B-D26C-4D80-9A72-4F9668EF72F7}" type="sibTrans" cxnId="{A88D37D8-C759-4551-B40B-E7F75592D8D8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665C20D1-9210-4956-933D-4B0C2EAD664A}">
      <dgm:prSet phldrT="[Text]"/>
      <dgm:spPr/>
      <dgm:t>
        <a:bodyPr/>
        <a:lstStyle/>
        <a:p>
          <a:r>
            <a:rPr lang="en-GB" smtClean="0">
              <a:solidFill>
                <a:schemeClr val="bg1"/>
              </a:solidFill>
              <a:latin typeface="Arial Rounded MT Bold" panose="020F0704030504030204" pitchFamily="34" charset="0"/>
            </a:rPr>
            <a:t>DELIVERY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5AF20F40-E27B-457B-8A04-A3C265937295}" type="parTrans" cxnId="{B9536D1A-AB26-49DF-B6A2-E39A0EA6D4FB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7343A0A0-D3A3-46D8-8B03-28C90A6D7BEA}" type="sibTrans" cxnId="{B9536D1A-AB26-49DF-B6A2-E39A0EA6D4FB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9035EA07-B28E-4166-875C-709DB43A073A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universities to get free development support, and get great companies to mentor the stars of tomorrow.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4D9827F4-7AAA-4A52-BEDC-DEBA9C4ED1DE}" type="parTrans" cxnId="{1EFB775E-424C-4A1D-BBE8-809E75483558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F61C8F33-DB78-43FE-8768-13888DF28127}" type="sibTrans" cxnId="{1EFB775E-424C-4A1D-BBE8-809E75483558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D4C6C4E0-C5E1-4F96-9904-5C218E124FE3}">
      <dgm:prSet phldrT="[Text]"/>
      <dgm:spPr/>
      <dgm:t>
        <a:bodyPr/>
        <a:lstStyle/>
        <a:p>
          <a:r>
            <a:rPr lang="en-GB" smtClean="0">
              <a:solidFill>
                <a:schemeClr val="bg1"/>
              </a:solidFill>
              <a:latin typeface="Arial Rounded MT Bold" panose="020F0704030504030204" pitchFamily="34" charset="0"/>
            </a:rPr>
            <a:t>TEST BEDS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A35B7E3B-B077-44FC-A514-703FE8EFE445}" type="parTrans" cxnId="{877A7643-6BB0-46F9-ADEF-3EE36691FD50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02DBF17-8ED9-4F03-9A26-61F05D5BC58C}" type="sibTrans" cxnId="{877A7643-6BB0-46F9-ADEF-3EE36691FD50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33209EBB-18B7-4B7F-B401-87502EF462DB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willing future clients from across the healthcare sector, to give a guaranteed launch site for a new idea.</a:t>
          </a:r>
          <a:endParaRPr lang="en-GB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8D3E250E-4FA7-4A02-8A4B-40A8B0084422}" type="parTrans" cxnId="{500EC29D-16DC-4592-B395-0FEEA22EDA44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1A8AF9DF-C97D-4142-8E65-EAF50EA20F10}" type="sibTrans" cxnId="{500EC29D-16DC-4592-B395-0FEEA22EDA44}">
      <dgm:prSet/>
      <dgm:spPr/>
      <dgm:t>
        <a:bodyPr/>
        <a:lstStyle/>
        <a:p>
          <a:endParaRPr lang="en-GB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4B715253-CD5B-40AE-9D1A-376B8672450F}" type="pres">
      <dgm:prSet presAssocID="{50C8087A-3F0F-4CCE-A0C0-DFB0F7FB715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FDA917EC-950C-44BE-BD6B-1184840C9F53}" type="pres">
      <dgm:prSet presAssocID="{38909125-785C-4CF3-A76E-E59B8EF9E539}" presName="ParentComposite" presStyleCnt="0"/>
      <dgm:spPr/>
    </dgm:pt>
    <dgm:pt modelId="{52B27A41-7D62-4A88-95BB-6B28127D0FB0}" type="pres">
      <dgm:prSet presAssocID="{38909125-785C-4CF3-A76E-E59B8EF9E539}" presName="Chord" presStyleLbl="bgShp" presStyleIdx="0" presStyleCnt="3"/>
      <dgm:spPr/>
    </dgm:pt>
    <dgm:pt modelId="{B97FAFFF-1DF9-4F61-BFE8-0DD8F1464982}" type="pres">
      <dgm:prSet presAssocID="{38909125-785C-4CF3-A76E-E59B8EF9E539}" presName="Pie" presStyleLbl="alignNode1" presStyleIdx="0" presStyleCnt="3"/>
      <dgm:spPr/>
    </dgm:pt>
    <dgm:pt modelId="{431DF2C0-1089-4952-98D7-1B8BE1B7DCF4}" type="pres">
      <dgm:prSet presAssocID="{38909125-785C-4CF3-A76E-E59B8EF9E539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214EED-25E2-4B45-A6A5-38EF7AA56015}" type="pres">
      <dgm:prSet presAssocID="{E585F77B-D26C-4D80-9A72-4F9668EF72F7}" presName="negSibTrans" presStyleCnt="0"/>
      <dgm:spPr/>
    </dgm:pt>
    <dgm:pt modelId="{2B073D00-FE20-4772-979A-72829F5D268E}" type="pres">
      <dgm:prSet presAssocID="{38909125-785C-4CF3-A76E-E59B8EF9E539}" presName="composite" presStyleCnt="0"/>
      <dgm:spPr/>
    </dgm:pt>
    <dgm:pt modelId="{0B54A079-DC13-409F-94FC-6CA75316080D}" type="pres">
      <dgm:prSet presAssocID="{38909125-785C-4CF3-A76E-E59B8EF9E539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677E83-E4BE-4F52-BC57-FB3AA73B038F}" type="pres">
      <dgm:prSet presAssocID="{199BD4C0-7A97-4C1E-929A-4E1EA7974C95}" presName="sibTrans" presStyleCnt="0"/>
      <dgm:spPr/>
    </dgm:pt>
    <dgm:pt modelId="{7846621E-5A45-4993-BA07-593A4F71FF57}" type="pres">
      <dgm:prSet presAssocID="{665C20D1-9210-4956-933D-4B0C2EAD664A}" presName="ParentComposite" presStyleCnt="0"/>
      <dgm:spPr/>
    </dgm:pt>
    <dgm:pt modelId="{574DA33C-F170-4C17-BB2B-F5AA9747A72E}" type="pres">
      <dgm:prSet presAssocID="{665C20D1-9210-4956-933D-4B0C2EAD664A}" presName="Chord" presStyleLbl="bgShp" presStyleIdx="1" presStyleCnt="3"/>
      <dgm:spPr/>
    </dgm:pt>
    <dgm:pt modelId="{5DFB0550-D28E-4EA1-B07C-A8B5F5668984}" type="pres">
      <dgm:prSet presAssocID="{665C20D1-9210-4956-933D-4B0C2EAD664A}" presName="Pie" presStyleLbl="alignNode1" presStyleIdx="1" presStyleCnt="3"/>
      <dgm:spPr/>
    </dgm:pt>
    <dgm:pt modelId="{9BF47AFE-BBBC-4613-9723-324AFDB04E96}" type="pres">
      <dgm:prSet presAssocID="{665C20D1-9210-4956-933D-4B0C2EAD664A}" presName="Parent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E02C20-1B58-4B36-86CD-03B130C99DAB}" type="pres">
      <dgm:prSet presAssocID="{F61C8F33-DB78-43FE-8768-13888DF28127}" presName="negSibTrans" presStyleCnt="0"/>
      <dgm:spPr/>
    </dgm:pt>
    <dgm:pt modelId="{5E18FDF0-A9B2-468F-B9F2-89CE292F12B5}" type="pres">
      <dgm:prSet presAssocID="{665C20D1-9210-4956-933D-4B0C2EAD664A}" presName="composite" presStyleCnt="0"/>
      <dgm:spPr/>
    </dgm:pt>
    <dgm:pt modelId="{F5A6826F-64C3-4251-9DA6-B064A5807402}" type="pres">
      <dgm:prSet presAssocID="{665C20D1-9210-4956-933D-4B0C2EAD664A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897EA7-3FA3-4D09-922E-E2474E1209B7}" type="pres">
      <dgm:prSet presAssocID="{7343A0A0-D3A3-46D8-8B03-28C90A6D7BEA}" presName="sibTrans" presStyleCnt="0"/>
      <dgm:spPr/>
    </dgm:pt>
    <dgm:pt modelId="{11976360-2295-4C0D-84A9-0879A6A71713}" type="pres">
      <dgm:prSet presAssocID="{D4C6C4E0-C5E1-4F96-9904-5C218E124FE3}" presName="ParentComposite" presStyleCnt="0"/>
      <dgm:spPr/>
    </dgm:pt>
    <dgm:pt modelId="{5191BEA2-5E7B-4E7C-B311-C31AE2AF24F1}" type="pres">
      <dgm:prSet presAssocID="{D4C6C4E0-C5E1-4F96-9904-5C218E124FE3}" presName="Chord" presStyleLbl="bgShp" presStyleIdx="2" presStyleCnt="3"/>
      <dgm:spPr/>
    </dgm:pt>
    <dgm:pt modelId="{EDDA7D63-0F4B-45A3-9135-13D5F590F19B}" type="pres">
      <dgm:prSet presAssocID="{D4C6C4E0-C5E1-4F96-9904-5C218E124FE3}" presName="Pie" presStyleLbl="alignNode1" presStyleIdx="2" presStyleCnt="3"/>
      <dgm:spPr/>
    </dgm:pt>
    <dgm:pt modelId="{C4D75FB1-7D8C-4FEC-B044-211FC5732075}" type="pres">
      <dgm:prSet presAssocID="{D4C6C4E0-C5E1-4F96-9904-5C218E124FE3}" presName="Parent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94511A-75CA-41E5-BD12-B046B1B962B2}" type="pres">
      <dgm:prSet presAssocID="{1A8AF9DF-C97D-4142-8E65-EAF50EA20F10}" presName="negSibTrans" presStyleCnt="0"/>
      <dgm:spPr/>
    </dgm:pt>
    <dgm:pt modelId="{61173DF9-94BD-42D8-BE8F-AFA10A724109}" type="pres">
      <dgm:prSet presAssocID="{D4C6C4E0-C5E1-4F96-9904-5C218E124FE3}" presName="composite" presStyleCnt="0"/>
      <dgm:spPr/>
    </dgm:pt>
    <dgm:pt modelId="{4535F735-8EAB-4073-A0CA-6425918BEFEF}" type="pres">
      <dgm:prSet presAssocID="{D4C6C4E0-C5E1-4F96-9904-5C218E124FE3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00EC29D-16DC-4592-B395-0FEEA22EDA44}" srcId="{D4C6C4E0-C5E1-4F96-9904-5C218E124FE3}" destId="{33209EBB-18B7-4B7F-B401-87502EF462DB}" srcOrd="0" destOrd="0" parTransId="{8D3E250E-4FA7-4A02-8A4B-40A8B0084422}" sibTransId="{1A8AF9DF-C97D-4142-8E65-EAF50EA20F10}"/>
    <dgm:cxn modelId="{D6A27D76-7D71-43EE-AC6C-56A55D6B4BC9}" type="presOf" srcId="{9035EA07-B28E-4166-875C-709DB43A073A}" destId="{F5A6826F-64C3-4251-9DA6-B064A5807402}" srcOrd="0" destOrd="0" presId="urn:microsoft.com/office/officeart/2009/3/layout/PieProcess"/>
    <dgm:cxn modelId="{35F88A88-56E4-4E81-9E51-FBC0184C0B4E}" type="presOf" srcId="{D4C6C4E0-C5E1-4F96-9904-5C218E124FE3}" destId="{C4D75FB1-7D8C-4FEC-B044-211FC5732075}" srcOrd="0" destOrd="0" presId="urn:microsoft.com/office/officeart/2009/3/layout/PieProcess"/>
    <dgm:cxn modelId="{B9536D1A-AB26-49DF-B6A2-E39A0EA6D4FB}" srcId="{50C8087A-3F0F-4CCE-A0C0-DFB0F7FB715C}" destId="{665C20D1-9210-4956-933D-4B0C2EAD664A}" srcOrd="1" destOrd="0" parTransId="{5AF20F40-E27B-457B-8A04-A3C265937295}" sibTransId="{7343A0A0-D3A3-46D8-8B03-28C90A6D7BEA}"/>
    <dgm:cxn modelId="{A88D37D8-C759-4551-B40B-E7F75592D8D8}" srcId="{38909125-785C-4CF3-A76E-E59B8EF9E539}" destId="{59DEC56F-76FA-43EF-88E1-031781AA94B8}" srcOrd="0" destOrd="0" parTransId="{959A6433-7BCD-4B29-A412-A7589FE09009}" sibTransId="{E585F77B-D26C-4D80-9A72-4F9668EF72F7}"/>
    <dgm:cxn modelId="{5DCD4FFF-A19C-443D-9DA6-248761CC10F4}" srcId="{50C8087A-3F0F-4CCE-A0C0-DFB0F7FB715C}" destId="{38909125-785C-4CF3-A76E-E59B8EF9E539}" srcOrd="0" destOrd="0" parTransId="{D50D5355-207A-4B3B-A45A-6CDE34F6F587}" sibTransId="{199BD4C0-7A97-4C1E-929A-4E1EA7974C95}"/>
    <dgm:cxn modelId="{1EFB775E-424C-4A1D-BBE8-809E75483558}" srcId="{665C20D1-9210-4956-933D-4B0C2EAD664A}" destId="{9035EA07-B28E-4166-875C-709DB43A073A}" srcOrd="0" destOrd="0" parTransId="{4D9827F4-7AAA-4A52-BEDC-DEBA9C4ED1DE}" sibTransId="{F61C8F33-DB78-43FE-8768-13888DF28127}"/>
    <dgm:cxn modelId="{F9269C64-8523-4148-9D9E-66E846DD90AB}" type="presOf" srcId="{38909125-785C-4CF3-A76E-E59B8EF9E539}" destId="{431DF2C0-1089-4952-98D7-1B8BE1B7DCF4}" srcOrd="0" destOrd="0" presId="urn:microsoft.com/office/officeart/2009/3/layout/PieProcess"/>
    <dgm:cxn modelId="{534F30C4-9E83-4F15-804E-1819808143B2}" type="presOf" srcId="{33209EBB-18B7-4B7F-B401-87502EF462DB}" destId="{4535F735-8EAB-4073-A0CA-6425918BEFEF}" srcOrd="0" destOrd="0" presId="urn:microsoft.com/office/officeart/2009/3/layout/PieProcess"/>
    <dgm:cxn modelId="{F04FCBF4-0325-47CF-9506-3DEBADD80DCD}" type="presOf" srcId="{50C8087A-3F0F-4CCE-A0C0-DFB0F7FB715C}" destId="{4B715253-CD5B-40AE-9D1A-376B8672450F}" srcOrd="0" destOrd="0" presId="urn:microsoft.com/office/officeart/2009/3/layout/PieProcess"/>
    <dgm:cxn modelId="{877A7643-6BB0-46F9-ADEF-3EE36691FD50}" srcId="{50C8087A-3F0F-4CCE-A0C0-DFB0F7FB715C}" destId="{D4C6C4E0-C5E1-4F96-9904-5C218E124FE3}" srcOrd="2" destOrd="0" parTransId="{A35B7E3B-B077-44FC-A514-703FE8EFE445}" sibTransId="{C02DBF17-8ED9-4F03-9A26-61F05D5BC58C}"/>
    <dgm:cxn modelId="{4933A03D-9F32-4D80-BE43-ADFE21057E4D}" type="presOf" srcId="{59DEC56F-76FA-43EF-88E1-031781AA94B8}" destId="{0B54A079-DC13-409F-94FC-6CA75316080D}" srcOrd="0" destOrd="0" presId="urn:microsoft.com/office/officeart/2009/3/layout/PieProcess"/>
    <dgm:cxn modelId="{0EE3210B-3C5E-492F-9E54-D0AD161F2740}" type="presOf" srcId="{665C20D1-9210-4956-933D-4B0C2EAD664A}" destId="{9BF47AFE-BBBC-4613-9723-324AFDB04E96}" srcOrd="0" destOrd="0" presId="urn:microsoft.com/office/officeart/2009/3/layout/PieProcess"/>
    <dgm:cxn modelId="{C96585C3-9F06-42C5-B851-49374A95893D}" type="presParOf" srcId="{4B715253-CD5B-40AE-9D1A-376B8672450F}" destId="{FDA917EC-950C-44BE-BD6B-1184840C9F53}" srcOrd="0" destOrd="0" presId="urn:microsoft.com/office/officeart/2009/3/layout/PieProcess"/>
    <dgm:cxn modelId="{D2099548-46CC-49C0-97FE-A678D2B13F52}" type="presParOf" srcId="{FDA917EC-950C-44BE-BD6B-1184840C9F53}" destId="{52B27A41-7D62-4A88-95BB-6B28127D0FB0}" srcOrd="0" destOrd="0" presId="urn:microsoft.com/office/officeart/2009/3/layout/PieProcess"/>
    <dgm:cxn modelId="{F4972728-94F9-401C-95BA-85C256DEEEA3}" type="presParOf" srcId="{FDA917EC-950C-44BE-BD6B-1184840C9F53}" destId="{B97FAFFF-1DF9-4F61-BFE8-0DD8F1464982}" srcOrd="1" destOrd="0" presId="urn:microsoft.com/office/officeart/2009/3/layout/PieProcess"/>
    <dgm:cxn modelId="{A52FF775-DB65-4A44-BEA3-C169982C2612}" type="presParOf" srcId="{FDA917EC-950C-44BE-BD6B-1184840C9F53}" destId="{431DF2C0-1089-4952-98D7-1B8BE1B7DCF4}" srcOrd="2" destOrd="0" presId="urn:microsoft.com/office/officeart/2009/3/layout/PieProcess"/>
    <dgm:cxn modelId="{C28F5542-DBF0-4707-B137-9BE5E63AA918}" type="presParOf" srcId="{4B715253-CD5B-40AE-9D1A-376B8672450F}" destId="{61214EED-25E2-4B45-A6A5-38EF7AA56015}" srcOrd="1" destOrd="0" presId="urn:microsoft.com/office/officeart/2009/3/layout/PieProcess"/>
    <dgm:cxn modelId="{809F8DBC-9155-4660-BD1F-81C9E8BF2E00}" type="presParOf" srcId="{4B715253-CD5B-40AE-9D1A-376B8672450F}" destId="{2B073D00-FE20-4772-979A-72829F5D268E}" srcOrd="2" destOrd="0" presId="urn:microsoft.com/office/officeart/2009/3/layout/PieProcess"/>
    <dgm:cxn modelId="{11EE364D-E40B-40D3-88C2-FC2D0C6BB19D}" type="presParOf" srcId="{2B073D00-FE20-4772-979A-72829F5D268E}" destId="{0B54A079-DC13-409F-94FC-6CA75316080D}" srcOrd="0" destOrd="0" presId="urn:microsoft.com/office/officeart/2009/3/layout/PieProcess"/>
    <dgm:cxn modelId="{EEC4AA95-7E3A-49EA-9E6F-1A9AA8BACBC7}" type="presParOf" srcId="{4B715253-CD5B-40AE-9D1A-376B8672450F}" destId="{8B677E83-E4BE-4F52-BC57-FB3AA73B038F}" srcOrd="3" destOrd="0" presId="urn:microsoft.com/office/officeart/2009/3/layout/PieProcess"/>
    <dgm:cxn modelId="{99A617FA-2853-4CAB-9CA1-6434ED26F71C}" type="presParOf" srcId="{4B715253-CD5B-40AE-9D1A-376B8672450F}" destId="{7846621E-5A45-4993-BA07-593A4F71FF57}" srcOrd="4" destOrd="0" presId="urn:microsoft.com/office/officeart/2009/3/layout/PieProcess"/>
    <dgm:cxn modelId="{902DE1AA-06B6-4251-B064-49EEEA164A20}" type="presParOf" srcId="{7846621E-5A45-4993-BA07-593A4F71FF57}" destId="{574DA33C-F170-4C17-BB2B-F5AA9747A72E}" srcOrd="0" destOrd="0" presId="urn:microsoft.com/office/officeart/2009/3/layout/PieProcess"/>
    <dgm:cxn modelId="{957A6703-4418-4C08-AD15-727F1CE58DCD}" type="presParOf" srcId="{7846621E-5A45-4993-BA07-593A4F71FF57}" destId="{5DFB0550-D28E-4EA1-B07C-A8B5F5668984}" srcOrd="1" destOrd="0" presId="urn:microsoft.com/office/officeart/2009/3/layout/PieProcess"/>
    <dgm:cxn modelId="{8B4860FC-4D1A-4C83-A5C5-EB7A8790A3E0}" type="presParOf" srcId="{7846621E-5A45-4993-BA07-593A4F71FF57}" destId="{9BF47AFE-BBBC-4613-9723-324AFDB04E96}" srcOrd="2" destOrd="0" presId="urn:microsoft.com/office/officeart/2009/3/layout/PieProcess"/>
    <dgm:cxn modelId="{F554F718-C455-4BB3-AE72-DCE658E52BE7}" type="presParOf" srcId="{4B715253-CD5B-40AE-9D1A-376B8672450F}" destId="{20E02C20-1B58-4B36-86CD-03B130C99DAB}" srcOrd="5" destOrd="0" presId="urn:microsoft.com/office/officeart/2009/3/layout/PieProcess"/>
    <dgm:cxn modelId="{86B29DFB-98F1-4656-99BA-A500D9C132C4}" type="presParOf" srcId="{4B715253-CD5B-40AE-9D1A-376B8672450F}" destId="{5E18FDF0-A9B2-468F-B9F2-89CE292F12B5}" srcOrd="6" destOrd="0" presId="urn:microsoft.com/office/officeart/2009/3/layout/PieProcess"/>
    <dgm:cxn modelId="{DC49DF00-C161-43A5-AA98-C57D86411AB1}" type="presParOf" srcId="{5E18FDF0-A9B2-468F-B9F2-89CE292F12B5}" destId="{F5A6826F-64C3-4251-9DA6-B064A5807402}" srcOrd="0" destOrd="0" presId="urn:microsoft.com/office/officeart/2009/3/layout/PieProcess"/>
    <dgm:cxn modelId="{0FD04846-E688-4C4F-9425-37F899C3213C}" type="presParOf" srcId="{4B715253-CD5B-40AE-9D1A-376B8672450F}" destId="{4A897EA7-3FA3-4D09-922E-E2474E1209B7}" srcOrd="7" destOrd="0" presId="urn:microsoft.com/office/officeart/2009/3/layout/PieProcess"/>
    <dgm:cxn modelId="{766ABD03-D5D5-4DAF-B1F0-20C7ACEC3CCB}" type="presParOf" srcId="{4B715253-CD5B-40AE-9D1A-376B8672450F}" destId="{11976360-2295-4C0D-84A9-0879A6A71713}" srcOrd="8" destOrd="0" presId="urn:microsoft.com/office/officeart/2009/3/layout/PieProcess"/>
    <dgm:cxn modelId="{83E04EB1-C747-417F-939A-A47D9A893A36}" type="presParOf" srcId="{11976360-2295-4C0D-84A9-0879A6A71713}" destId="{5191BEA2-5E7B-4E7C-B311-C31AE2AF24F1}" srcOrd="0" destOrd="0" presId="urn:microsoft.com/office/officeart/2009/3/layout/PieProcess"/>
    <dgm:cxn modelId="{21EED3D7-2901-4654-A899-391FA99E7B95}" type="presParOf" srcId="{11976360-2295-4C0D-84A9-0879A6A71713}" destId="{EDDA7D63-0F4B-45A3-9135-13D5F590F19B}" srcOrd="1" destOrd="0" presId="urn:microsoft.com/office/officeart/2009/3/layout/PieProcess"/>
    <dgm:cxn modelId="{03C2D51E-0980-44C3-A0C4-226BE90C9980}" type="presParOf" srcId="{11976360-2295-4C0D-84A9-0879A6A71713}" destId="{C4D75FB1-7D8C-4FEC-B044-211FC5732075}" srcOrd="2" destOrd="0" presId="urn:microsoft.com/office/officeart/2009/3/layout/PieProcess"/>
    <dgm:cxn modelId="{EF1B7EE5-7D38-43DA-A3F8-D687216C566E}" type="presParOf" srcId="{4B715253-CD5B-40AE-9D1A-376B8672450F}" destId="{8594511A-75CA-41E5-BD12-B046B1B962B2}" srcOrd="9" destOrd="0" presId="urn:microsoft.com/office/officeart/2009/3/layout/PieProcess"/>
    <dgm:cxn modelId="{CB8E0C62-2AA4-4602-9D1D-8BE0BC16D05F}" type="presParOf" srcId="{4B715253-CD5B-40AE-9D1A-376B8672450F}" destId="{61173DF9-94BD-42D8-BE8F-AFA10A724109}" srcOrd="10" destOrd="0" presId="urn:microsoft.com/office/officeart/2009/3/layout/PieProcess"/>
    <dgm:cxn modelId="{5076977C-DE15-418A-B308-30107D41DF69}" type="presParOf" srcId="{61173DF9-94BD-42D8-BE8F-AFA10A724109}" destId="{4535F735-8EAB-4073-A0CA-6425918BEFEF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27A41-7D62-4A88-95BB-6B28127D0FB0}">
      <dsp:nvSpPr>
        <dsp:cNvPr id="0" name=""/>
        <dsp:cNvSpPr/>
      </dsp:nvSpPr>
      <dsp:spPr>
        <a:xfrm>
          <a:off x="1204" y="859181"/>
          <a:ext cx="1027034" cy="10270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FAFFF-1DF9-4F61-BFE8-0DD8F1464982}">
      <dsp:nvSpPr>
        <dsp:cNvPr id="0" name=""/>
        <dsp:cNvSpPr/>
      </dsp:nvSpPr>
      <dsp:spPr>
        <a:xfrm>
          <a:off x="103907" y="961885"/>
          <a:ext cx="821627" cy="821627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DF2C0-1089-4952-98D7-1B8BE1B7DCF4}">
      <dsp:nvSpPr>
        <dsp:cNvPr id="0" name=""/>
        <dsp:cNvSpPr/>
      </dsp:nvSpPr>
      <dsp:spPr>
        <a:xfrm rot="16200000">
          <a:off x="-1179885" y="3170010"/>
          <a:ext cx="2978401" cy="61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smtClean="0">
              <a:solidFill>
                <a:schemeClr val="bg1"/>
              </a:solidFill>
              <a:latin typeface="Arial Rounded MT Bold" panose="020F0704030504030204" pitchFamily="34" charset="0"/>
            </a:rPr>
            <a:t>PLATFORM</a:t>
          </a:r>
          <a:endParaRPr lang="en-GB" sz="41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-1179885" y="3170010"/>
        <a:ext cx="2978401" cy="616220"/>
      </dsp:txXfrm>
    </dsp:sp>
    <dsp:sp modelId="{0B54A079-DC13-409F-94FC-6CA75316080D}">
      <dsp:nvSpPr>
        <dsp:cNvPr id="0" name=""/>
        <dsp:cNvSpPr/>
      </dsp:nvSpPr>
      <dsp:spPr>
        <a:xfrm>
          <a:off x="720128" y="859181"/>
          <a:ext cx="2054069" cy="410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technology vendors to provide innovators with free hosting and software, as well as associated support. </a:t>
          </a:r>
          <a:endParaRPr lang="en-GB" sz="25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720128" y="859181"/>
        <a:ext cx="2054069" cy="4108139"/>
      </dsp:txXfrm>
    </dsp:sp>
    <dsp:sp modelId="{574DA33C-F170-4C17-BB2B-F5AA9747A72E}">
      <dsp:nvSpPr>
        <dsp:cNvPr id="0" name=""/>
        <dsp:cNvSpPr/>
      </dsp:nvSpPr>
      <dsp:spPr>
        <a:xfrm>
          <a:off x="3039453" y="859181"/>
          <a:ext cx="1027034" cy="10270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B0550-D28E-4EA1-B07C-A8B5F5668984}">
      <dsp:nvSpPr>
        <dsp:cNvPr id="0" name=""/>
        <dsp:cNvSpPr/>
      </dsp:nvSpPr>
      <dsp:spPr>
        <a:xfrm>
          <a:off x="3142156" y="961885"/>
          <a:ext cx="821627" cy="821627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47AFE-BBBC-4613-9723-324AFDB04E96}">
      <dsp:nvSpPr>
        <dsp:cNvPr id="0" name=""/>
        <dsp:cNvSpPr/>
      </dsp:nvSpPr>
      <dsp:spPr>
        <a:xfrm rot="16200000">
          <a:off x="1858363" y="3170010"/>
          <a:ext cx="2978401" cy="61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smtClean="0">
              <a:solidFill>
                <a:schemeClr val="bg1"/>
              </a:solidFill>
              <a:latin typeface="Arial Rounded MT Bold" panose="020F0704030504030204" pitchFamily="34" charset="0"/>
            </a:rPr>
            <a:t>DELIVERY</a:t>
          </a:r>
          <a:endParaRPr lang="en-GB" sz="41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1858363" y="3170010"/>
        <a:ext cx="2978401" cy="616220"/>
      </dsp:txXfrm>
    </dsp:sp>
    <dsp:sp modelId="{F5A6826F-64C3-4251-9DA6-B064A5807402}">
      <dsp:nvSpPr>
        <dsp:cNvPr id="0" name=""/>
        <dsp:cNvSpPr/>
      </dsp:nvSpPr>
      <dsp:spPr>
        <a:xfrm>
          <a:off x="3758377" y="859181"/>
          <a:ext cx="2054069" cy="410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universities to get free development support, and get great companies to mentor the stars of tomorrow.</a:t>
          </a:r>
          <a:endParaRPr lang="en-GB" sz="25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3758377" y="859181"/>
        <a:ext cx="2054069" cy="4108139"/>
      </dsp:txXfrm>
    </dsp:sp>
    <dsp:sp modelId="{5191BEA2-5E7B-4E7C-B311-C31AE2AF24F1}">
      <dsp:nvSpPr>
        <dsp:cNvPr id="0" name=""/>
        <dsp:cNvSpPr/>
      </dsp:nvSpPr>
      <dsp:spPr>
        <a:xfrm>
          <a:off x="6077702" y="859181"/>
          <a:ext cx="1027034" cy="10270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A7D63-0F4B-45A3-9135-13D5F590F19B}">
      <dsp:nvSpPr>
        <dsp:cNvPr id="0" name=""/>
        <dsp:cNvSpPr/>
      </dsp:nvSpPr>
      <dsp:spPr>
        <a:xfrm>
          <a:off x="6180405" y="961885"/>
          <a:ext cx="821627" cy="82162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75FB1-7D8C-4FEC-B044-211FC5732075}">
      <dsp:nvSpPr>
        <dsp:cNvPr id="0" name=""/>
        <dsp:cNvSpPr/>
      </dsp:nvSpPr>
      <dsp:spPr>
        <a:xfrm rot="16200000">
          <a:off x="4896611" y="3170010"/>
          <a:ext cx="2978401" cy="61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smtClean="0">
              <a:solidFill>
                <a:schemeClr val="bg1"/>
              </a:solidFill>
              <a:latin typeface="Arial Rounded MT Bold" panose="020F0704030504030204" pitchFamily="34" charset="0"/>
            </a:rPr>
            <a:t>TEST BEDS</a:t>
          </a:r>
          <a:endParaRPr lang="en-GB" sz="41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4896611" y="3170010"/>
        <a:ext cx="2978401" cy="616220"/>
      </dsp:txXfrm>
    </dsp:sp>
    <dsp:sp modelId="{4535F735-8EAB-4073-A0CA-6425918BEFEF}">
      <dsp:nvSpPr>
        <dsp:cNvPr id="0" name=""/>
        <dsp:cNvSpPr/>
      </dsp:nvSpPr>
      <dsp:spPr>
        <a:xfrm>
          <a:off x="6796626" y="859181"/>
          <a:ext cx="2054069" cy="410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>
              <a:solidFill>
                <a:schemeClr val="bg1"/>
              </a:solidFill>
              <a:latin typeface="Arial Rounded MT Bold" panose="020F0704030504030204" pitchFamily="34" charset="0"/>
            </a:rPr>
            <a:t>We work with willing future clients from across the healthcare sector, to give a guaranteed launch site for a new idea.</a:t>
          </a:r>
          <a:endParaRPr lang="en-GB" sz="25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6796626" y="859181"/>
        <a:ext cx="2054069" cy="410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3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7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3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779D-870B-4105-B751-8F1A104BC28B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613F-CB96-4AA1-A8AA-DC8790256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3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128" y="5181600"/>
            <a:ext cx="9144000" cy="1576832"/>
          </a:xfrm>
        </p:spPr>
        <p:txBody>
          <a:bodyPr/>
          <a:lstStyle/>
          <a:p>
            <a:pPr algn="l"/>
            <a:r>
              <a:rPr lang="en-GB" sz="4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Introducing</a:t>
            </a:r>
            <a:r>
              <a:rPr lang="en-GB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GB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GB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HealthLaunch.Space</a:t>
            </a:r>
            <a:endParaRPr lang="en-GB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4899" y="2177097"/>
            <a:ext cx="9289565" cy="20012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HealthLaunch.Space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will provide innovators and entrepreneurs access to technology resources, expert coaching, guaranteed test clients and a virtual workspace to launch transformational </a:t>
            </a:r>
            <a:r>
              <a:rPr lang="en-GB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ideas into reality.</a:t>
            </a:r>
            <a:endParaRPr lang="en-GB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3" y="4540448"/>
            <a:ext cx="1727596" cy="1727596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flipV="1">
            <a:off x="2374899" y="4521200"/>
            <a:ext cx="9131301" cy="384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67" y="317103"/>
            <a:ext cx="496093" cy="496093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flipV="1">
            <a:off x="8207" y="783194"/>
            <a:ext cx="7523480" cy="30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0" y="150415"/>
            <a:ext cx="7797800" cy="632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Helping innovators reach the sky.</a:t>
            </a:r>
            <a:endParaRPr lang="en-GB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9360" y="5692140"/>
            <a:ext cx="1016000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Connect</a:t>
            </a:r>
            <a:endParaRPr lang="en-GB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78720" y="2194560"/>
            <a:ext cx="1016000" cy="466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Clients and Evidence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5600" y="3525520"/>
            <a:ext cx="1016000" cy="333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Delivery Support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2480" y="4673600"/>
            <a:ext cx="1016000" cy="218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Resources</a:t>
            </a:r>
            <a:endParaRPr lang="en-GB" sz="1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140"/>
            <a:ext cx="1165860" cy="1165860"/>
          </a:xfrm>
          <a:prstGeom prst="rect">
            <a:avLst/>
          </a:prstGeom>
        </p:spPr>
      </p:pic>
      <p:cxnSp>
        <p:nvCxnSpPr>
          <p:cNvPr id="23" name="Curved Connector 22"/>
          <p:cNvCxnSpPr/>
          <p:nvPr/>
        </p:nvCxnSpPr>
        <p:spPr>
          <a:xfrm rot="5400000" flipH="1" flipV="1">
            <a:off x="4576889" y="3815333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8854757" y="1285652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 flipV="1">
            <a:off x="6663690" y="2837680"/>
            <a:ext cx="764540" cy="77216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-1" y="869195"/>
            <a:ext cx="2984501" cy="477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How does it work?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304799" y="3956673"/>
            <a:ext cx="2679701" cy="17354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 innovator has a new idea, and needs to build, test and trial it – but doesn’t feel a normal seed funding-based/incubator idea is right for them.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304799" y="3525520"/>
            <a:ext cx="532131" cy="442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228339" y="4673600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They can find partners on our platform, </a:t>
            </a:r>
            <a:r>
              <a:rPr lang="en-GB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to collaborate with.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3184524" y="4260597"/>
            <a:ext cx="532131" cy="44246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5363527" y="3608023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partners donate assets and resources to support projects, e.g. hosting, software.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5337174" y="3235244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7434659" y="2081297"/>
            <a:ext cx="2580053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get universities and companies to give intern support to build products and services, and their experienced staff to help manage it.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7434659" y="1711785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4.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9668827" y="477180"/>
            <a:ext cx="2415541" cy="10185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work with health providers, pharmaceuticals and insurers willing to trial any new idea, giving that critical first evidence.</a:t>
            </a:r>
            <a:endParaRPr lang="en-GB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9668827" y="134731"/>
            <a:ext cx="508953" cy="4293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5.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67" y="317103"/>
            <a:ext cx="496093" cy="496093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 flipV="1">
            <a:off x="8207" y="783194"/>
            <a:ext cx="7523480" cy="30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150415"/>
            <a:ext cx="7797800" cy="632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Collaboration fuels blast off.</a:t>
            </a:r>
            <a:endParaRPr lang="en-GB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869195"/>
            <a:ext cx="3962401" cy="604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Who do we partner with?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04860530"/>
              </p:ext>
            </p:extLst>
          </p:nvPr>
        </p:nvGraphicFramePr>
        <p:xfrm>
          <a:off x="1803398" y="1298197"/>
          <a:ext cx="8851901" cy="582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81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/>
          <p:cNvSpPr/>
          <p:nvPr/>
        </p:nvSpPr>
        <p:spPr>
          <a:xfrm>
            <a:off x="953769" y="2400162"/>
            <a:ext cx="4622800" cy="3113938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67" y="317103"/>
            <a:ext cx="496093" cy="496093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 flipV="1">
            <a:off x="8207" y="783194"/>
            <a:ext cx="7523480" cy="30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150415"/>
            <a:ext cx="7797800" cy="632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What’s in it for everyone?</a:t>
            </a:r>
            <a:endParaRPr lang="en-GB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869195"/>
            <a:ext cx="8087361" cy="604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What do innovators and our partners get?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5692140"/>
            <a:ext cx="1165860" cy="116586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24889" y="2535122"/>
            <a:ext cx="4480560" cy="24800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Our innovators get access to a range of world-leading partners, allowing great people to get quick and easy support to build their ideas and get them used by a real client, and not follow the same-old start up path. </a:t>
            </a:r>
          </a:p>
          <a:p>
            <a:pPr algn="just"/>
            <a:endParaRPr lang="en-GB" sz="2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algn="just"/>
            <a:r>
              <a:rPr lang="en-GB" sz="20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They don’t get funding, just the tools to get them off the ground.</a:t>
            </a:r>
            <a:endParaRPr lang="en-GB" sz="20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96318" y="2233119"/>
            <a:ext cx="5358870" cy="604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partners get: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Great innovation credentials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ability to test our brand new ideas in their environment first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Reuse of existing assets and resources for new projects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New networks with other partner organisations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 potential stake in the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HealthLaunch.Space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platform, as equity will be taken from some innovators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First-to-market  access to new innovations that work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67" y="317103"/>
            <a:ext cx="496093" cy="496093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>
          <a:xfrm flipV="1">
            <a:off x="8207" y="783194"/>
            <a:ext cx="7523480" cy="300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0" y="150415"/>
            <a:ext cx="7797800" cy="6327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Houston, preparing to launch.</a:t>
            </a:r>
            <a:endParaRPr lang="en-GB" sz="36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869195"/>
            <a:ext cx="5880101" cy="604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But what do you want from me?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662">
            <a:off x="731261" y="1859785"/>
            <a:ext cx="664399" cy="6643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2060"/>
            </a:outerShdw>
          </a:effec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662">
            <a:off x="731260" y="3066384"/>
            <a:ext cx="664399" cy="6643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2060"/>
            </a:outerShdw>
          </a:effec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662">
            <a:off x="731260" y="4234885"/>
            <a:ext cx="664399" cy="6643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2060"/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662">
            <a:off x="731260" y="5400333"/>
            <a:ext cx="664399" cy="6643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2060"/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11060" y="1722184"/>
            <a:ext cx="9706240" cy="6040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want to speak with technology companies, universities and healthcare organisations that want to help deliver projects and trial new ideas in a safe, test environment. </a:t>
            </a: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11060" y="3093751"/>
            <a:ext cx="9706240" cy="6920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want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HealthLaunch.Space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to be shared ownership across multiple organisations in relevant sectors, and are seeking founding partners.</a:t>
            </a: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11060" y="4121041"/>
            <a:ext cx="9706240" cy="11180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 want to provide support across all of the areas: the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ImpactLaunch.Space</a:t>
            </a:r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collaboration platform (which we are building using the collaboration-driven model we are replicating here), support and mentoring, as well as a test bed.</a:t>
            </a: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11060" y="5447699"/>
            <a:ext cx="9706240" cy="8331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Want to know more? Got questions? Want to improve our idea? Get in touch with Ed on </a:t>
            </a:r>
            <a:r>
              <a:rPr lang="en-GB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edward@alliedworld.healthcare</a:t>
            </a:r>
            <a:endParaRPr lang="en-GB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0084" y="5011421"/>
            <a:ext cx="9144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HealthLaunch.Space</a:t>
            </a:r>
            <a:endParaRPr lang="en-GB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0084" y="6057900"/>
            <a:ext cx="9144000" cy="800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Creating healthcare stars.</a:t>
            </a:r>
            <a:endParaRPr lang="en-GB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498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Wingdings</vt:lpstr>
      <vt:lpstr>Office Theme</vt:lpstr>
      <vt:lpstr>Introducing HealthLaunch.Space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HealthLaunch.Space</dc:title>
  <dc:creator>Edward Booty</dc:creator>
  <cp:lastModifiedBy>Edward Booty</cp:lastModifiedBy>
  <cp:revision>34</cp:revision>
  <dcterms:created xsi:type="dcterms:W3CDTF">2017-03-09T07:08:58Z</dcterms:created>
  <dcterms:modified xsi:type="dcterms:W3CDTF">2017-03-13T01:22:45Z</dcterms:modified>
</cp:coreProperties>
</file>