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72" r:id="rId5"/>
    <p:sldId id="260" r:id="rId6"/>
    <p:sldId id="261" r:id="rId7"/>
    <p:sldId id="263" r:id="rId8"/>
    <p:sldId id="264" r:id="rId9"/>
    <p:sldId id="268" r:id="rId10"/>
    <p:sldId id="270" r:id="rId11"/>
    <p:sldId id="273" r:id="rId12"/>
    <p:sldId id="274" r:id="rId13"/>
    <p:sldId id="275" r:id="rId14"/>
    <p:sldId id="276" r:id="rId15"/>
    <p:sldId id="277" r:id="rId16"/>
    <p:sldId id="279" r:id="rId17"/>
    <p:sldId id="280" r:id="rId18"/>
    <p:sldId id="281" r:id="rId19"/>
    <p:sldId id="282" r:id="rId20"/>
    <p:sldId id="28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p:cViewPr>
        <p:scale>
          <a:sx n="117" d="100"/>
          <a:sy n="117" d="100"/>
        </p:scale>
        <p:origin x="360"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A91C49E-B98A-C140-9D67-B6D5F8D457E2}" type="datetimeFigureOut">
              <a:rPr lang="tr-TR" smtClean="0"/>
              <a:t>18.03.2024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E92888E-16F0-7C41-BA7F-AE981057623C}" type="slidenum">
              <a:rPr lang="tr-TR" smtClean="0"/>
              <a:t>‹#›</a:t>
            </a:fld>
            <a:endParaRPr lang="tr-TR"/>
          </a:p>
        </p:txBody>
      </p:sp>
    </p:spTree>
    <p:extLst>
      <p:ext uri="{BB962C8B-B14F-4D97-AF65-F5344CB8AC3E}">
        <p14:creationId xmlns:p14="http://schemas.microsoft.com/office/powerpoint/2010/main" val="2000604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A91C49E-B98A-C140-9D67-B6D5F8D457E2}" type="datetimeFigureOut">
              <a:rPr lang="tr-TR" smtClean="0"/>
              <a:t>18.03.2024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E92888E-16F0-7C41-BA7F-AE981057623C}" type="slidenum">
              <a:rPr lang="tr-TR" smtClean="0"/>
              <a:t>‹#›</a:t>
            </a:fld>
            <a:endParaRPr lang="tr-TR"/>
          </a:p>
        </p:txBody>
      </p:sp>
    </p:spTree>
    <p:extLst>
      <p:ext uri="{BB962C8B-B14F-4D97-AF65-F5344CB8AC3E}">
        <p14:creationId xmlns:p14="http://schemas.microsoft.com/office/powerpoint/2010/main" val="155969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91C49E-B98A-C140-9D67-B6D5F8D457E2}" type="datetimeFigureOut">
              <a:rPr lang="tr-TR" smtClean="0"/>
              <a:t>18.03.2024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E92888E-16F0-7C41-BA7F-AE981057623C}" type="slidenum">
              <a:rPr lang="tr-TR" smtClean="0"/>
              <a:t>‹#›</a:t>
            </a:fld>
            <a:endParaRPr lang="tr-TR"/>
          </a:p>
        </p:txBody>
      </p:sp>
    </p:spTree>
    <p:extLst>
      <p:ext uri="{BB962C8B-B14F-4D97-AF65-F5344CB8AC3E}">
        <p14:creationId xmlns:p14="http://schemas.microsoft.com/office/powerpoint/2010/main" val="2941711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91C49E-B98A-C140-9D67-B6D5F8D457E2}" type="datetimeFigureOut">
              <a:rPr lang="tr-TR" smtClean="0"/>
              <a:t>18.03.2024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E92888E-16F0-7C41-BA7F-AE981057623C}"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380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91C49E-B98A-C140-9D67-B6D5F8D457E2}" type="datetimeFigureOut">
              <a:rPr lang="tr-TR" smtClean="0"/>
              <a:t>18.03.2024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E92888E-16F0-7C41-BA7F-AE981057623C}" type="slidenum">
              <a:rPr lang="tr-TR" smtClean="0"/>
              <a:t>‹#›</a:t>
            </a:fld>
            <a:endParaRPr lang="tr-TR"/>
          </a:p>
        </p:txBody>
      </p:sp>
    </p:spTree>
    <p:extLst>
      <p:ext uri="{BB962C8B-B14F-4D97-AF65-F5344CB8AC3E}">
        <p14:creationId xmlns:p14="http://schemas.microsoft.com/office/powerpoint/2010/main" val="1853667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A91C49E-B98A-C140-9D67-B6D5F8D457E2}" type="datetimeFigureOut">
              <a:rPr lang="tr-TR" smtClean="0"/>
              <a:t>18.03.2024</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E92888E-16F0-7C41-BA7F-AE981057623C}" type="slidenum">
              <a:rPr lang="tr-TR" smtClean="0"/>
              <a:t>‹#›</a:t>
            </a:fld>
            <a:endParaRPr lang="tr-TR"/>
          </a:p>
        </p:txBody>
      </p:sp>
    </p:spTree>
    <p:extLst>
      <p:ext uri="{BB962C8B-B14F-4D97-AF65-F5344CB8AC3E}">
        <p14:creationId xmlns:p14="http://schemas.microsoft.com/office/powerpoint/2010/main" val="2551010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A91C49E-B98A-C140-9D67-B6D5F8D457E2}" type="datetimeFigureOut">
              <a:rPr lang="tr-TR" smtClean="0"/>
              <a:t>18.03.2024</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E92888E-16F0-7C41-BA7F-AE981057623C}" type="slidenum">
              <a:rPr lang="tr-TR" smtClean="0"/>
              <a:t>‹#›</a:t>
            </a:fld>
            <a:endParaRPr lang="tr-TR"/>
          </a:p>
        </p:txBody>
      </p:sp>
    </p:spTree>
    <p:extLst>
      <p:ext uri="{BB962C8B-B14F-4D97-AF65-F5344CB8AC3E}">
        <p14:creationId xmlns:p14="http://schemas.microsoft.com/office/powerpoint/2010/main" val="2631737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A91C49E-B98A-C140-9D67-B6D5F8D457E2}" type="datetimeFigureOut">
              <a:rPr lang="tr-TR" smtClean="0"/>
              <a:t>18.03.2024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E92888E-16F0-7C41-BA7F-AE981057623C}" type="slidenum">
              <a:rPr lang="tr-TR" smtClean="0"/>
              <a:t>‹#›</a:t>
            </a:fld>
            <a:endParaRPr lang="tr-TR"/>
          </a:p>
        </p:txBody>
      </p:sp>
    </p:spTree>
    <p:extLst>
      <p:ext uri="{BB962C8B-B14F-4D97-AF65-F5344CB8AC3E}">
        <p14:creationId xmlns:p14="http://schemas.microsoft.com/office/powerpoint/2010/main" val="1774265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A91C49E-B98A-C140-9D67-B6D5F8D457E2}" type="datetimeFigureOut">
              <a:rPr lang="tr-TR" smtClean="0"/>
              <a:t>18.03.2024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E92888E-16F0-7C41-BA7F-AE981057623C}" type="slidenum">
              <a:rPr lang="tr-TR" smtClean="0"/>
              <a:t>‹#›</a:t>
            </a:fld>
            <a:endParaRPr lang="tr-TR"/>
          </a:p>
        </p:txBody>
      </p:sp>
    </p:spTree>
    <p:extLst>
      <p:ext uri="{BB962C8B-B14F-4D97-AF65-F5344CB8AC3E}">
        <p14:creationId xmlns:p14="http://schemas.microsoft.com/office/powerpoint/2010/main" val="288744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FA91C49E-B98A-C140-9D67-B6D5F8D457E2}" type="datetimeFigureOut">
              <a:rPr lang="tr-TR" smtClean="0"/>
              <a:t>18.03.2024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E92888E-16F0-7C41-BA7F-AE981057623C}" type="slidenum">
              <a:rPr lang="tr-TR" smtClean="0"/>
              <a:t>‹#›</a:t>
            </a:fld>
            <a:endParaRPr lang="tr-TR"/>
          </a:p>
        </p:txBody>
      </p:sp>
    </p:spTree>
    <p:extLst>
      <p:ext uri="{BB962C8B-B14F-4D97-AF65-F5344CB8AC3E}">
        <p14:creationId xmlns:p14="http://schemas.microsoft.com/office/powerpoint/2010/main" val="324282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91C49E-B98A-C140-9D67-B6D5F8D457E2}" type="datetimeFigureOut">
              <a:rPr lang="tr-TR" smtClean="0"/>
              <a:t>18.03.2024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E92888E-16F0-7C41-BA7F-AE981057623C}" type="slidenum">
              <a:rPr lang="tr-TR" smtClean="0"/>
              <a:t>‹#›</a:t>
            </a:fld>
            <a:endParaRPr lang="tr-TR"/>
          </a:p>
        </p:txBody>
      </p:sp>
    </p:spTree>
    <p:extLst>
      <p:ext uri="{BB962C8B-B14F-4D97-AF65-F5344CB8AC3E}">
        <p14:creationId xmlns:p14="http://schemas.microsoft.com/office/powerpoint/2010/main" val="934283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A91C49E-B98A-C140-9D67-B6D5F8D457E2}" type="datetimeFigureOut">
              <a:rPr lang="tr-TR" smtClean="0"/>
              <a:t>18.03.2024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E92888E-16F0-7C41-BA7F-AE981057623C}" type="slidenum">
              <a:rPr lang="tr-TR" smtClean="0"/>
              <a:t>‹#›</a:t>
            </a:fld>
            <a:endParaRPr lang="tr-TR"/>
          </a:p>
        </p:txBody>
      </p:sp>
    </p:spTree>
    <p:extLst>
      <p:ext uri="{BB962C8B-B14F-4D97-AF65-F5344CB8AC3E}">
        <p14:creationId xmlns:p14="http://schemas.microsoft.com/office/powerpoint/2010/main" val="922845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A91C49E-B98A-C140-9D67-B6D5F8D457E2}" type="datetimeFigureOut">
              <a:rPr lang="tr-TR" smtClean="0"/>
              <a:t>18.03.2024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E92888E-16F0-7C41-BA7F-AE981057623C}" type="slidenum">
              <a:rPr lang="tr-TR" smtClean="0"/>
              <a:t>‹#›</a:t>
            </a:fld>
            <a:endParaRPr lang="tr-TR"/>
          </a:p>
        </p:txBody>
      </p:sp>
    </p:spTree>
    <p:extLst>
      <p:ext uri="{BB962C8B-B14F-4D97-AF65-F5344CB8AC3E}">
        <p14:creationId xmlns:p14="http://schemas.microsoft.com/office/powerpoint/2010/main" val="180571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FA91C49E-B98A-C140-9D67-B6D5F8D457E2}" type="datetimeFigureOut">
              <a:rPr lang="tr-TR" smtClean="0"/>
              <a:t>18.03.2024</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8E92888E-16F0-7C41-BA7F-AE981057623C}" type="slidenum">
              <a:rPr lang="tr-TR" smtClean="0"/>
              <a:t>‹#›</a:t>
            </a:fld>
            <a:endParaRPr lang="tr-TR"/>
          </a:p>
        </p:txBody>
      </p:sp>
    </p:spTree>
    <p:extLst>
      <p:ext uri="{BB962C8B-B14F-4D97-AF65-F5344CB8AC3E}">
        <p14:creationId xmlns:p14="http://schemas.microsoft.com/office/powerpoint/2010/main" val="76511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A91C49E-B98A-C140-9D67-B6D5F8D457E2}" type="datetimeFigureOut">
              <a:rPr lang="tr-TR" smtClean="0"/>
              <a:t>18.03.2024</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8E92888E-16F0-7C41-BA7F-AE981057623C}" type="slidenum">
              <a:rPr lang="tr-TR" smtClean="0"/>
              <a:t>‹#›</a:t>
            </a:fld>
            <a:endParaRPr lang="tr-TR"/>
          </a:p>
        </p:txBody>
      </p:sp>
    </p:spTree>
    <p:extLst>
      <p:ext uri="{BB962C8B-B14F-4D97-AF65-F5344CB8AC3E}">
        <p14:creationId xmlns:p14="http://schemas.microsoft.com/office/powerpoint/2010/main" val="316361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FA91C49E-B98A-C140-9D67-B6D5F8D457E2}" type="datetimeFigureOut">
              <a:rPr lang="tr-TR" smtClean="0"/>
              <a:t>18.03.2024</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8E92888E-16F0-7C41-BA7F-AE981057623C}" type="slidenum">
              <a:rPr lang="tr-TR" smtClean="0"/>
              <a:t>‹#›</a:t>
            </a:fld>
            <a:endParaRPr lang="tr-TR"/>
          </a:p>
        </p:txBody>
      </p:sp>
    </p:spTree>
    <p:extLst>
      <p:ext uri="{BB962C8B-B14F-4D97-AF65-F5344CB8AC3E}">
        <p14:creationId xmlns:p14="http://schemas.microsoft.com/office/powerpoint/2010/main" val="3342698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A91C49E-B98A-C140-9D67-B6D5F8D457E2}" type="datetimeFigureOut">
              <a:rPr lang="tr-TR" smtClean="0"/>
              <a:t>18.03.2024</a:t>
            </a:fld>
            <a:endParaRPr lang="tr-T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92888E-16F0-7C41-BA7F-AE981057623C}" type="slidenum">
              <a:rPr lang="tr-TR" smtClean="0"/>
              <a:t>‹#›</a:t>
            </a:fld>
            <a:endParaRPr lang="tr-TR"/>
          </a:p>
        </p:txBody>
      </p:sp>
    </p:spTree>
    <p:extLst>
      <p:ext uri="{BB962C8B-B14F-4D97-AF65-F5344CB8AC3E}">
        <p14:creationId xmlns:p14="http://schemas.microsoft.com/office/powerpoint/2010/main" val="265642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A91C49E-B98A-C140-9D67-B6D5F8D457E2}" type="datetimeFigureOut">
              <a:rPr lang="tr-TR" smtClean="0"/>
              <a:t>18.03.2024</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92888E-16F0-7C41-BA7F-AE981057623C}" type="slidenum">
              <a:rPr lang="tr-TR" smtClean="0"/>
              <a:t>‹#›</a:t>
            </a:fld>
            <a:endParaRPr lang="tr-TR"/>
          </a:p>
        </p:txBody>
      </p:sp>
    </p:spTree>
    <p:extLst>
      <p:ext uri="{BB962C8B-B14F-4D97-AF65-F5344CB8AC3E}">
        <p14:creationId xmlns:p14="http://schemas.microsoft.com/office/powerpoint/2010/main" val="916217300"/>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FC5812-B266-5AF7-F6C5-46DC034E2CB5}"/>
              </a:ext>
            </a:extLst>
          </p:cNvPr>
          <p:cNvSpPr>
            <a:spLocks noGrp="1"/>
          </p:cNvSpPr>
          <p:nvPr>
            <p:ph type="ctrTitle"/>
          </p:nvPr>
        </p:nvSpPr>
        <p:spPr>
          <a:xfrm>
            <a:off x="1154955" y="1629104"/>
            <a:ext cx="8825658" cy="2128774"/>
          </a:xfrm>
        </p:spPr>
        <p:txBody>
          <a:bodyPr/>
          <a:lstStyle/>
          <a:p>
            <a:pPr algn="ctr"/>
            <a:r>
              <a:rPr lang="tr-TR" sz="3300" b="1" dirty="0" err="1">
                <a:effectLst/>
                <a:latin typeface="Times New Roman" panose="02020603050405020304" pitchFamily="18" charset="0"/>
              </a:rPr>
              <a:t>İlişkisel</a:t>
            </a:r>
            <a:r>
              <a:rPr lang="tr-TR" sz="3300" b="1" dirty="0">
                <a:effectLst/>
                <a:latin typeface="Times New Roman" panose="02020603050405020304" pitchFamily="18" charset="0"/>
              </a:rPr>
              <a:t> ve </a:t>
            </a:r>
            <a:r>
              <a:rPr lang="tr-TR" sz="3300" b="1" dirty="0" err="1">
                <a:effectLst/>
                <a:latin typeface="Times New Roman" panose="02020603050405020304" pitchFamily="18" charset="0"/>
              </a:rPr>
              <a:t>İlişkisel</a:t>
            </a:r>
            <a:r>
              <a:rPr lang="tr-TR" sz="3300" b="1" dirty="0">
                <a:effectLst/>
                <a:latin typeface="Times New Roman" panose="02020603050405020304" pitchFamily="18" charset="0"/>
              </a:rPr>
              <a:t> Olmayan (</a:t>
            </a:r>
            <a:r>
              <a:rPr lang="tr-TR" sz="3300" b="1" dirty="0" err="1">
                <a:effectLst/>
                <a:latin typeface="Times New Roman" panose="02020603050405020304" pitchFamily="18" charset="0"/>
              </a:rPr>
              <a:t>NoSQL</a:t>
            </a:r>
            <a:r>
              <a:rPr lang="tr-TR" sz="3300" b="1" dirty="0">
                <a:effectLst/>
                <a:latin typeface="Times New Roman" panose="02020603050405020304" pitchFamily="18" charset="0"/>
              </a:rPr>
              <a:t>) Veri Tabanı Sistemleri Mimari Performansının </a:t>
            </a:r>
            <a:r>
              <a:rPr lang="tr-TR" sz="3300" b="1" dirty="0" err="1">
                <a:effectLst/>
                <a:latin typeface="Times New Roman" panose="02020603050405020304" pitchFamily="18" charset="0"/>
              </a:rPr>
              <a:t>Yönetim</a:t>
            </a:r>
            <a:r>
              <a:rPr lang="tr-TR" sz="3300" b="1" dirty="0">
                <a:effectLst/>
                <a:latin typeface="Times New Roman" panose="02020603050405020304" pitchFamily="18" charset="0"/>
              </a:rPr>
              <a:t> </a:t>
            </a:r>
            <a:r>
              <a:rPr lang="tr-TR" sz="3300" b="1" dirty="0" err="1">
                <a:effectLst/>
                <a:latin typeface="Times New Roman" panose="02020603050405020304" pitchFamily="18" charset="0"/>
              </a:rPr>
              <a:t>Bilişim</a:t>
            </a:r>
            <a:r>
              <a:rPr lang="tr-TR" sz="3300" b="1" dirty="0">
                <a:effectLst/>
                <a:latin typeface="Times New Roman" panose="02020603050405020304" pitchFamily="18" charset="0"/>
              </a:rPr>
              <a:t> Sistemleri Kapsamında </a:t>
            </a:r>
            <a:r>
              <a:rPr lang="tr-TR" sz="3300" b="1" dirty="0" err="1">
                <a:effectLst/>
                <a:latin typeface="Times New Roman" panose="02020603050405020304" pitchFamily="18" charset="0"/>
              </a:rPr>
              <a:t>İncelenmesi</a:t>
            </a:r>
            <a:endParaRPr lang="tr-TR" sz="3300" dirty="0"/>
          </a:p>
        </p:txBody>
      </p:sp>
      <p:sp>
        <p:nvSpPr>
          <p:cNvPr id="3" name="Alt Başlık 2">
            <a:extLst>
              <a:ext uri="{FF2B5EF4-FFF2-40B4-BE49-F238E27FC236}">
                <a16:creationId xmlns:a16="http://schemas.microsoft.com/office/drawing/2014/main" id="{9DCF1F67-5FB8-7B58-5379-59785194D90B}"/>
              </a:ext>
            </a:extLst>
          </p:cNvPr>
          <p:cNvSpPr>
            <a:spLocks noGrp="1"/>
          </p:cNvSpPr>
          <p:nvPr>
            <p:ph type="subTitle" idx="1"/>
          </p:nvPr>
        </p:nvSpPr>
        <p:spPr>
          <a:xfrm>
            <a:off x="1154955" y="4777379"/>
            <a:ext cx="8825658" cy="1037633"/>
          </a:xfrm>
        </p:spPr>
        <p:txBody>
          <a:bodyPr/>
          <a:lstStyle/>
          <a:p>
            <a:pPr algn="ctr"/>
            <a:r>
              <a:rPr lang="tr-TR" dirty="0">
                <a:solidFill>
                  <a:schemeClr val="tx1"/>
                </a:solidFill>
              </a:rPr>
              <a:t>HAZIRLAYAN</a:t>
            </a:r>
          </a:p>
          <a:p>
            <a:pPr algn="ctr"/>
            <a:r>
              <a:rPr lang="tr-TR" dirty="0">
                <a:solidFill>
                  <a:schemeClr val="tx1"/>
                </a:solidFill>
              </a:rPr>
              <a:t>02220224048 	ZÜMRE GÜVEN</a:t>
            </a:r>
          </a:p>
        </p:txBody>
      </p:sp>
    </p:spTree>
    <p:extLst>
      <p:ext uri="{BB962C8B-B14F-4D97-AF65-F5344CB8AC3E}">
        <p14:creationId xmlns:p14="http://schemas.microsoft.com/office/powerpoint/2010/main" val="2996189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77B04E-37E3-16FB-513A-ADF2529B4666}"/>
              </a:ext>
            </a:extLst>
          </p:cNvPr>
          <p:cNvSpPr>
            <a:spLocks noGrp="1"/>
          </p:cNvSpPr>
          <p:nvPr>
            <p:ph type="title"/>
          </p:nvPr>
        </p:nvSpPr>
        <p:spPr>
          <a:xfrm>
            <a:off x="448733" y="989286"/>
            <a:ext cx="5931503" cy="706821"/>
          </a:xfrm>
        </p:spPr>
        <p:txBody>
          <a:bodyPr>
            <a:normAutofit/>
          </a:bodyPr>
          <a:lstStyle/>
          <a:p>
            <a:r>
              <a:rPr lang="tr-TR" sz="4000" b="1" dirty="0"/>
              <a:t>VERİ TABANI TASARIMI</a:t>
            </a:r>
          </a:p>
        </p:txBody>
      </p:sp>
      <p:sp>
        <p:nvSpPr>
          <p:cNvPr id="4" name="Metin Yer Tutucusu 3">
            <a:extLst>
              <a:ext uri="{FF2B5EF4-FFF2-40B4-BE49-F238E27FC236}">
                <a16:creationId xmlns:a16="http://schemas.microsoft.com/office/drawing/2014/main" id="{01F8541F-DD4F-318A-AD39-761490E924ED}"/>
              </a:ext>
            </a:extLst>
          </p:cNvPr>
          <p:cNvSpPr>
            <a:spLocks noGrp="1"/>
          </p:cNvSpPr>
          <p:nvPr>
            <p:ph type="body" sz="half" idx="2"/>
          </p:nvPr>
        </p:nvSpPr>
        <p:spPr>
          <a:xfrm>
            <a:off x="448733" y="1860331"/>
            <a:ext cx="5796684" cy="4214648"/>
          </a:xfrm>
        </p:spPr>
        <p:txBody>
          <a:bodyPr>
            <a:noAutofit/>
          </a:bodyPr>
          <a:lstStyle/>
          <a:p>
            <a:pPr marL="285750" indent="-285750">
              <a:buFont typeface="Courier New" panose="02070309020205020404" pitchFamily="49" charset="0"/>
              <a:buChar char="o"/>
            </a:pPr>
            <a:r>
              <a:rPr lang="tr-TR" sz="1600" dirty="0"/>
              <a:t>Gereksinimlerin ve beklentilerin modellenerek veri tabanına aktarılmasını sağlar.</a:t>
            </a:r>
          </a:p>
          <a:p>
            <a:pPr marL="285750" indent="-285750">
              <a:buFont typeface="Courier New" panose="02070309020205020404" pitchFamily="49" charset="0"/>
              <a:buChar char="o"/>
            </a:pPr>
            <a:r>
              <a:rPr lang="tr-TR" sz="1600" dirty="0"/>
              <a:t> İlk adım olarak, potansiyel kullanıcı gereksinimleri belirlenir ve bu gereksinimler veri grupları, tipleri ve depolama yapıları olarak tanımlanır. Gerçeğin sayısal temsili, kavramsal ve fiziksel düzeylerde şemalar oluşturularak sağlanır. Kavramsal düzeyde, genel bir yapı olan kavramsal şema belirlenir ve genellikle mantıksal veri modelleri kullanılır. </a:t>
            </a:r>
          </a:p>
          <a:p>
            <a:pPr marL="285750" indent="-285750">
              <a:buFont typeface="Courier New" panose="02070309020205020404" pitchFamily="49" charset="0"/>
              <a:buChar char="o"/>
            </a:pPr>
            <a:r>
              <a:rPr lang="tr-TR" sz="1600" dirty="0"/>
              <a:t>Ardından, bu kavramsal şema, veri tabanı yönetim sisteminin modeline dönüştürülerek gerçekleştirilir. </a:t>
            </a:r>
          </a:p>
          <a:p>
            <a:pPr marL="285750" indent="-285750">
              <a:buFont typeface="Courier New" panose="02070309020205020404" pitchFamily="49" charset="0"/>
              <a:buChar char="o"/>
            </a:pPr>
            <a:r>
              <a:rPr lang="tr-TR" sz="1600" dirty="0"/>
              <a:t>Fiziksel tasarım aşamasında, verinin en verimli şekilde depolanması için fiziksel organizasyon belirlenir ve iç şema olarak adlandırılır. Bu aşamada, depolama yapıları ve veri tabanı gerçekleştirimine ilişkin detaylar tanımlanır.</a:t>
            </a:r>
          </a:p>
        </p:txBody>
      </p:sp>
      <p:pic>
        <p:nvPicPr>
          <p:cNvPr id="11" name="Resim Yer Tutucusu 10">
            <a:extLst>
              <a:ext uri="{FF2B5EF4-FFF2-40B4-BE49-F238E27FC236}">
                <a16:creationId xmlns:a16="http://schemas.microsoft.com/office/drawing/2014/main" id="{FCD45732-58E5-DFCC-03C9-C3A7D493E3B1}"/>
              </a:ext>
            </a:extLst>
          </p:cNvPr>
          <p:cNvPicPr>
            <a:picLocks noGrp="1" noChangeAspect="1"/>
          </p:cNvPicPr>
          <p:nvPr>
            <p:ph type="pic" idx="1"/>
          </p:nvPr>
        </p:nvPicPr>
        <p:blipFill>
          <a:blip r:embed="rId2"/>
          <a:srcRect l="10913" r="10913"/>
          <a:stretch>
            <a:fillRect/>
          </a:stretch>
        </p:blipFill>
        <p:spPr>
          <a:xfrm>
            <a:off x="6779171" y="1342697"/>
            <a:ext cx="4393325" cy="4572000"/>
          </a:xfrm>
          <a:prstGeom prst="rect">
            <a:avLst/>
          </a:prstGeom>
        </p:spPr>
      </p:pic>
    </p:spTree>
    <p:extLst>
      <p:ext uri="{BB962C8B-B14F-4D97-AF65-F5344CB8AC3E}">
        <p14:creationId xmlns:p14="http://schemas.microsoft.com/office/powerpoint/2010/main" val="3023755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5E86CB-E974-94B2-3EBD-366C60FEB25A}"/>
              </a:ext>
            </a:extLst>
          </p:cNvPr>
          <p:cNvSpPr>
            <a:spLocks noGrp="1"/>
          </p:cNvSpPr>
          <p:nvPr>
            <p:ph type="title"/>
          </p:nvPr>
        </p:nvSpPr>
        <p:spPr>
          <a:xfrm>
            <a:off x="624109" y="694456"/>
            <a:ext cx="9404723" cy="840054"/>
          </a:xfrm>
        </p:spPr>
        <p:txBody>
          <a:bodyPr/>
          <a:lstStyle/>
          <a:p>
            <a:r>
              <a:rPr lang="tr-TR" sz="4800" b="1" dirty="0"/>
              <a:t>İLİŞKİSEL VERİ TABANI :</a:t>
            </a:r>
          </a:p>
        </p:txBody>
      </p:sp>
      <p:sp>
        <p:nvSpPr>
          <p:cNvPr id="3" name="İçerik Yer Tutucusu 2">
            <a:extLst>
              <a:ext uri="{FF2B5EF4-FFF2-40B4-BE49-F238E27FC236}">
                <a16:creationId xmlns:a16="http://schemas.microsoft.com/office/drawing/2014/main" id="{178A68F6-7447-D25C-487E-EDC488747E04}"/>
              </a:ext>
            </a:extLst>
          </p:cNvPr>
          <p:cNvSpPr>
            <a:spLocks noGrp="1"/>
          </p:cNvSpPr>
          <p:nvPr>
            <p:ph idx="1"/>
          </p:nvPr>
        </p:nvSpPr>
        <p:spPr>
          <a:xfrm>
            <a:off x="624109" y="1659861"/>
            <a:ext cx="8946541" cy="4503683"/>
          </a:xfrm>
        </p:spPr>
        <p:txBody>
          <a:bodyPr>
            <a:normAutofit/>
          </a:bodyPr>
          <a:lstStyle/>
          <a:p>
            <a:pPr algn="l">
              <a:buFont typeface="Courier New" panose="02070309020205020404" pitchFamily="49" charset="0"/>
              <a:buChar char="o"/>
            </a:pPr>
            <a:r>
              <a:rPr lang="tr-TR" b="0" i="0" u="none" strike="noStrike" dirty="0">
                <a:solidFill>
                  <a:srgbClr val="ECECEC"/>
                </a:solidFill>
                <a:effectLst/>
                <a:latin typeface="Söhne"/>
              </a:rPr>
              <a:t>İlişkisel veri tabanları, günümüzde sıkça kullanılan veri tabanı sistemlerinden biridir.</a:t>
            </a:r>
          </a:p>
          <a:p>
            <a:pPr algn="l">
              <a:buFont typeface="Courier New" panose="02070309020205020404" pitchFamily="49" charset="0"/>
              <a:buChar char="o"/>
            </a:pPr>
            <a:r>
              <a:rPr lang="tr-TR" b="0" i="0" u="none" strike="noStrike" dirty="0">
                <a:solidFill>
                  <a:srgbClr val="ECECEC"/>
                </a:solidFill>
                <a:effectLst/>
                <a:latin typeface="Söhne"/>
              </a:rPr>
              <a:t>Bu sistemlerde, veriler tablolar halinde satır ve sütunlardan oluşur.</a:t>
            </a:r>
          </a:p>
          <a:p>
            <a:pPr algn="l">
              <a:buFont typeface="Courier New" panose="02070309020205020404" pitchFamily="49" charset="0"/>
              <a:buChar char="o"/>
            </a:pPr>
            <a:r>
              <a:rPr lang="tr-TR" b="0" i="0" u="none" strike="noStrike" dirty="0">
                <a:solidFill>
                  <a:srgbClr val="ECECEC"/>
                </a:solidFill>
                <a:effectLst/>
                <a:latin typeface="Söhne"/>
              </a:rPr>
              <a:t>Tablolar arasında ilişkiler bulunur ve en az iki tablonun verileri birbirine bağlıdır.</a:t>
            </a:r>
          </a:p>
          <a:p>
            <a:pPr algn="l">
              <a:buFont typeface="Courier New" panose="02070309020205020404" pitchFamily="49" charset="0"/>
              <a:buChar char="o"/>
            </a:pPr>
            <a:r>
              <a:rPr lang="tr-TR" b="0" i="0" u="none" strike="noStrike" dirty="0">
                <a:solidFill>
                  <a:srgbClr val="ECECEC"/>
                </a:solidFill>
                <a:effectLst/>
                <a:latin typeface="Söhne"/>
              </a:rPr>
              <a:t>ACID prensipleri, klasik ilişkisel veri tabanı sistemlerinde temel özellikler olarak kabul edilir.</a:t>
            </a:r>
          </a:p>
          <a:p>
            <a:pPr>
              <a:buFont typeface="Courier New" panose="02070309020205020404" pitchFamily="49" charset="0"/>
              <a:buChar char="o"/>
            </a:pPr>
            <a:r>
              <a:rPr lang="tr-TR" dirty="0"/>
              <a:t>ACID temel özellikleri :</a:t>
            </a:r>
          </a:p>
          <a:p>
            <a:pPr>
              <a:buFont typeface="Arial" panose="020B0604020202020204" pitchFamily="34" charset="0"/>
              <a:buChar char="•"/>
            </a:pPr>
            <a:r>
              <a:rPr lang="tr-TR" sz="1800" dirty="0">
                <a:effectLst/>
                <a:latin typeface="Symbol" pitchFamily="2" charset="2"/>
              </a:rPr>
              <a:t>  </a:t>
            </a:r>
            <a:r>
              <a:rPr lang="tr-TR" sz="1800" dirty="0" err="1">
                <a:effectLst/>
                <a:latin typeface="Times New Roman" panose="02020603050405020304" pitchFamily="18" charset="0"/>
              </a:rPr>
              <a:t>Bölünmezlik</a:t>
            </a:r>
            <a:r>
              <a:rPr lang="tr-TR" sz="1800" dirty="0">
                <a:effectLst/>
                <a:latin typeface="Times New Roman" panose="02020603050405020304" pitchFamily="18" charset="0"/>
              </a:rPr>
              <a:t> (</a:t>
            </a:r>
            <a:r>
              <a:rPr lang="tr-TR" sz="1800" dirty="0" err="1">
                <a:effectLst/>
                <a:latin typeface="Times New Roman" panose="02020603050405020304" pitchFamily="18" charset="0"/>
              </a:rPr>
              <a:t>Atomicity</a:t>
            </a:r>
            <a:r>
              <a:rPr lang="tr-TR" sz="1800" dirty="0">
                <a:effectLst/>
                <a:latin typeface="Times New Roman" panose="02020603050405020304" pitchFamily="18" charset="0"/>
              </a:rPr>
              <a:t>) </a:t>
            </a:r>
            <a:endParaRPr lang="tr-TR" dirty="0">
              <a:effectLst/>
            </a:endParaRPr>
          </a:p>
          <a:p>
            <a:pPr>
              <a:buFont typeface="Arial" panose="020B0604020202020204" pitchFamily="34" charset="0"/>
              <a:buChar char="•"/>
            </a:pPr>
            <a:r>
              <a:rPr lang="tr-TR" sz="1800" dirty="0">
                <a:effectLst/>
                <a:latin typeface="Symbol" pitchFamily="2" charset="2"/>
              </a:rPr>
              <a:t>  </a:t>
            </a:r>
            <a:r>
              <a:rPr lang="tr-TR" sz="1800" dirty="0">
                <a:effectLst/>
                <a:latin typeface="Times New Roman" panose="02020603050405020304" pitchFamily="18" charset="0"/>
              </a:rPr>
              <a:t>Tutarlılık (</a:t>
            </a:r>
            <a:r>
              <a:rPr lang="tr-TR" sz="1800" dirty="0" err="1">
                <a:effectLst/>
                <a:latin typeface="Times New Roman" panose="02020603050405020304" pitchFamily="18" charset="0"/>
              </a:rPr>
              <a:t>Consistency</a:t>
            </a:r>
            <a:r>
              <a:rPr lang="tr-TR" sz="1800" dirty="0">
                <a:effectLst/>
                <a:latin typeface="Times New Roman" panose="02020603050405020304" pitchFamily="18" charset="0"/>
              </a:rPr>
              <a:t>) </a:t>
            </a:r>
            <a:endParaRPr lang="tr-TR" dirty="0">
              <a:effectLst/>
            </a:endParaRPr>
          </a:p>
          <a:p>
            <a:pPr>
              <a:buFont typeface="Arial" panose="020B0604020202020204" pitchFamily="34" charset="0"/>
              <a:buChar char="•"/>
            </a:pPr>
            <a:r>
              <a:rPr lang="tr-TR" sz="1800" dirty="0">
                <a:effectLst/>
                <a:latin typeface="Symbol" pitchFamily="2" charset="2"/>
              </a:rPr>
              <a:t>  </a:t>
            </a:r>
            <a:r>
              <a:rPr lang="tr-TR" sz="1800" dirty="0" err="1">
                <a:effectLst/>
                <a:latin typeface="Times New Roman" panose="02020603050405020304" pitchFamily="18" charset="0"/>
              </a:rPr>
              <a:t>İzolasyon</a:t>
            </a:r>
            <a:r>
              <a:rPr lang="tr-TR" sz="1800" dirty="0">
                <a:effectLst/>
                <a:latin typeface="Times New Roman" panose="02020603050405020304" pitchFamily="18" charset="0"/>
              </a:rPr>
              <a:t> (</a:t>
            </a:r>
            <a:r>
              <a:rPr lang="tr-TR" sz="1800" dirty="0" err="1">
                <a:effectLst/>
                <a:latin typeface="Times New Roman" panose="02020603050405020304" pitchFamily="18" charset="0"/>
              </a:rPr>
              <a:t>Isolation</a:t>
            </a:r>
            <a:r>
              <a:rPr lang="tr-TR" sz="1800" dirty="0">
                <a:effectLst/>
                <a:latin typeface="Times New Roman" panose="02020603050405020304" pitchFamily="18" charset="0"/>
              </a:rPr>
              <a:t>) </a:t>
            </a:r>
            <a:endParaRPr lang="tr-TR" dirty="0">
              <a:effectLst/>
            </a:endParaRPr>
          </a:p>
          <a:p>
            <a:pPr>
              <a:buFont typeface="Arial" panose="020B0604020202020204" pitchFamily="34" charset="0"/>
              <a:buChar char="•"/>
            </a:pPr>
            <a:r>
              <a:rPr lang="tr-TR" sz="1800" dirty="0">
                <a:effectLst/>
                <a:latin typeface="Symbol" pitchFamily="2" charset="2"/>
              </a:rPr>
              <a:t>  </a:t>
            </a:r>
            <a:r>
              <a:rPr lang="tr-TR" sz="1800" dirty="0">
                <a:effectLst/>
                <a:latin typeface="Times New Roman" panose="02020603050405020304" pitchFamily="18" charset="0"/>
              </a:rPr>
              <a:t>Dayanıklılık (</a:t>
            </a:r>
            <a:r>
              <a:rPr lang="tr-TR" sz="1800" dirty="0" err="1">
                <a:effectLst/>
                <a:latin typeface="Times New Roman" panose="02020603050405020304" pitchFamily="18" charset="0"/>
              </a:rPr>
              <a:t>Durability</a:t>
            </a:r>
            <a:r>
              <a:rPr lang="tr-TR" sz="1800" dirty="0">
                <a:effectLst/>
                <a:latin typeface="Times New Roman" panose="02020603050405020304" pitchFamily="18" charset="0"/>
              </a:rPr>
              <a:t>) </a:t>
            </a:r>
            <a:endParaRPr lang="tr-TR" dirty="0">
              <a:effectLst/>
            </a:endParaRPr>
          </a:p>
          <a:p>
            <a:pPr>
              <a:buFont typeface="Courier New" panose="02070309020205020404" pitchFamily="49" charset="0"/>
              <a:buChar char="o"/>
            </a:pPr>
            <a:endParaRPr lang="tr-TR" dirty="0"/>
          </a:p>
        </p:txBody>
      </p:sp>
    </p:spTree>
    <p:extLst>
      <p:ext uri="{BB962C8B-B14F-4D97-AF65-F5344CB8AC3E}">
        <p14:creationId xmlns:p14="http://schemas.microsoft.com/office/powerpoint/2010/main" val="3257227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479769-B5F6-07C4-4FD5-F568907150B9}"/>
              </a:ext>
            </a:extLst>
          </p:cNvPr>
          <p:cNvSpPr>
            <a:spLocks noGrp="1"/>
          </p:cNvSpPr>
          <p:nvPr>
            <p:ph type="title"/>
          </p:nvPr>
        </p:nvSpPr>
        <p:spPr>
          <a:xfrm>
            <a:off x="875201" y="526638"/>
            <a:ext cx="9404723" cy="976689"/>
          </a:xfrm>
        </p:spPr>
        <p:txBody>
          <a:bodyPr/>
          <a:lstStyle/>
          <a:p>
            <a:r>
              <a:rPr lang="tr-TR" b="1" dirty="0"/>
              <a:t>İLİŞKİSEL OLMAYAN VERİ TABANI:</a:t>
            </a:r>
          </a:p>
        </p:txBody>
      </p:sp>
      <p:sp>
        <p:nvSpPr>
          <p:cNvPr id="3" name="İçerik Yer Tutucusu 2">
            <a:extLst>
              <a:ext uri="{FF2B5EF4-FFF2-40B4-BE49-F238E27FC236}">
                <a16:creationId xmlns:a16="http://schemas.microsoft.com/office/drawing/2014/main" id="{3B8A8ED6-D511-2D9F-A9BE-B7E78008F475}"/>
              </a:ext>
            </a:extLst>
          </p:cNvPr>
          <p:cNvSpPr>
            <a:spLocks noGrp="1"/>
          </p:cNvSpPr>
          <p:nvPr>
            <p:ph idx="1"/>
          </p:nvPr>
        </p:nvSpPr>
        <p:spPr>
          <a:xfrm>
            <a:off x="875201" y="1650125"/>
            <a:ext cx="8946541" cy="4619296"/>
          </a:xfrm>
        </p:spPr>
        <p:txBody>
          <a:bodyPr>
            <a:noAutofit/>
          </a:bodyPr>
          <a:lstStyle/>
          <a:p>
            <a:pPr algn="l">
              <a:buFont typeface="+mj-lt"/>
              <a:buAutoNum type="arabicPeriod"/>
            </a:pPr>
            <a:r>
              <a:rPr lang="tr-TR" sz="1800" b="0" i="0" u="none" strike="noStrike" dirty="0" err="1">
                <a:solidFill>
                  <a:srgbClr val="ECECEC"/>
                </a:solidFill>
                <a:effectLst/>
                <a:latin typeface="Söhne"/>
              </a:rPr>
              <a:t>NoSQL</a:t>
            </a:r>
            <a:r>
              <a:rPr lang="tr-TR" sz="1800" b="0" i="0" u="none" strike="noStrike" dirty="0">
                <a:solidFill>
                  <a:srgbClr val="ECECEC"/>
                </a:solidFill>
                <a:effectLst/>
                <a:latin typeface="Söhne"/>
              </a:rPr>
              <a:t>, ilişkisel veri tabanı sistemlerine alternatif olarak 1998 yılında Carlo </a:t>
            </a:r>
            <a:r>
              <a:rPr lang="tr-TR" sz="1800" b="0" i="0" u="none" strike="noStrike" dirty="0" err="1">
                <a:solidFill>
                  <a:srgbClr val="ECECEC"/>
                </a:solidFill>
                <a:effectLst/>
                <a:latin typeface="Söhne"/>
              </a:rPr>
              <a:t>Strozzi</a:t>
            </a:r>
            <a:r>
              <a:rPr lang="tr-TR" sz="1800" b="0" i="0" u="none" strike="noStrike" dirty="0">
                <a:solidFill>
                  <a:srgbClr val="ECECEC"/>
                </a:solidFill>
                <a:effectLst/>
                <a:latin typeface="Söhne"/>
              </a:rPr>
              <a:t> tarafından öne sürülen bir kavramdır.</a:t>
            </a:r>
          </a:p>
          <a:p>
            <a:pPr algn="l">
              <a:buFont typeface="+mj-lt"/>
              <a:buAutoNum type="arabicPeriod"/>
            </a:pPr>
            <a:r>
              <a:rPr lang="tr-TR" sz="1800" b="0" i="0" u="none" strike="noStrike" dirty="0" err="1">
                <a:solidFill>
                  <a:srgbClr val="ECECEC"/>
                </a:solidFill>
                <a:effectLst/>
                <a:latin typeface="Söhne"/>
              </a:rPr>
              <a:t>NoSQL</a:t>
            </a:r>
            <a:r>
              <a:rPr lang="tr-TR" sz="1800" b="0" i="0" u="none" strike="noStrike" dirty="0">
                <a:solidFill>
                  <a:srgbClr val="ECECEC"/>
                </a:solidFill>
                <a:effectLst/>
                <a:latin typeface="Söhne"/>
              </a:rPr>
              <a:t> veri tabanları, özellikle büyük ölçekli internet uygulamaları için tercih edilen bir veri depolama çözümüdür.</a:t>
            </a:r>
          </a:p>
          <a:p>
            <a:pPr algn="l">
              <a:buFont typeface="+mj-lt"/>
              <a:buAutoNum type="arabicPeriod"/>
            </a:pPr>
            <a:r>
              <a:rPr lang="tr-TR" sz="1800" b="0" i="0" u="none" strike="noStrike" dirty="0">
                <a:solidFill>
                  <a:srgbClr val="ECECEC"/>
                </a:solidFill>
                <a:effectLst/>
                <a:latin typeface="Söhne"/>
              </a:rPr>
              <a:t>Bu sistemler, e-ticaret, internet arama motorları ve sosyal ağlar gibi büyük ölçekli uygulamaların gereksinimlerini karşılamak üzere geliştirilmiştir.</a:t>
            </a:r>
          </a:p>
          <a:p>
            <a:pPr algn="l">
              <a:buFont typeface="+mj-lt"/>
              <a:buAutoNum type="arabicPeriod"/>
            </a:pPr>
            <a:r>
              <a:rPr lang="tr-TR" sz="1800" b="0" i="0" u="none" strike="noStrike" dirty="0" err="1">
                <a:solidFill>
                  <a:srgbClr val="ECECEC"/>
                </a:solidFill>
                <a:effectLst/>
                <a:latin typeface="Söhne"/>
              </a:rPr>
              <a:t>NoSQL</a:t>
            </a:r>
            <a:r>
              <a:rPr lang="tr-TR" sz="1800" b="0" i="0" u="none" strike="noStrike" dirty="0">
                <a:solidFill>
                  <a:srgbClr val="ECECEC"/>
                </a:solidFill>
                <a:effectLst/>
                <a:latin typeface="Söhne"/>
              </a:rPr>
              <a:t> veri tabanları, ölçeklenebilirlik sorunlarına çözüm olarak ortaya çıkmıştır ve büyük veri hacimlerini başarıyla işleyebilme yeteneğine sahiptir.</a:t>
            </a:r>
          </a:p>
          <a:p>
            <a:pPr algn="l">
              <a:buFont typeface="+mj-lt"/>
              <a:buAutoNum type="arabicPeriod"/>
            </a:pPr>
            <a:r>
              <a:rPr lang="tr-TR" sz="1800" b="0" i="0" u="none" strike="noStrike" dirty="0">
                <a:solidFill>
                  <a:srgbClr val="ECECEC"/>
                </a:solidFill>
                <a:effectLst/>
                <a:latin typeface="Söhne"/>
              </a:rPr>
              <a:t>Lider </a:t>
            </a:r>
            <a:r>
              <a:rPr lang="tr-TR" sz="1800" b="0" i="0" u="none" strike="noStrike" dirty="0" err="1">
                <a:solidFill>
                  <a:srgbClr val="ECECEC"/>
                </a:solidFill>
                <a:effectLst/>
                <a:latin typeface="Söhne"/>
              </a:rPr>
              <a:t>NoSQL</a:t>
            </a:r>
            <a:r>
              <a:rPr lang="tr-TR" sz="1800" b="0" i="0" u="none" strike="noStrike" dirty="0">
                <a:solidFill>
                  <a:srgbClr val="ECECEC"/>
                </a:solidFill>
                <a:effectLst/>
                <a:latin typeface="Söhne"/>
              </a:rPr>
              <a:t> ürünleri, özellikle ölçek sorununa en iyi cevabı sunan çözümler arasında yer almaktadır.</a:t>
            </a:r>
          </a:p>
          <a:p>
            <a:pPr algn="l">
              <a:buFont typeface="+mj-lt"/>
              <a:buAutoNum type="arabicPeriod"/>
            </a:pPr>
            <a:r>
              <a:rPr lang="tr-TR" sz="1800" b="0" i="0" u="none" strike="noStrike" dirty="0" err="1">
                <a:solidFill>
                  <a:srgbClr val="ECECEC"/>
                </a:solidFill>
                <a:effectLst/>
                <a:latin typeface="Söhne"/>
              </a:rPr>
              <a:t>NoSQL</a:t>
            </a:r>
            <a:r>
              <a:rPr lang="tr-TR" sz="1800" b="0" i="0" u="none" strike="noStrike" dirty="0">
                <a:solidFill>
                  <a:srgbClr val="ECECEC"/>
                </a:solidFill>
                <a:effectLst/>
                <a:latin typeface="Söhne"/>
              </a:rPr>
              <a:t> veri tabanlarının kullanıcılarının, araştırmalar neticesinde </a:t>
            </a:r>
            <a:r>
              <a:rPr lang="tr-TR" sz="1800" b="0" i="0" u="none" strike="noStrike" dirty="0" err="1">
                <a:solidFill>
                  <a:srgbClr val="ECECEC"/>
                </a:solidFill>
                <a:effectLst/>
                <a:latin typeface="Söhne"/>
              </a:rPr>
              <a:t>NoSQL'a</a:t>
            </a:r>
            <a:r>
              <a:rPr lang="tr-TR" sz="1800" b="0" i="0" u="none" strike="noStrike" dirty="0">
                <a:solidFill>
                  <a:srgbClr val="ECECEC"/>
                </a:solidFill>
                <a:effectLst/>
                <a:latin typeface="Söhne"/>
              </a:rPr>
              <a:t> geçmek istemelerinin nedenleri, özellikle hız ve yatay büyüme imkanı sağlama gibi faktörlerle ilişkilendirilmiştir.</a:t>
            </a:r>
          </a:p>
        </p:txBody>
      </p:sp>
    </p:spTree>
    <p:extLst>
      <p:ext uri="{BB962C8B-B14F-4D97-AF65-F5344CB8AC3E}">
        <p14:creationId xmlns:p14="http://schemas.microsoft.com/office/powerpoint/2010/main" val="28652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D7F3354C-BA10-2D64-49C7-4B4CF2FD790D}"/>
              </a:ext>
            </a:extLst>
          </p:cNvPr>
          <p:cNvPicPr>
            <a:picLocks noChangeAspect="1"/>
          </p:cNvPicPr>
          <p:nvPr/>
        </p:nvPicPr>
        <p:blipFill>
          <a:blip r:embed="rId2"/>
          <a:stretch>
            <a:fillRect/>
          </a:stretch>
        </p:blipFill>
        <p:spPr>
          <a:xfrm rot="5400000">
            <a:off x="3100553" y="-830320"/>
            <a:ext cx="5286704" cy="9553907"/>
          </a:xfrm>
          <a:prstGeom prst="rect">
            <a:avLst/>
          </a:prstGeom>
        </p:spPr>
      </p:pic>
      <p:sp>
        <p:nvSpPr>
          <p:cNvPr id="3" name="Metin kutusu 2">
            <a:extLst>
              <a:ext uri="{FF2B5EF4-FFF2-40B4-BE49-F238E27FC236}">
                <a16:creationId xmlns:a16="http://schemas.microsoft.com/office/drawing/2014/main" id="{746A4269-28D5-3CC4-3F5A-98727579A641}"/>
              </a:ext>
            </a:extLst>
          </p:cNvPr>
          <p:cNvSpPr txBox="1"/>
          <p:nvPr/>
        </p:nvSpPr>
        <p:spPr>
          <a:xfrm>
            <a:off x="1082569" y="567558"/>
            <a:ext cx="9438290" cy="538609"/>
          </a:xfrm>
          <a:prstGeom prst="rect">
            <a:avLst/>
          </a:prstGeom>
          <a:noFill/>
        </p:spPr>
        <p:txBody>
          <a:bodyPr wrap="square" rtlCol="0">
            <a:spAutoFit/>
          </a:bodyPr>
          <a:lstStyle/>
          <a:p>
            <a:pPr algn="ctr"/>
            <a:r>
              <a:rPr lang="tr-TR" sz="2900" b="1" dirty="0">
                <a:effectLst/>
                <a:latin typeface="Times New Roman" panose="02020603050405020304" pitchFamily="18" charset="0"/>
              </a:rPr>
              <a:t>Lider </a:t>
            </a:r>
            <a:r>
              <a:rPr lang="tr-TR" sz="2900" b="1" dirty="0" err="1">
                <a:effectLst/>
                <a:latin typeface="Times New Roman" panose="02020603050405020304" pitchFamily="18" charset="0"/>
              </a:rPr>
              <a:t>NoSQL</a:t>
            </a:r>
            <a:r>
              <a:rPr lang="tr-TR" sz="2900" b="1" dirty="0">
                <a:effectLst/>
                <a:latin typeface="Times New Roman" panose="02020603050405020304" pitchFamily="18" charset="0"/>
              </a:rPr>
              <a:t> </a:t>
            </a:r>
            <a:r>
              <a:rPr lang="tr-TR" sz="2900" b="1" dirty="0" err="1">
                <a:latin typeface="Times New Roman" panose="02020603050405020304" pitchFamily="18" charset="0"/>
              </a:rPr>
              <a:t>Ü</a:t>
            </a:r>
            <a:r>
              <a:rPr lang="tr-TR" sz="2900" b="1" dirty="0" err="1">
                <a:effectLst/>
                <a:latin typeface="Times New Roman" panose="02020603050405020304" pitchFamily="18" charset="0"/>
              </a:rPr>
              <a:t>rünlerinin</a:t>
            </a:r>
            <a:r>
              <a:rPr lang="tr-TR" sz="2900" b="1" dirty="0">
                <a:effectLst/>
                <a:latin typeface="Times New Roman" panose="02020603050405020304" pitchFamily="18" charset="0"/>
              </a:rPr>
              <a:t> Teknik </a:t>
            </a:r>
            <a:r>
              <a:rPr lang="tr-TR" sz="2900" b="1" dirty="0" err="1">
                <a:latin typeface="Times New Roman" panose="02020603050405020304" pitchFamily="18" charset="0"/>
              </a:rPr>
              <a:t>K</a:t>
            </a:r>
            <a:r>
              <a:rPr lang="tr-TR" sz="2900" b="1" dirty="0" err="1">
                <a:effectLst/>
                <a:latin typeface="Times New Roman" panose="02020603050405020304" pitchFamily="18" charset="0"/>
              </a:rPr>
              <a:t>arşılaştırması</a:t>
            </a:r>
            <a:r>
              <a:rPr lang="tr-TR" sz="2900" b="1" dirty="0">
                <a:effectLst/>
                <a:latin typeface="Times New Roman" panose="02020603050405020304" pitchFamily="18" charset="0"/>
              </a:rPr>
              <a:t> </a:t>
            </a:r>
            <a:endParaRPr lang="tr-TR" sz="2900" b="1" dirty="0">
              <a:effectLst/>
            </a:endParaRPr>
          </a:p>
        </p:txBody>
      </p:sp>
    </p:spTree>
    <p:extLst>
      <p:ext uri="{BB962C8B-B14F-4D97-AF65-F5344CB8AC3E}">
        <p14:creationId xmlns:p14="http://schemas.microsoft.com/office/powerpoint/2010/main" val="334133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9838EF-0D8B-745D-9693-1F243A8E7BB4}"/>
              </a:ext>
            </a:extLst>
          </p:cNvPr>
          <p:cNvSpPr>
            <a:spLocks noGrp="1"/>
          </p:cNvSpPr>
          <p:nvPr>
            <p:ph type="title"/>
          </p:nvPr>
        </p:nvSpPr>
        <p:spPr>
          <a:xfrm>
            <a:off x="126124" y="1135116"/>
            <a:ext cx="11046373" cy="718131"/>
          </a:xfrm>
        </p:spPr>
        <p:txBody>
          <a:bodyPr/>
          <a:lstStyle/>
          <a:p>
            <a:r>
              <a:rPr lang="tr-TR" sz="2600" b="1" dirty="0">
                <a:effectLst/>
                <a:latin typeface="Times New Roman,Bold"/>
              </a:rPr>
              <a:t>VERİ TABANI MİMARİLERİNİN PERFORMANS KARŞILAŞTIRMASI </a:t>
            </a:r>
            <a:br>
              <a:rPr lang="tr-TR" dirty="0"/>
            </a:br>
            <a:endParaRPr lang="tr-TR" dirty="0"/>
          </a:p>
        </p:txBody>
      </p:sp>
      <p:sp>
        <p:nvSpPr>
          <p:cNvPr id="3" name="İçerik Yer Tutucusu 2">
            <a:extLst>
              <a:ext uri="{FF2B5EF4-FFF2-40B4-BE49-F238E27FC236}">
                <a16:creationId xmlns:a16="http://schemas.microsoft.com/office/drawing/2014/main" id="{A9462C0E-290D-8B67-A5D8-AFAC2557AE60}"/>
              </a:ext>
            </a:extLst>
          </p:cNvPr>
          <p:cNvSpPr>
            <a:spLocks noGrp="1"/>
          </p:cNvSpPr>
          <p:nvPr>
            <p:ph idx="1"/>
          </p:nvPr>
        </p:nvSpPr>
        <p:spPr/>
        <p:txBody>
          <a:bodyPr/>
          <a:lstStyle/>
          <a:p>
            <a:r>
              <a:rPr lang="tr-TR" sz="1800" dirty="0">
                <a:effectLst/>
                <a:latin typeface="Times New Roman" panose="02020603050405020304" pitchFamily="18" charset="0"/>
              </a:rPr>
              <a:t>Yapılan </a:t>
            </a:r>
            <a:r>
              <a:rPr lang="tr-TR" sz="1800" dirty="0" err="1">
                <a:effectLst/>
                <a:latin typeface="Times New Roman" panose="02020603050405020304" pitchFamily="18" charset="0"/>
              </a:rPr>
              <a:t>çalışmada</a:t>
            </a:r>
            <a:r>
              <a:rPr lang="tr-TR" sz="1800" dirty="0">
                <a:effectLst/>
                <a:latin typeface="Times New Roman" panose="02020603050405020304" pitchFamily="18" charset="0"/>
              </a:rPr>
              <a:t>; </a:t>
            </a:r>
            <a:r>
              <a:rPr lang="tr-TR" sz="1800" dirty="0" err="1">
                <a:effectLst/>
                <a:latin typeface="Times New Roman" panose="02020603050405020304" pitchFamily="18" charset="0"/>
              </a:rPr>
              <a:t>MySQL</a:t>
            </a:r>
            <a:r>
              <a:rPr lang="tr-TR" sz="1800" dirty="0">
                <a:effectLst/>
                <a:latin typeface="Times New Roman" panose="02020603050405020304" pitchFamily="18" charset="0"/>
              </a:rPr>
              <a:t> ve </a:t>
            </a:r>
            <a:r>
              <a:rPr lang="tr-TR" sz="1800" dirty="0" err="1">
                <a:effectLst/>
                <a:latin typeface="Times New Roman" panose="02020603050405020304" pitchFamily="18" charset="0"/>
              </a:rPr>
              <a:t>MongoDB</a:t>
            </a:r>
            <a:r>
              <a:rPr lang="tr-TR" sz="1800" dirty="0">
                <a:effectLst/>
                <a:latin typeface="Times New Roman" panose="02020603050405020304" pitchFamily="18" charset="0"/>
              </a:rPr>
              <a:t> veri tabanı sistemlerinin performans ve yatay </a:t>
            </a:r>
            <a:r>
              <a:rPr lang="tr-TR" sz="1800" dirty="0" err="1">
                <a:effectLst/>
                <a:latin typeface="Times New Roman" panose="02020603050405020304" pitchFamily="18" charset="0"/>
              </a:rPr>
              <a:t>ölçeklenebilirlik</a:t>
            </a:r>
            <a:r>
              <a:rPr lang="tr-TR" sz="1800" dirty="0">
                <a:effectLst/>
                <a:latin typeface="Times New Roman" panose="02020603050405020304" pitchFamily="18" charset="0"/>
              </a:rPr>
              <a:t> incelemesi </a:t>
            </a:r>
            <a:r>
              <a:rPr lang="tr-TR" sz="1800" dirty="0" err="1">
                <a:effectLst/>
                <a:latin typeface="Times New Roman" panose="02020603050405020304" pitchFamily="18" charset="0"/>
              </a:rPr>
              <a:t>için</a:t>
            </a:r>
            <a:r>
              <a:rPr lang="tr-TR" sz="1800" dirty="0">
                <a:effectLst/>
                <a:latin typeface="Times New Roman" panose="02020603050405020304" pitchFamily="18" charset="0"/>
              </a:rPr>
              <a:t> </a:t>
            </a:r>
            <a:r>
              <a:rPr lang="tr-TR" sz="1800" dirty="0" err="1">
                <a:effectLst/>
                <a:latin typeface="Times New Roman" panose="02020603050405020304" pitchFamily="18" charset="0"/>
              </a:rPr>
              <a:t>aşağıdaki</a:t>
            </a:r>
            <a:r>
              <a:rPr lang="tr-TR" sz="1800" dirty="0">
                <a:effectLst/>
                <a:latin typeface="Times New Roman" panose="02020603050405020304" pitchFamily="18" charset="0"/>
              </a:rPr>
              <a:t> </a:t>
            </a:r>
            <a:r>
              <a:rPr lang="tr-TR" sz="1800" dirty="0" err="1">
                <a:effectLst/>
                <a:latin typeface="Times New Roman" panose="02020603050405020304" pitchFamily="18" charset="0"/>
              </a:rPr>
              <a:t>işlemlerin</a:t>
            </a:r>
            <a:r>
              <a:rPr lang="tr-TR" sz="1800" dirty="0">
                <a:effectLst/>
                <a:latin typeface="Times New Roman" panose="02020603050405020304" pitchFamily="18" charset="0"/>
              </a:rPr>
              <a:t> uygulanması ve </a:t>
            </a:r>
            <a:r>
              <a:rPr lang="tr-TR" sz="1800" dirty="0" err="1">
                <a:effectLst/>
                <a:latin typeface="Times New Roman" panose="02020603050405020304" pitchFamily="18" charset="0"/>
              </a:rPr>
              <a:t>sonuçlarının</a:t>
            </a:r>
            <a:r>
              <a:rPr lang="tr-TR" sz="1800" dirty="0">
                <a:effectLst/>
                <a:latin typeface="Times New Roman" panose="02020603050405020304" pitchFamily="18" charset="0"/>
              </a:rPr>
              <a:t> ortaya </a:t>
            </a:r>
            <a:r>
              <a:rPr lang="tr-TR" sz="1800" dirty="0" err="1">
                <a:effectLst/>
                <a:latin typeface="Times New Roman" panose="02020603050405020304" pitchFamily="18" charset="0"/>
              </a:rPr>
              <a:t>çıkarılması</a:t>
            </a:r>
            <a:r>
              <a:rPr lang="tr-TR" sz="1800" dirty="0">
                <a:effectLst/>
                <a:latin typeface="Times New Roman" panose="02020603050405020304" pitchFamily="18" charset="0"/>
              </a:rPr>
              <a:t> </a:t>
            </a:r>
            <a:r>
              <a:rPr lang="tr-TR" sz="1800" dirty="0" err="1">
                <a:effectLst/>
                <a:latin typeface="Times New Roman" panose="02020603050405020304" pitchFamily="18" charset="0"/>
              </a:rPr>
              <a:t>hedeflenmiştir</a:t>
            </a:r>
            <a:r>
              <a:rPr lang="tr-TR" sz="1800" dirty="0">
                <a:effectLst/>
                <a:latin typeface="Times New Roman" panose="02020603050405020304" pitchFamily="18" charset="0"/>
              </a:rPr>
              <a:t>. </a:t>
            </a:r>
            <a:endParaRPr lang="tr-TR" dirty="0"/>
          </a:p>
          <a:p>
            <a:r>
              <a:rPr lang="tr-TR" sz="1800" dirty="0">
                <a:effectLst/>
                <a:latin typeface="Times New Roman" panose="02020603050405020304" pitchFamily="18" charset="0"/>
              </a:rPr>
              <a:t>Bunlar; </a:t>
            </a:r>
            <a:endParaRPr lang="tr-TR" dirty="0"/>
          </a:p>
          <a:p>
            <a:pPr>
              <a:buFont typeface="Arial" panose="020B0604020202020204" pitchFamily="34" charset="0"/>
              <a:buChar char="•"/>
            </a:pPr>
            <a:r>
              <a:rPr lang="tr-TR" sz="1800" dirty="0">
                <a:effectLst/>
                <a:latin typeface="Symbol" pitchFamily="2" charset="2"/>
              </a:rPr>
              <a:t>  </a:t>
            </a:r>
            <a:r>
              <a:rPr lang="tr-TR" sz="1800" dirty="0">
                <a:effectLst/>
                <a:latin typeface="Times New Roman" panose="02020603050405020304" pitchFamily="18" charset="0"/>
              </a:rPr>
              <a:t>Veri tabanı sunucu sistemleri </a:t>
            </a:r>
            <a:r>
              <a:rPr lang="tr-TR" sz="1800" dirty="0" err="1">
                <a:effectLst/>
                <a:latin typeface="Times New Roman" panose="02020603050405020304" pitchFamily="18" charset="0"/>
              </a:rPr>
              <a:t>özellikleri</a:t>
            </a:r>
            <a:r>
              <a:rPr lang="tr-TR" sz="1800" dirty="0">
                <a:effectLst/>
                <a:latin typeface="Times New Roman" panose="02020603050405020304" pitchFamily="18" charset="0"/>
              </a:rPr>
              <a:t> belirlenmesi, </a:t>
            </a:r>
            <a:endParaRPr lang="tr-TR" dirty="0">
              <a:effectLst/>
            </a:endParaRPr>
          </a:p>
          <a:p>
            <a:pPr>
              <a:buFont typeface="Arial" panose="020B0604020202020204" pitchFamily="34" charset="0"/>
              <a:buChar char="•"/>
            </a:pPr>
            <a:r>
              <a:rPr lang="tr-TR" sz="1800" dirty="0">
                <a:effectLst/>
                <a:latin typeface="Symbol" pitchFamily="2" charset="2"/>
              </a:rPr>
              <a:t>  </a:t>
            </a:r>
            <a:r>
              <a:rPr lang="tr-TR" sz="1800" dirty="0">
                <a:effectLst/>
                <a:latin typeface="Times New Roman" panose="02020603050405020304" pitchFamily="18" charset="0"/>
              </a:rPr>
              <a:t>Veri tabanı </a:t>
            </a:r>
            <a:r>
              <a:rPr lang="tr-TR" sz="1800" dirty="0" err="1">
                <a:effectLst/>
                <a:latin typeface="Times New Roman" panose="02020603050405020304" pitchFamily="18" charset="0"/>
              </a:rPr>
              <a:t>şemaları</a:t>
            </a:r>
            <a:r>
              <a:rPr lang="tr-TR" sz="1800" dirty="0">
                <a:effectLst/>
                <a:latin typeface="Times New Roman" panose="02020603050405020304" pitchFamily="18" charset="0"/>
              </a:rPr>
              <a:t> </a:t>
            </a:r>
            <a:r>
              <a:rPr lang="tr-TR" sz="1800" dirty="0" err="1">
                <a:effectLst/>
                <a:latin typeface="Times New Roman" panose="02020603050405020304" pitchFamily="18" charset="0"/>
              </a:rPr>
              <a:t>oluşturulması</a:t>
            </a:r>
            <a:r>
              <a:rPr lang="tr-TR" sz="1800" dirty="0">
                <a:effectLst/>
                <a:latin typeface="Times New Roman" panose="02020603050405020304" pitchFamily="18" charset="0"/>
              </a:rPr>
              <a:t>, </a:t>
            </a:r>
            <a:endParaRPr lang="tr-TR" dirty="0">
              <a:effectLst/>
            </a:endParaRPr>
          </a:p>
          <a:p>
            <a:pPr>
              <a:buFont typeface="Arial" panose="020B0604020202020204" pitchFamily="34" charset="0"/>
              <a:buChar char="•"/>
            </a:pPr>
            <a:r>
              <a:rPr lang="tr-TR" sz="1800" dirty="0">
                <a:effectLst/>
                <a:latin typeface="Symbol" pitchFamily="2" charset="2"/>
              </a:rPr>
              <a:t>  </a:t>
            </a:r>
            <a:r>
              <a:rPr lang="tr-TR" sz="1800" dirty="0">
                <a:effectLst/>
                <a:latin typeface="Times New Roman" panose="02020603050405020304" pitchFamily="18" charset="0"/>
              </a:rPr>
              <a:t>Sorguların belirlenmesi, </a:t>
            </a:r>
            <a:endParaRPr lang="tr-TR" dirty="0">
              <a:effectLst/>
            </a:endParaRPr>
          </a:p>
          <a:p>
            <a:pPr>
              <a:buFont typeface="Arial" panose="020B0604020202020204" pitchFamily="34" charset="0"/>
              <a:buChar char="•"/>
            </a:pPr>
            <a:r>
              <a:rPr lang="tr-TR" sz="1800" dirty="0">
                <a:effectLst/>
                <a:latin typeface="Symbol" pitchFamily="2" charset="2"/>
              </a:rPr>
              <a:t>  </a:t>
            </a:r>
            <a:r>
              <a:rPr lang="tr-TR" sz="1800" dirty="0">
                <a:effectLst/>
                <a:latin typeface="Times New Roman" panose="02020603050405020304" pitchFamily="18" charset="0"/>
              </a:rPr>
              <a:t>Veri tabanı ayarlarının yapılması, </a:t>
            </a:r>
            <a:endParaRPr lang="tr-TR" dirty="0">
              <a:effectLst/>
            </a:endParaRPr>
          </a:p>
          <a:p>
            <a:pPr>
              <a:buFont typeface="Arial" panose="020B0604020202020204" pitchFamily="34" charset="0"/>
              <a:buChar char="•"/>
            </a:pPr>
            <a:r>
              <a:rPr lang="tr-TR" sz="1800" dirty="0">
                <a:effectLst/>
                <a:latin typeface="Symbol" pitchFamily="2" charset="2"/>
              </a:rPr>
              <a:t>  </a:t>
            </a:r>
            <a:r>
              <a:rPr lang="tr-TR" sz="1800" dirty="0" err="1">
                <a:effectLst/>
                <a:latin typeface="Times New Roman" panose="02020603050405020304" pitchFamily="18" charset="0"/>
              </a:rPr>
              <a:t>Ölçümler</a:t>
            </a:r>
            <a:r>
              <a:rPr lang="tr-TR" sz="1800" dirty="0">
                <a:effectLst/>
                <a:latin typeface="Times New Roman" panose="02020603050405020304" pitchFamily="18" charset="0"/>
              </a:rPr>
              <a:t> ve </a:t>
            </a:r>
            <a:r>
              <a:rPr lang="tr-TR" sz="1800" dirty="0" err="1">
                <a:effectLst/>
                <a:latin typeface="Times New Roman" panose="02020603050405020304" pitchFamily="18" charset="0"/>
              </a:rPr>
              <a:t>ölçüm</a:t>
            </a:r>
            <a:r>
              <a:rPr lang="tr-TR" sz="1800" dirty="0">
                <a:effectLst/>
                <a:latin typeface="Times New Roman" panose="02020603050405020304" pitchFamily="18" charset="0"/>
              </a:rPr>
              <a:t> metrikleri bilgileri, </a:t>
            </a:r>
            <a:endParaRPr lang="tr-TR" dirty="0">
              <a:effectLst/>
            </a:endParaRPr>
          </a:p>
          <a:p>
            <a:pPr>
              <a:buFont typeface="Arial" panose="020B0604020202020204" pitchFamily="34" charset="0"/>
              <a:buChar char="•"/>
            </a:pPr>
            <a:r>
              <a:rPr lang="tr-TR" sz="1800" dirty="0">
                <a:effectLst/>
                <a:latin typeface="Symbol" pitchFamily="2" charset="2"/>
              </a:rPr>
              <a:t>  </a:t>
            </a:r>
            <a:r>
              <a:rPr lang="tr-TR" sz="1800" dirty="0">
                <a:effectLst/>
                <a:latin typeface="Times New Roman" panose="02020603050405020304" pitchFamily="18" charset="0"/>
              </a:rPr>
              <a:t>Performans analizi ve </a:t>
            </a:r>
            <a:r>
              <a:rPr lang="tr-TR" sz="1800" dirty="0" err="1">
                <a:effectLst/>
                <a:latin typeface="Times New Roman" panose="02020603050405020304" pitchFamily="18" charset="0"/>
              </a:rPr>
              <a:t>sonuçlarıdır</a:t>
            </a:r>
            <a:r>
              <a:rPr lang="tr-TR" sz="1800" dirty="0">
                <a:effectLst/>
                <a:latin typeface="Times New Roman" panose="02020603050405020304" pitchFamily="18" charset="0"/>
              </a:rPr>
              <a:t>. </a:t>
            </a:r>
            <a:endParaRPr lang="tr-TR" dirty="0">
              <a:effectLst/>
            </a:endParaRPr>
          </a:p>
          <a:p>
            <a:endParaRPr lang="tr-TR" dirty="0"/>
          </a:p>
        </p:txBody>
      </p:sp>
    </p:spTree>
    <p:extLst>
      <p:ext uri="{BB962C8B-B14F-4D97-AF65-F5344CB8AC3E}">
        <p14:creationId xmlns:p14="http://schemas.microsoft.com/office/powerpoint/2010/main" val="970189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EEC967-BCB2-B29B-66B8-EB58975EA1D0}"/>
              </a:ext>
            </a:extLst>
          </p:cNvPr>
          <p:cNvSpPr>
            <a:spLocks noGrp="1"/>
          </p:cNvSpPr>
          <p:nvPr>
            <p:ph type="title"/>
          </p:nvPr>
        </p:nvSpPr>
        <p:spPr>
          <a:xfrm>
            <a:off x="646111" y="452718"/>
            <a:ext cx="9404723" cy="745461"/>
          </a:xfrm>
        </p:spPr>
        <p:txBody>
          <a:bodyPr/>
          <a:lstStyle/>
          <a:p>
            <a:r>
              <a:rPr lang="tr-TR" dirty="0"/>
              <a:t>Veri Tabanı Şemaları :</a:t>
            </a:r>
          </a:p>
        </p:txBody>
      </p:sp>
      <p:sp>
        <p:nvSpPr>
          <p:cNvPr id="3" name="Metin Yer Tutucusu 2">
            <a:extLst>
              <a:ext uri="{FF2B5EF4-FFF2-40B4-BE49-F238E27FC236}">
                <a16:creationId xmlns:a16="http://schemas.microsoft.com/office/drawing/2014/main" id="{F2D068E6-DAA1-A86B-82C2-033E3C1C3A69}"/>
              </a:ext>
            </a:extLst>
          </p:cNvPr>
          <p:cNvSpPr>
            <a:spLocks noGrp="1"/>
          </p:cNvSpPr>
          <p:nvPr>
            <p:ph type="body" idx="1"/>
          </p:nvPr>
        </p:nvSpPr>
        <p:spPr>
          <a:xfrm>
            <a:off x="1103310" y="1645256"/>
            <a:ext cx="4396338" cy="745462"/>
          </a:xfrm>
        </p:spPr>
        <p:txBody>
          <a:bodyPr/>
          <a:lstStyle/>
          <a:p>
            <a:r>
              <a:rPr lang="tr-TR" sz="2600" dirty="0" err="1">
                <a:effectLst/>
                <a:latin typeface="Times New Roman" panose="02020603050405020304" pitchFamily="18" charset="0"/>
              </a:rPr>
              <a:t>MySQL</a:t>
            </a:r>
            <a:r>
              <a:rPr lang="tr-TR" sz="2600" dirty="0">
                <a:effectLst/>
                <a:latin typeface="Times New Roman" panose="02020603050405020304" pitchFamily="18" charset="0"/>
              </a:rPr>
              <a:t> Veri </a:t>
            </a:r>
            <a:r>
              <a:rPr lang="tr-TR" sz="2600" dirty="0">
                <a:latin typeface="Times New Roman" panose="02020603050405020304" pitchFamily="18" charset="0"/>
              </a:rPr>
              <a:t>T</a:t>
            </a:r>
            <a:r>
              <a:rPr lang="tr-TR" sz="2600" dirty="0">
                <a:effectLst/>
                <a:latin typeface="Times New Roman" panose="02020603050405020304" pitchFamily="18" charset="0"/>
              </a:rPr>
              <a:t>abanı Şeması </a:t>
            </a:r>
            <a:endParaRPr lang="tr-TR" sz="2600" dirty="0"/>
          </a:p>
          <a:p>
            <a:endParaRPr lang="tr-TR" dirty="0"/>
          </a:p>
        </p:txBody>
      </p:sp>
      <p:pic>
        <p:nvPicPr>
          <p:cNvPr id="7" name="İçerik Yer Tutucusu 6">
            <a:extLst>
              <a:ext uri="{FF2B5EF4-FFF2-40B4-BE49-F238E27FC236}">
                <a16:creationId xmlns:a16="http://schemas.microsoft.com/office/drawing/2014/main" id="{2B0C3879-77ED-04BE-B982-A2860A1662A1}"/>
              </a:ext>
            </a:extLst>
          </p:cNvPr>
          <p:cNvPicPr>
            <a:picLocks noGrp="1" noChangeAspect="1"/>
          </p:cNvPicPr>
          <p:nvPr>
            <p:ph sz="half" idx="2"/>
          </p:nvPr>
        </p:nvPicPr>
        <p:blipFill>
          <a:blip r:embed="rId2"/>
          <a:stretch>
            <a:fillRect/>
          </a:stretch>
        </p:blipFill>
        <p:spPr>
          <a:xfrm>
            <a:off x="472965" y="2123090"/>
            <a:ext cx="5171089" cy="4282192"/>
          </a:xfrm>
          <a:prstGeom prst="rect">
            <a:avLst/>
          </a:prstGeom>
        </p:spPr>
      </p:pic>
      <p:sp>
        <p:nvSpPr>
          <p:cNvPr id="5" name="Metin Yer Tutucusu 4">
            <a:extLst>
              <a:ext uri="{FF2B5EF4-FFF2-40B4-BE49-F238E27FC236}">
                <a16:creationId xmlns:a16="http://schemas.microsoft.com/office/drawing/2014/main" id="{60F4723E-DD42-6A03-6883-791C7D590B98}"/>
              </a:ext>
            </a:extLst>
          </p:cNvPr>
          <p:cNvSpPr>
            <a:spLocks noGrp="1"/>
          </p:cNvSpPr>
          <p:nvPr>
            <p:ph type="body" sz="quarter" idx="3"/>
          </p:nvPr>
        </p:nvSpPr>
        <p:spPr>
          <a:xfrm>
            <a:off x="7490861" y="1834959"/>
            <a:ext cx="4396339" cy="576262"/>
          </a:xfrm>
        </p:spPr>
        <p:txBody>
          <a:bodyPr/>
          <a:lstStyle/>
          <a:p>
            <a:r>
              <a:rPr lang="tr-TR" sz="2600" dirty="0" err="1">
                <a:effectLst/>
                <a:latin typeface="Times New Roman" panose="02020603050405020304" pitchFamily="18" charset="0"/>
              </a:rPr>
              <a:t>MongoDB</a:t>
            </a:r>
            <a:r>
              <a:rPr lang="tr-TR" sz="2600" dirty="0">
                <a:effectLst/>
                <a:latin typeface="Times New Roman" panose="02020603050405020304" pitchFamily="18" charset="0"/>
              </a:rPr>
              <a:t> </a:t>
            </a:r>
            <a:r>
              <a:rPr lang="tr-TR" sz="2600" dirty="0" err="1">
                <a:effectLst/>
                <a:latin typeface="Times New Roman" panose="02020603050405020304" pitchFamily="18" charset="0"/>
              </a:rPr>
              <a:t>şeması</a:t>
            </a:r>
            <a:r>
              <a:rPr lang="tr-TR" sz="2600" dirty="0">
                <a:effectLst/>
                <a:latin typeface="Times New Roman" panose="02020603050405020304" pitchFamily="18" charset="0"/>
              </a:rPr>
              <a:t> </a:t>
            </a:r>
            <a:endParaRPr lang="tr-TR" sz="2600" dirty="0"/>
          </a:p>
          <a:p>
            <a:endParaRPr lang="tr-TR" dirty="0"/>
          </a:p>
        </p:txBody>
      </p:sp>
      <p:pic>
        <p:nvPicPr>
          <p:cNvPr id="8" name="İçerik Yer Tutucusu 7">
            <a:extLst>
              <a:ext uri="{FF2B5EF4-FFF2-40B4-BE49-F238E27FC236}">
                <a16:creationId xmlns:a16="http://schemas.microsoft.com/office/drawing/2014/main" id="{7433A9C8-A414-34DA-8AB7-9E58C2E1A747}"/>
              </a:ext>
            </a:extLst>
          </p:cNvPr>
          <p:cNvPicPr>
            <a:picLocks noGrp="1" noChangeAspect="1"/>
          </p:cNvPicPr>
          <p:nvPr>
            <p:ph sz="quarter" idx="4"/>
          </p:nvPr>
        </p:nvPicPr>
        <p:blipFill>
          <a:blip r:embed="rId3"/>
          <a:stretch>
            <a:fillRect/>
          </a:stretch>
        </p:blipFill>
        <p:spPr>
          <a:xfrm>
            <a:off x="6411034" y="2123090"/>
            <a:ext cx="4849214" cy="4141076"/>
          </a:xfrm>
          <a:prstGeom prst="rect">
            <a:avLst/>
          </a:prstGeom>
        </p:spPr>
      </p:pic>
    </p:spTree>
    <p:extLst>
      <p:ext uri="{BB962C8B-B14F-4D97-AF65-F5344CB8AC3E}">
        <p14:creationId xmlns:p14="http://schemas.microsoft.com/office/powerpoint/2010/main" val="928685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AC3DE-FBEA-0B1B-8E17-F554BE3BC43A}"/>
              </a:ext>
            </a:extLst>
          </p:cNvPr>
          <p:cNvSpPr>
            <a:spLocks noGrp="1"/>
          </p:cNvSpPr>
          <p:nvPr>
            <p:ph type="title"/>
          </p:nvPr>
        </p:nvSpPr>
        <p:spPr>
          <a:xfrm>
            <a:off x="646112" y="452717"/>
            <a:ext cx="4853540" cy="2311503"/>
          </a:xfrm>
        </p:spPr>
        <p:txBody>
          <a:bodyPr/>
          <a:lstStyle/>
          <a:p>
            <a:r>
              <a:rPr lang="tr-TR" sz="1800" dirty="0" err="1"/>
              <a:t>MySQL</a:t>
            </a:r>
            <a:r>
              <a:rPr lang="tr-TR" sz="1800" dirty="0"/>
              <a:t> veri tabanı sisteminin sorgu sayıları arttıkça </a:t>
            </a:r>
            <a:r>
              <a:rPr lang="tr-TR" sz="1800" dirty="0" err="1"/>
              <a:t>MongoDB</a:t>
            </a:r>
            <a:r>
              <a:rPr lang="tr-TR" sz="1800" dirty="0"/>
              <a:t> üzerinde avantaj kazandığı görülmektedir. Ancak, 2 işlemci ve 3 işlemci çekirdeği yapılandırmasından sonra diğer yüksek işlemci-işlemci çekirdeği sayılarında  </a:t>
            </a:r>
            <a:r>
              <a:rPr lang="tr-TR" sz="1800" dirty="0" err="1"/>
              <a:t>MongoDB</a:t>
            </a:r>
            <a:r>
              <a:rPr lang="tr-TR" sz="1800" dirty="0"/>
              <a:t> bu yapılandırmalarda daha fazla avantaj göstermiştir</a:t>
            </a:r>
          </a:p>
        </p:txBody>
      </p:sp>
      <p:sp>
        <p:nvSpPr>
          <p:cNvPr id="3" name="Metin Yer Tutucusu 2">
            <a:extLst>
              <a:ext uri="{FF2B5EF4-FFF2-40B4-BE49-F238E27FC236}">
                <a16:creationId xmlns:a16="http://schemas.microsoft.com/office/drawing/2014/main" id="{3C7324C6-E4B5-45B2-ED91-62F2AE240C40}"/>
              </a:ext>
            </a:extLst>
          </p:cNvPr>
          <p:cNvSpPr>
            <a:spLocks noGrp="1"/>
          </p:cNvSpPr>
          <p:nvPr>
            <p:ph type="body" idx="1"/>
          </p:nvPr>
        </p:nvSpPr>
        <p:spPr>
          <a:xfrm>
            <a:off x="646111" y="893379"/>
            <a:ext cx="4853540" cy="1587883"/>
          </a:xfrm>
        </p:spPr>
        <p:txBody>
          <a:bodyPr/>
          <a:lstStyle/>
          <a:p>
            <a:r>
              <a:rPr lang="tr-TR" dirty="0"/>
              <a:t>.</a:t>
            </a:r>
          </a:p>
          <a:p>
            <a:endParaRPr lang="tr-TR" dirty="0"/>
          </a:p>
        </p:txBody>
      </p:sp>
      <p:pic>
        <p:nvPicPr>
          <p:cNvPr id="7" name="İçerik Yer Tutucusu 6">
            <a:extLst>
              <a:ext uri="{FF2B5EF4-FFF2-40B4-BE49-F238E27FC236}">
                <a16:creationId xmlns:a16="http://schemas.microsoft.com/office/drawing/2014/main" id="{E6E6CB59-2744-1D68-D4BA-E8D2F88A63BF}"/>
              </a:ext>
            </a:extLst>
          </p:cNvPr>
          <p:cNvPicPr>
            <a:picLocks noGrp="1" noChangeAspect="1"/>
          </p:cNvPicPr>
          <p:nvPr>
            <p:ph sz="half" idx="2"/>
          </p:nvPr>
        </p:nvPicPr>
        <p:blipFill>
          <a:blip r:embed="rId2"/>
          <a:stretch>
            <a:fillRect/>
          </a:stretch>
        </p:blipFill>
        <p:spPr>
          <a:xfrm>
            <a:off x="725488" y="2921924"/>
            <a:ext cx="4395787" cy="3334414"/>
          </a:xfrm>
          <a:prstGeom prst="rect">
            <a:avLst/>
          </a:prstGeom>
        </p:spPr>
      </p:pic>
      <p:sp>
        <p:nvSpPr>
          <p:cNvPr id="5" name="Metin Yer Tutucusu 4">
            <a:extLst>
              <a:ext uri="{FF2B5EF4-FFF2-40B4-BE49-F238E27FC236}">
                <a16:creationId xmlns:a16="http://schemas.microsoft.com/office/drawing/2014/main" id="{8A1A9D3C-58B3-A390-AC37-6AB6393D1A94}"/>
              </a:ext>
            </a:extLst>
          </p:cNvPr>
          <p:cNvSpPr>
            <a:spLocks noGrp="1"/>
          </p:cNvSpPr>
          <p:nvPr>
            <p:ph type="body" sz="quarter" idx="3"/>
          </p:nvPr>
        </p:nvSpPr>
        <p:spPr>
          <a:xfrm>
            <a:off x="6232525" y="611964"/>
            <a:ext cx="4729726" cy="1849049"/>
          </a:xfrm>
        </p:spPr>
        <p:txBody>
          <a:bodyPr/>
          <a:lstStyle/>
          <a:p>
            <a:r>
              <a:rPr lang="tr-TR" sz="1800" dirty="0">
                <a:solidFill>
                  <a:schemeClr val="tx1"/>
                </a:solidFill>
              </a:rPr>
              <a:t>İşlemci çekirdeği miktarı ile saniye başına yapılan sorgu sayıları arasındaki ilişki analizi görülmektedir. </a:t>
            </a:r>
            <a:r>
              <a:rPr lang="tr-TR" sz="1800" dirty="0" err="1">
                <a:solidFill>
                  <a:schemeClr val="tx1"/>
                </a:solidFill>
              </a:rPr>
              <a:t>MySQL</a:t>
            </a:r>
            <a:r>
              <a:rPr lang="tr-TR" sz="1800" dirty="0">
                <a:solidFill>
                  <a:schemeClr val="tx1"/>
                </a:solidFill>
              </a:rPr>
              <a:t> için performansın 4 işlemci çekirdeğine kadar hemen hemen aynı olduğu gözlemlenmiştir.</a:t>
            </a:r>
          </a:p>
        </p:txBody>
      </p:sp>
      <p:pic>
        <p:nvPicPr>
          <p:cNvPr id="8" name="İçerik Yer Tutucusu 7">
            <a:extLst>
              <a:ext uri="{FF2B5EF4-FFF2-40B4-BE49-F238E27FC236}">
                <a16:creationId xmlns:a16="http://schemas.microsoft.com/office/drawing/2014/main" id="{722FC802-5C15-85C4-28C4-04A812F136BD}"/>
              </a:ext>
            </a:extLst>
          </p:cNvPr>
          <p:cNvPicPr>
            <a:picLocks noGrp="1" noChangeAspect="1"/>
          </p:cNvPicPr>
          <p:nvPr>
            <p:ph sz="quarter" idx="4"/>
          </p:nvPr>
        </p:nvPicPr>
        <p:blipFill>
          <a:blip r:embed="rId3"/>
          <a:stretch>
            <a:fillRect/>
          </a:stretch>
        </p:blipFill>
        <p:spPr>
          <a:xfrm>
            <a:off x="6232525" y="2921924"/>
            <a:ext cx="4887420" cy="3184586"/>
          </a:xfrm>
          <a:prstGeom prst="rect">
            <a:avLst/>
          </a:prstGeom>
        </p:spPr>
      </p:pic>
    </p:spTree>
    <p:extLst>
      <p:ext uri="{BB962C8B-B14F-4D97-AF65-F5344CB8AC3E}">
        <p14:creationId xmlns:p14="http://schemas.microsoft.com/office/powerpoint/2010/main" val="329613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9781B39A-2BE7-DC40-5AA0-18E2E3D200C0}"/>
              </a:ext>
            </a:extLst>
          </p:cNvPr>
          <p:cNvSpPr>
            <a:spLocks noGrp="1"/>
          </p:cNvSpPr>
          <p:nvPr>
            <p:ph type="body" idx="1"/>
          </p:nvPr>
        </p:nvSpPr>
        <p:spPr>
          <a:xfrm>
            <a:off x="654552" y="412886"/>
            <a:ext cx="5263145" cy="2270235"/>
          </a:xfrm>
        </p:spPr>
        <p:txBody>
          <a:bodyPr/>
          <a:lstStyle/>
          <a:p>
            <a:r>
              <a:rPr lang="tr-TR" sz="2200" dirty="0" err="1">
                <a:solidFill>
                  <a:schemeClr val="tx1"/>
                </a:solidFill>
              </a:rPr>
              <a:t>MySQL</a:t>
            </a:r>
            <a:r>
              <a:rPr lang="tr-TR" sz="2200" dirty="0">
                <a:solidFill>
                  <a:schemeClr val="tx1"/>
                </a:solidFill>
              </a:rPr>
              <a:t> ve </a:t>
            </a:r>
            <a:r>
              <a:rPr lang="tr-TR" sz="2200" dirty="0" err="1">
                <a:solidFill>
                  <a:schemeClr val="tx1"/>
                </a:solidFill>
              </a:rPr>
              <a:t>MongoDB</a:t>
            </a:r>
            <a:r>
              <a:rPr lang="tr-TR" sz="2200" dirty="0">
                <a:solidFill>
                  <a:schemeClr val="tx1"/>
                </a:solidFill>
              </a:rPr>
              <a:t> veri tabanlarına ikinci sorgu kodu ile karşılaştırma testi uygulanmıştır. Analiz sonuçlarına göre, </a:t>
            </a:r>
            <a:r>
              <a:rPr lang="tr-TR" sz="2200" dirty="0" err="1">
                <a:solidFill>
                  <a:schemeClr val="tx1"/>
                </a:solidFill>
              </a:rPr>
              <a:t>MySQL'in</a:t>
            </a:r>
            <a:r>
              <a:rPr lang="tr-TR" sz="2200" dirty="0">
                <a:solidFill>
                  <a:schemeClr val="tx1"/>
                </a:solidFill>
              </a:rPr>
              <a:t> ortalama sorgu süreleri sonuçları </a:t>
            </a:r>
            <a:r>
              <a:rPr lang="tr-TR" sz="2200" dirty="0" err="1">
                <a:solidFill>
                  <a:schemeClr val="tx1"/>
                </a:solidFill>
              </a:rPr>
              <a:t>MongoDB'ye</a:t>
            </a:r>
            <a:r>
              <a:rPr lang="tr-TR" sz="2200" dirty="0">
                <a:solidFill>
                  <a:schemeClr val="tx1"/>
                </a:solidFill>
              </a:rPr>
              <a:t> göre daha belirgin bir performans kötülüğü göstermiştir.</a:t>
            </a:r>
          </a:p>
        </p:txBody>
      </p:sp>
      <p:pic>
        <p:nvPicPr>
          <p:cNvPr id="7" name="İçerik Yer Tutucusu 6">
            <a:extLst>
              <a:ext uri="{FF2B5EF4-FFF2-40B4-BE49-F238E27FC236}">
                <a16:creationId xmlns:a16="http://schemas.microsoft.com/office/drawing/2014/main" id="{2D89A130-A247-DDA4-9979-8F859E5C7CE7}"/>
              </a:ext>
            </a:extLst>
          </p:cNvPr>
          <p:cNvPicPr>
            <a:picLocks noGrp="1" noChangeAspect="1"/>
          </p:cNvPicPr>
          <p:nvPr>
            <p:ph sz="half" idx="2"/>
          </p:nvPr>
        </p:nvPicPr>
        <p:blipFill>
          <a:blip r:embed="rId2"/>
          <a:stretch>
            <a:fillRect/>
          </a:stretch>
        </p:blipFill>
        <p:spPr>
          <a:xfrm>
            <a:off x="476250" y="2927064"/>
            <a:ext cx="5619750" cy="3741738"/>
          </a:xfrm>
          <a:prstGeom prst="rect">
            <a:avLst/>
          </a:prstGeom>
        </p:spPr>
      </p:pic>
      <p:sp>
        <p:nvSpPr>
          <p:cNvPr id="5" name="Metin Yer Tutucusu 4">
            <a:extLst>
              <a:ext uri="{FF2B5EF4-FFF2-40B4-BE49-F238E27FC236}">
                <a16:creationId xmlns:a16="http://schemas.microsoft.com/office/drawing/2014/main" id="{A8F06CF0-0545-5731-F4B4-84A43E64888E}"/>
              </a:ext>
            </a:extLst>
          </p:cNvPr>
          <p:cNvSpPr>
            <a:spLocks noGrp="1"/>
          </p:cNvSpPr>
          <p:nvPr>
            <p:ph type="body" sz="quarter" idx="3"/>
          </p:nvPr>
        </p:nvSpPr>
        <p:spPr>
          <a:xfrm>
            <a:off x="6571489" y="168945"/>
            <a:ext cx="5494408" cy="2758119"/>
          </a:xfrm>
        </p:spPr>
        <p:txBody>
          <a:bodyPr/>
          <a:lstStyle/>
          <a:p>
            <a:r>
              <a:rPr lang="tr-TR" sz="2200" dirty="0" err="1">
                <a:solidFill>
                  <a:schemeClr val="tx1"/>
                </a:solidFill>
              </a:rPr>
              <a:t>MySQL</a:t>
            </a:r>
            <a:r>
              <a:rPr lang="tr-TR" sz="2200" dirty="0">
                <a:solidFill>
                  <a:schemeClr val="tx1"/>
                </a:solidFill>
              </a:rPr>
              <a:t> ve </a:t>
            </a:r>
            <a:r>
              <a:rPr lang="tr-TR" sz="2200" dirty="0" err="1">
                <a:solidFill>
                  <a:schemeClr val="tx1"/>
                </a:solidFill>
              </a:rPr>
              <a:t>MongoDB</a:t>
            </a:r>
            <a:r>
              <a:rPr lang="tr-TR" sz="2200" dirty="0">
                <a:solidFill>
                  <a:schemeClr val="tx1"/>
                </a:solidFill>
              </a:rPr>
              <a:t> veri tabanlarına ikinci sorgu kodu ile karşılaştırma testi uygulanmıştır. Bu test küçük veri kayıtları üzerinde yapılmıştır. </a:t>
            </a:r>
            <a:r>
              <a:rPr lang="tr-TR" sz="2200" dirty="0" err="1">
                <a:solidFill>
                  <a:schemeClr val="tx1"/>
                </a:solidFill>
              </a:rPr>
              <a:t>MongoDB'nin</a:t>
            </a:r>
            <a:r>
              <a:rPr lang="tr-TR" sz="2200" dirty="0">
                <a:solidFill>
                  <a:schemeClr val="tx1"/>
                </a:solidFill>
              </a:rPr>
              <a:t> daha az sürede daha çok sorgu yürütmesi ve performansın sorgu sayısında daha iyi olduğu gözlenmiştir</a:t>
            </a:r>
          </a:p>
        </p:txBody>
      </p:sp>
      <p:pic>
        <p:nvPicPr>
          <p:cNvPr id="8" name="İçerik Yer Tutucusu 7">
            <a:extLst>
              <a:ext uri="{FF2B5EF4-FFF2-40B4-BE49-F238E27FC236}">
                <a16:creationId xmlns:a16="http://schemas.microsoft.com/office/drawing/2014/main" id="{64AE823E-1FAA-12C5-5052-9D1570EBB9B1}"/>
              </a:ext>
            </a:extLst>
          </p:cNvPr>
          <p:cNvPicPr>
            <a:picLocks noGrp="1" noChangeAspect="1"/>
          </p:cNvPicPr>
          <p:nvPr>
            <p:ph sz="quarter" idx="4"/>
          </p:nvPr>
        </p:nvPicPr>
        <p:blipFill>
          <a:blip r:embed="rId3"/>
          <a:stretch>
            <a:fillRect/>
          </a:stretch>
        </p:blipFill>
        <p:spPr>
          <a:xfrm>
            <a:off x="6571489" y="2927064"/>
            <a:ext cx="5364479" cy="3635047"/>
          </a:xfrm>
          <a:prstGeom prst="rect">
            <a:avLst/>
          </a:prstGeom>
        </p:spPr>
      </p:pic>
    </p:spTree>
    <p:extLst>
      <p:ext uri="{BB962C8B-B14F-4D97-AF65-F5344CB8AC3E}">
        <p14:creationId xmlns:p14="http://schemas.microsoft.com/office/powerpoint/2010/main" val="1385056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63DB541F-431E-12EE-976E-BEB689430AC6}"/>
              </a:ext>
            </a:extLst>
          </p:cNvPr>
          <p:cNvSpPr>
            <a:spLocks noGrp="1"/>
          </p:cNvSpPr>
          <p:nvPr>
            <p:ph type="body" idx="1"/>
          </p:nvPr>
        </p:nvSpPr>
        <p:spPr>
          <a:xfrm>
            <a:off x="435429" y="195943"/>
            <a:ext cx="5421085" cy="2442194"/>
          </a:xfrm>
        </p:spPr>
        <p:txBody>
          <a:bodyPr/>
          <a:lstStyle/>
          <a:p>
            <a:r>
              <a:rPr lang="tr-TR" sz="2200" dirty="0">
                <a:solidFill>
                  <a:schemeClr val="tx1"/>
                </a:solidFill>
              </a:rPr>
              <a:t>İşlemci çekirdeği miktarı ile saniye başına yapılan sorgu sayıları arasındaki ilişki analizi gösterilmektedir. </a:t>
            </a:r>
            <a:r>
              <a:rPr lang="tr-TR" sz="2200" dirty="0" err="1">
                <a:solidFill>
                  <a:schemeClr val="tx1"/>
                </a:solidFill>
              </a:rPr>
              <a:t>MySQL'in</a:t>
            </a:r>
            <a:r>
              <a:rPr lang="tr-TR" sz="2200" dirty="0">
                <a:solidFill>
                  <a:schemeClr val="tx1"/>
                </a:solidFill>
              </a:rPr>
              <a:t> performansının artan işlemci çekirdeği ve veri kayıt miktarlarında </a:t>
            </a:r>
            <a:r>
              <a:rPr lang="tr-TR" sz="2200" dirty="0" err="1">
                <a:solidFill>
                  <a:schemeClr val="tx1"/>
                </a:solidFill>
              </a:rPr>
              <a:t>MongoDB'ye</a:t>
            </a:r>
            <a:r>
              <a:rPr lang="tr-TR" sz="2200" dirty="0">
                <a:solidFill>
                  <a:schemeClr val="tx1"/>
                </a:solidFill>
              </a:rPr>
              <a:t> kıyasla daha düşük olduğu görülmüştür.</a:t>
            </a:r>
          </a:p>
        </p:txBody>
      </p:sp>
      <p:pic>
        <p:nvPicPr>
          <p:cNvPr id="7" name="İçerik Yer Tutucusu 6">
            <a:extLst>
              <a:ext uri="{FF2B5EF4-FFF2-40B4-BE49-F238E27FC236}">
                <a16:creationId xmlns:a16="http://schemas.microsoft.com/office/drawing/2014/main" id="{883D372E-A1EC-A866-6778-781996ADA672}"/>
              </a:ext>
            </a:extLst>
          </p:cNvPr>
          <p:cNvPicPr>
            <a:picLocks noGrp="1" noChangeAspect="1"/>
          </p:cNvPicPr>
          <p:nvPr>
            <p:ph sz="half" idx="2"/>
          </p:nvPr>
        </p:nvPicPr>
        <p:blipFill>
          <a:blip r:embed="rId2"/>
          <a:stretch>
            <a:fillRect/>
          </a:stretch>
        </p:blipFill>
        <p:spPr>
          <a:xfrm>
            <a:off x="434975" y="2732314"/>
            <a:ext cx="5421085" cy="3741738"/>
          </a:xfrm>
          <a:prstGeom prst="rect">
            <a:avLst/>
          </a:prstGeom>
        </p:spPr>
      </p:pic>
      <p:sp>
        <p:nvSpPr>
          <p:cNvPr id="5" name="Metin Yer Tutucusu 4">
            <a:extLst>
              <a:ext uri="{FF2B5EF4-FFF2-40B4-BE49-F238E27FC236}">
                <a16:creationId xmlns:a16="http://schemas.microsoft.com/office/drawing/2014/main" id="{2BE86A3B-EA83-3A9D-EC7A-C596D5B6B241}"/>
              </a:ext>
            </a:extLst>
          </p:cNvPr>
          <p:cNvSpPr>
            <a:spLocks noGrp="1"/>
          </p:cNvSpPr>
          <p:nvPr>
            <p:ph type="body" sz="quarter" idx="3"/>
          </p:nvPr>
        </p:nvSpPr>
        <p:spPr>
          <a:xfrm>
            <a:off x="6564087" y="1"/>
            <a:ext cx="5061856" cy="2294566"/>
          </a:xfrm>
        </p:spPr>
        <p:txBody>
          <a:bodyPr/>
          <a:lstStyle/>
          <a:p>
            <a:r>
              <a:rPr lang="tr-TR" sz="2200" dirty="0">
                <a:solidFill>
                  <a:schemeClr val="tx1"/>
                </a:solidFill>
              </a:rPr>
              <a:t>Detaylı ve karmaşık sorgu                     ile ölçeklendirilmiş analiz görülmektedir. Ölçek büyüdükçe </a:t>
            </a:r>
            <a:r>
              <a:rPr lang="tr-TR" sz="2200" dirty="0" err="1">
                <a:solidFill>
                  <a:schemeClr val="tx1"/>
                </a:solidFill>
              </a:rPr>
              <a:t>MySQL'in</a:t>
            </a:r>
            <a:r>
              <a:rPr lang="tr-TR" sz="2200" dirty="0">
                <a:solidFill>
                  <a:schemeClr val="tx1"/>
                </a:solidFill>
              </a:rPr>
              <a:t> performansındaki dezavantaj açıkça görülmüştür.</a:t>
            </a:r>
          </a:p>
        </p:txBody>
      </p:sp>
      <p:pic>
        <p:nvPicPr>
          <p:cNvPr id="8" name="İçerik Yer Tutucusu 7">
            <a:extLst>
              <a:ext uri="{FF2B5EF4-FFF2-40B4-BE49-F238E27FC236}">
                <a16:creationId xmlns:a16="http://schemas.microsoft.com/office/drawing/2014/main" id="{49AD6A2D-4CB4-EA88-8F47-CBE87E552AD4}"/>
              </a:ext>
            </a:extLst>
          </p:cNvPr>
          <p:cNvPicPr>
            <a:picLocks noGrp="1" noChangeAspect="1"/>
          </p:cNvPicPr>
          <p:nvPr>
            <p:ph sz="quarter" idx="4"/>
          </p:nvPr>
        </p:nvPicPr>
        <p:blipFill>
          <a:blip r:embed="rId3"/>
          <a:stretch>
            <a:fillRect/>
          </a:stretch>
        </p:blipFill>
        <p:spPr>
          <a:xfrm>
            <a:off x="6564313" y="2732314"/>
            <a:ext cx="5192712" cy="3741737"/>
          </a:xfrm>
          <a:prstGeom prst="rect">
            <a:avLst/>
          </a:prstGeom>
        </p:spPr>
      </p:pic>
    </p:spTree>
    <p:extLst>
      <p:ext uri="{BB962C8B-B14F-4D97-AF65-F5344CB8AC3E}">
        <p14:creationId xmlns:p14="http://schemas.microsoft.com/office/powerpoint/2010/main" val="2484145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E736DA-ED98-BA14-1590-E0373AF8CEF2}"/>
              </a:ext>
            </a:extLst>
          </p:cNvPr>
          <p:cNvSpPr>
            <a:spLocks noGrp="1"/>
          </p:cNvSpPr>
          <p:nvPr>
            <p:ph type="title"/>
          </p:nvPr>
        </p:nvSpPr>
        <p:spPr>
          <a:xfrm>
            <a:off x="1005339" y="463603"/>
            <a:ext cx="9404723" cy="951540"/>
          </a:xfrm>
        </p:spPr>
        <p:txBody>
          <a:bodyPr/>
          <a:lstStyle/>
          <a:p>
            <a:r>
              <a:rPr lang="tr-TR" dirty="0"/>
              <a:t>DEĞERLENDİRME VE SONUÇ</a:t>
            </a:r>
          </a:p>
        </p:txBody>
      </p:sp>
      <p:sp>
        <p:nvSpPr>
          <p:cNvPr id="3" name="İçerik Yer Tutucusu 2">
            <a:extLst>
              <a:ext uri="{FF2B5EF4-FFF2-40B4-BE49-F238E27FC236}">
                <a16:creationId xmlns:a16="http://schemas.microsoft.com/office/drawing/2014/main" id="{768280D8-C471-2892-EBB4-90CB902B6DC2}"/>
              </a:ext>
            </a:extLst>
          </p:cNvPr>
          <p:cNvSpPr>
            <a:spLocks noGrp="1"/>
          </p:cNvSpPr>
          <p:nvPr>
            <p:ph idx="1"/>
          </p:nvPr>
        </p:nvSpPr>
        <p:spPr>
          <a:xfrm>
            <a:off x="1005339" y="1704576"/>
            <a:ext cx="8946541" cy="4456738"/>
          </a:xfrm>
        </p:spPr>
        <p:txBody>
          <a:bodyPr>
            <a:normAutofit/>
          </a:bodyPr>
          <a:lstStyle/>
          <a:p>
            <a:pPr algn="l">
              <a:buFont typeface="Courier New" panose="02070309020205020404" pitchFamily="49" charset="0"/>
              <a:buChar char="o"/>
            </a:pPr>
            <a:r>
              <a:rPr lang="tr-TR" b="0" i="0" u="none" strike="noStrike" dirty="0">
                <a:solidFill>
                  <a:srgbClr val="ECECEC"/>
                </a:solidFill>
                <a:effectLst/>
                <a:latin typeface="Söhne"/>
              </a:rPr>
              <a:t>Çalışma, ilişkisel ve </a:t>
            </a:r>
            <a:r>
              <a:rPr lang="tr-TR" b="0" i="0" u="none" strike="noStrike" dirty="0" err="1">
                <a:solidFill>
                  <a:srgbClr val="ECECEC"/>
                </a:solidFill>
                <a:effectLst/>
                <a:latin typeface="Söhne"/>
              </a:rPr>
              <a:t>NoSQL</a:t>
            </a:r>
            <a:r>
              <a:rPr lang="tr-TR" b="0" i="0" u="none" strike="noStrike" dirty="0">
                <a:solidFill>
                  <a:srgbClr val="ECECEC"/>
                </a:solidFill>
                <a:effectLst/>
                <a:latin typeface="Söhne"/>
              </a:rPr>
              <a:t> veri tabanları arasındaki performans farklarını detaylı bir şekilde incelemiştir.</a:t>
            </a:r>
          </a:p>
          <a:p>
            <a:pPr algn="l">
              <a:buFont typeface="Courier New" panose="02070309020205020404" pitchFamily="49" charset="0"/>
              <a:buChar char="o"/>
            </a:pPr>
            <a:r>
              <a:rPr lang="tr-TR" b="0" i="0" u="none" strike="noStrike" dirty="0">
                <a:solidFill>
                  <a:srgbClr val="ECECEC"/>
                </a:solidFill>
                <a:effectLst/>
                <a:latin typeface="Söhne"/>
              </a:rPr>
              <a:t>İncelenen veri tabanları arasında özellikle </a:t>
            </a:r>
            <a:r>
              <a:rPr lang="tr-TR" b="0" i="0" u="none" strike="noStrike" dirty="0" err="1">
                <a:solidFill>
                  <a:srgbClr val="ECECEC"/>
                </a:solidFill>
                <a:effectLst/>
                <a:latin typeface="Söhne"/>
              </a:rPr>
              <a:t>MongoDB</a:t>
            </a:r>
            <a:r>
              <a:rPr lang="tr-TR" b="0" i="0" u="none" strike="noStrike" dirty="0">
                <a:solidFill>
                  <a:srgbClr val="ECECEC"/>
                </a:solidFill>
                <a:effectLst/>
                <a:latin typeface="Söhne"/>
              </a:rPr>
              <a:t> ve </a:t>
            </a:r>
            <a:r>
              <a:rPr lang="tr-TR" b="0" i="0" u="none" strike="noStrike" dirty="0" err="1">
                <a:solidFill>
                  <a:srgbClr val="ECECEC"/>
                </a:solidFill>
                <a:effectLst/>
                <a:latin typeface="Söhne"/>
              </a:rPr>
              <a:t>MySQL</a:t>
            </a:r>
            <a:r>
              <a:rPr lang="tr-TR" b="0" i="0" u="none" strike="noStrike" dirty="0">
                <a:solidFill>
                  <a:srgbClr val="ECECEC"/>
                </a:solidFill>
                <a:effectLst/>
                <a:latin typeface="Söhne"/>
              </a:rPr>
              <a:t> öne çıkmaktadır.</a:t>
            </a:r>
          </a:p>
          <a:p>
            <a:pPr algn="l">
              <a:buFont typeface="Courier New" panose="02070309020205020404" pitchFamily="49" charset="0"/>
              <a:buChar char="o"/>
            </a:pPr>
            <a:r>
              <a:rPr lang="tr-TR" b="0" i="0" u="none" strike="noStrike" dirty="0">
                <a:solidFill>
                  <a:srgbClr val="ECECEC"/>
                </a:solidFill>
                <a:effectLst/>
                <a:latin typeface="Söhne"/>
              </a:rPr>
              <a:t>Testler, </a:t>
            </a:r>
            <a:r>
              <a:rPr lang="tr-TR" b="0" i="0" u="none" strike="noStrike" dirty="0" err="1">
                <a:solidFill>
                  <a:srgbClr val="ECECEC"/>
                </a:solidFill>
                <a:effectLst/>
                <a:latin typeface="Söhne"/>
              </a:rPr>
              <a:t>MongoDB'un</a:t>
            </a:r>
            <a:r>
              <a:rPr lang="tr-TR" b="0" i="0" u="none" strike="noStrike" dirty="0">
                <a:solidFill>
                  <a:srgbClr val="ECECEC"/>
                </a:solidFill>
                <a:effectLst/>
                <a:latin typeface="Söhne"/>
              </a:rPr>
              <a:t> esnek mimarisi ve basit veri modelinin, karmaşık sorguların daha hızlı ve verimli bir şekilde işlenmesine olanak sağladığını göstermiştir.</a:t>
            </a:r>
          </a:p>
          <a:p>
            <a:pPr algn="l">
              <a:buFont typeface="Courier New" panose="02070309020205020404" pitchFamily="49" charset="0"/>
              <a:buChar char="o"/>
            </a:pPr>
            <a:r>
              <a:rPr lang="tr-TR" b="0" i="0" u="none" strike="noStrike" dirty="0">
                <a:solidFill>
                  <a:srgbClr val="ECECEC"/>
                </a:solidFill>
                <a:effectLst/>
                <a:latin typeface="Söhne"/>
              </a:rPr>
              <a:t>İkinci sorgu tipi testlerinde </a:t>
            </a:r>
            <a:r>
              <a:rPr lang="tr-TR" b="0" i="0" u="none" strike="noStrike" dirty="0" err="1">
                <a:solidFill>
                  <a:srgbClr val="ECECEC"/>
                </a:solidFill>
                <a:effectLst/>
                <a:latin typeface="Söhne"/>
              </a:rPr>
              <a:t>MongoDB'un</a:t>
            </a:r>
            <a:r>
              <a:rPr lang="tr-TR" b="0" i="0" u="none" strike="noStrike" dirty="0">
                <a:solidFill>
                  <a:srgbClr val="ECECEC"/>
                </a:solidFill>
                <a:effectLst/>
                <a:latin typeface="Söhne"/>
              </a:rPr>
              <a:t>, veri çoğaltma ve alt belge koleksiyonu kullanımı sayesinde </a:t>
            </a:r>
            <a:r>
              <a:rPr lang="tr-TR" b="0" i="0" u="none" strike="noStrike" dirty="0" err="1">
                <a:solidFill>
                  <a:srgbClr val="ECECEC"/>
                </a:solidFill>
                <a:effectLst/>
                <a:latin typeface="Söhne"/>
              </a:rPr>
              <a:t>MySQL'e</a:t>
            </a:r>
            <a:r>
              <a:rPr lang="tr-TR" b="0" i="0" u="none" strike="noStrike" dirty="0">
                <a:solidFill>
                  <a:srgbClr val="ECECEC"/>
                </a:solidFill>
                <a:effectLst/>
                <a:latin typeface="Söhne"/>
              </a:rPr>
              <a:t> göre daha iyi performans sergilediği belirlenmiştir.</a:t>
            </a:r>
          </a:p>
          <a:p>
            <a:pPr algn="l">
              <a:buFont typeface="Courier New" panose="02070309020205020404" pitchFamily="49" charset="0"/>
              <a:buChar char="o"/>
            </a:pPr>
            <a:r>
              <a:rPr lang="tr-TR" b="0" i="0" u="none" strike="noStrike" dirty="0">
                <a:solidFill>
                  <a:srgbClr val="ECECEC"/>
                </a:solidFill>
                <a:effectLst/>
                <a:latin typeface="Söhne"/>
              </a:rPr>
              <a:t>Veri ekleme ve silme işlemlerinde de </a:t>
            </a:r>
            <a:r>
              <a:rPr lang="tr-TR" b="0" i="0" u="none" strike="noStrike" dirty="0" err="1">
                <a:solidFill>
                  <a:srgbClr val="ECECEC"/>
                </a:solidFill>
                <a:effectLst/>
                <a:latin typeface="Söhne"/>
              </a:rPr>
              <a:t>MongoDB'un</a:t>
            </a:r>
            <a:r>
              <a:rPr lang="tr-TR" b="0" i="0" u="none" strike="noStrike" dirty="0">
                <a:solidFill>
                  <a:srgbClr val="ECECEC"/>
                </a:solidFill>
                <a:effectLst/>
                <a:latin typeface="Söhne"/>
              </a:rPr>
              <a:t> </a:t>
            </a:r>
            <a:r>
              <a:rPr lang="tr-TR" b="0" i="0" u="none" strike="noStrike" dirty="0" err="1">
                <a:solidFill>
                  <a:srgbClr val="ECECEC"/>
                </a:solidFill>
                <a:effectLst/>
                <a:latin typeface="Söhne"/>
              </a:rPr>
              <a:t>MySQL'e</a:t>
            </a:r>
            <a:r>
              <a:rPr lang="tr-TR" b="0" i="0" u="none" strike="noStrike" dirty="0">
                <a:solidFill>
                  <a:srgbClr val="ECECEC"/>
                </a:solidFill>
                <a:effectLst/>
                <a:latin typeface="Söhne"/>
              </a:rPr>
              <a:t> göre üstün olduğu tespit edilmiştir.</a:t>
            </a:r>
          </a:p>
          <a:p>
            <a:pPr algn="l">
              <a:buFont typeface="Courier New" panose="02070309020205020404" pitchFamily="49" charset="0"/>
              <a:buChar char="o"/>
            </a:pPr>
            <a:r>
              <a:rPr lang="tr-TR" b="0" i="0" u="none" strike="noStrike" dirty="0">
                <a:solidFill>
                  <a:srgbClr val="ECECEC"/>
                </a:solidFill>
                <a:effectLst/>
                <a:latin typeface="Söhne"/>
              </a:rPr>
              <a:t>İşlemci ve işlemci çekirdeklerinin farklı yapılandırılmasının her iki veri tabanının performansını etkilediği ve test sonuçlarına yansıdığı belirlenmiştir.</a:t>
            </a:r>
          </a:p>
          <a:p>
            <a:pPr marL="0" indent="0" algn="l">
              <a:buNone/>
            </a:pPr>
            <a:endParaRPr lang="tr-TR" b="0" i="0" u="none" strike="noStrike" dirty="0">
              <a:solidFill>
                <a:srgbClr val="ECECEC"/>
              </a:solidFill>
              <a:effectLst/>
              <a:latin typeface="Söhne"/>
            </a:endParaRPr>
          </a:p>
          <a:p>
            <a:endParaRPr lang="tr-TR" dirty="0"/>
          </a:p>
        </p:txBody>
      </p:sp>
    </p:spTree>
    <p:extLst>
      <p:ext uri="{BB962C8B-B14F-4D97-AF65-F5344CB8AC3E}">
        <p14:creationId xmlns:p14="http://schemas.microsoft.com/office/powerpoint/2010/main" val="292074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783470E-F072-757D-705D-334943B2647A}"/>
              </a:ext>
            </a:extLst>
          </p:cNvPr>
          <p:cNvSpPr>
            <a:spLocks noGrp="1"/>
          </p:cNvSpPr>
          <p:nvPr>
            <p:ph idx="1"/>
          </p:nvPr>
        </p:nvSpPr>
        <p:spPr>
          <a:xfrm>
            <a:off x="1622729" y="1331259"/>
            <a:ext cx="8946541" cy="4195481"/>
          </a:xfrm>
        </p:spPr>
        <p:txBody>
          <a:bodyPr/>
          <a:lstStyle/>
          <a:p>
            <a:pPr algn="l"/>
            <a:r>
              <a:rPr lang="tr-TR" b="0" i="0" u="none" strike="noStrike" dirty="0">
                <a:solidFill>
                  <a:srgbClr val="ECECEC"/>
                </a:solidFill>
                <a:effectLst/>
                <a:latin typeface="Söhne"/>
              </a:rPr>
              <a:t>Günümüz teknolojik ilerlemeleri, veri modellemeyi ve saklamayı kaçınılmaz hale getiriyor. Farklı kurumlar ve işletmeler, çeşitli ihtiyaçlarını karşılamak için veri modelleme ve depolama konusunda ciddi bir zorunlulukla karşı karşıya kalıyorlar. Verinin büyüklüğü, hacmi ve karmaşıklığı gibi faktörlere bağlı olarak, çeşitli veri yönetim yöntemleri geliştiriliyor. Bu bağlamda, ilişkisel ve ilişkisel olmayan </a:t>
            </a:r>
            <a:r>
              <a:rPr lang="tr-TR" b="0" i="0" u="none" strike="noStrike" dirty="0" err="1">
                <a:solidFill>
                  <a:srgbClr val="ECECEC"/>
                </a:solidFill>
                <a:effectLst/>
                <a:latin typeface="Söhne"/>
              </a:rPr>
              <a:t>veritabanı</a:t>
            </a:r>
            <a:r>
              <a:rPr lang="tr-TR" b="0" i="0" u="none" strike="noStrike" dirty="0">
                <a:solidFill>
                  <a:srgbClr val="ECECEC"/>
                </a:solidFill>
                <a:effectLst/>
                <a:latin typeface="Söhne"/>
              </a:rPr>
              <a:t> yönetim sistemleri yaygın olarak kullanılıyor.</a:t>
            </a:r>
          </a:p>
          <a:p>
            <a:pPr algn="l"/>
            <a:r>
              <a:rPr lang="tr-TR" b="0" i="0" u="none" strike="noStrike" dirty="0">
                <a:solidFill>
                  <a:srgbClr val="ECECEC"/>
                </a:solidFill>
                <a:effectLst/>
                <a:latin typeface="Söhne"/>
              </a:rPr>
              <a:t>İlişkisel olmayan </a:t>
            </a:r>
            <a:r>
              <a:rPr lang="tr-TR" b="0" i="0" u="none" strike="noStrike" dirty="0" err="1">
                <a:solidFill>
                  <a:srgbClr val="ECECEC"/>
                </a:solidFill>
                <a:effectLst/>
                <a:latin typeface="Söhne"/>
              </a:rPr>
              <a:t>veritabanı</a:t>
            </a:r>
            <a:r>
              <a:rPr lang="tr-TR" b="0" i="0" u="none" strike="noStrike" dirty="0">
                <a:solidFill>
                  <a:srgbClr val="ECECEC"/>
                </a:solidFill>
                <a:effectLst/>
                <a:latin typeface="Söhne"/>
              </a:rPr>
              <a:t> yönetim sistemleri, özellikle performansları ve esneklikleri nedeniyle </a:t>
            </a:r>
            <a:r>
              <a:rPr lang="tr-TR" b="0" i="0" u="none" strike="noStrike" dirty="0" err="1">
                <a:solidFill>
                  <a:srgbClr val="ECECEC"/>
                </a:solidFill>
                <a:effectLst/>
                <a:latin typeface="Söhne"/>
              </a:rPr>
              <a:t>eBay</a:t>
            </a:r>
            <a:r>
              <a:rPr lang="tr-TR" b="0" i="0" u="none" strike="noStrike" dirty="0">
                <a:solidFill>
                  <a:srgbClr val="ECECEC"/>
                </a:solidFill>
                <a:effectLst/>
                <a:latin typeface="Söhne"/>
              </a:rPr>
              <a:t> ve Amazon gibi büyük şirketler tarafından tercih ediliyor. Bu çalışma, bilgi sistemleri ve </a:t>
            </a:r>
            <a:r>
              <a:rPr lang="tr-TR" b="0" i="0" u="none" strike="noStrike" dirty="0" err="1">
                <a:solidFill>
                  <a:srgbClr val="ECECEC"/>
                </a:solidFill>
                <a:effectLst/>
                <a:latin typeface="Söhne"/>
              </a:rPr>
              <a:t>veritabanları</a:t>
            </a:r>
            <a:r>
              <a:rPr lang="tr-TR" b="0" i="0" u="none" strike="noStrike" dirty="0">
                <a:solidFill>
                  <a:srgbClr val="ECECEC"/>
                </a:solidFill>
                <a:effectLst/>
                <a:latin typeface="Söhne"/>
              </a:rPr>
              <a:t> kavramlarını araştırıyor ve ilişkisel ve ilişkisel olmayan </a:t>
            </a:r>
            <a:r>
              <a:rPr lang="tr-TR" b="0" i="0" u="none" strike="noStrike" dirty="0" err="1">
                <a:solidFill>
                  <a:srgbClr val="ECECEC"/>
                </a:solidFill>
                <a:effectLst/>
                <a:latin typeface="Söhne"/>
              </a:rPr>
              <a:t>veritabanı</a:t>
            </a:r>
            <a:r>
              <a:rPr lang="tr-TR" b="0" i="0" u="none" strike="noStrike" dirty="0">
                <a:solidFill>
                  <a:srgbClr val="ECECEC"/>
                </a:solidFill>
                <a:effectLst/>
                <a:latin typeface="Söhne"/>
              </a:rPr>
              <a:t> yönetim sistemlerinin mimari performanslarını ayrıntılı bir şekilde karşılaştırıyor.</a:t>
            </a:r>
          </a:p>
          <a:p>
            <a:pPr marL="0" indent="0">
              <a:buNone/>
            </a:pPr>
            <a:endParaRPr lang="tr-TR" dirty="0"/>
          </a:p>
        </p:txBody>
      </p:sp>
    </p:spTree>
    <p:extLst>
      <p:ext uri="{BB962C8B-B14F-4D97-AF65-F5344CB8AC3E}">
        <p14:creationId xmlns:p14="http://schemas.microsoft.com/office/powerpoint/2010/main" val="3382896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38F8727-EC3A-93A8-8E32-A75D31F4837A}"/>
              </a:ext>
            </a:extLst>
          </p:cNvPr>
          <p:cNvSpPr>
            <a:spLocks noGrp="1"/>
          </p:cNvSpPr>
          <p:nvPr>
            <p:ph idx="1"/>
          </p:nvPr>
        </p:nvSpPr>
        <p:spPr>
          <a:xfrm>
            <a:off x="1103312" y="250371"/>
            <a:ext cx="8946541" cy="5998029"/>
          </a:xfrm>
        </p:spPr>
        <p:txBody>
          <a:bodyPr>
            <a:normAutofit/>
          </a:bodyPr>
          <a:lstStyle/>
          <a:p>
            <a:pPr marL="0" indent="0">
              <a:buNone/>
            </a:pPr>
            <a:endParaRPr lang="tr-TR" sz="4200" dirty="0"/>
          </a:p>
          <a:p>
            <a:pPr marL="0" indent="0">
              <a:buNone/>
            </a:pPr>
            <a:r>
              <a:rPr lang="tr-TR" sz="4200" dirty="0"/>
              <a:t>DEĞERLENDİRME VE SONUÇ</a:t>
            </a:r>
          </a:p>
          <a:p>
            <a:pPr marL="0" indent="0">
              <a:buNone/>
            </a:pPr>
            <a:endParaRPr lang="tr-TR" sz="4200" b="0" i="0" u="none" strike="noStrike" dirty="0">
              <a:solidFill>
                <a:srgbClr val="ECECEC"/>
              </a:solidFill>
              <a:effectLst/>
              <a:latin typeface="Söhne"/>
            </a:endParaRPr>
          </a:p>
          <a:p>
            <a:pPr algn="l">
              <a:buFont typeface="Courier New" panose="02070309020205020404" pitchFamily="49" charset="0"/>
              <a:buChar char="o"/>
            </a:pPr>
            <a:r>
              <a:rPr lang="tr-TR" b="0" i="0" u="none" strike="noStrike" dirty="0" err="1">
                <a:solidFill>
                  <a:srgbClr val="ECECEC"/>
                </a:solidFill>
                <a:effectLst/>
                <a:latin typeface="Söhne"/>
              </a:rPr>
              <a:t>NoSQL</a:t>
            </a:r>
            <a:r>
              <a:rPr lang="tr-TR" b="0" i="0" u="none" strike="noStrike" dirty="0">
                <a:solidFill>
                  <a:srgbClr val="ECECEC"/>
                </a:solidFill>
                <a:effectLst/>
                <a:latin typeface="Söhne"/>
              </a:rPr>
              <a:t> veri tabanlarının, hız, geliştirme süresi ve ölçeklenebilirlik gibi açılardan ilişkisel veri tabanlarına göre daha etkin olduğu sonucuna varılmıştır.</a:t>
            </a:r>
          </a:p>
          <a:p>
            <a:pPr algn="l">
              <a:buFont typeface="Courier New" panose="02070309020205020404" pitchFamily="49" charset="0"/>
              <a:buChar char="o"/>
            </a:pPr>
            <a:r>
              <a:rPr lang="tr-TR" b="0" i="0" u="none" strike="noStrike" dirty="0">
                <a:solidFill>
                  <a:srgbClr val="ECECEC"/>
                </a:solidFill>
                <a:effectLst/>
                <a:latin typeface="Söhne"/>
              </a:rPr>
              <a:t>Bu çalışma, işletmeler için hangi durumlarda hangi veri tabanı yönetim sisteminin daha uygun olduğuna dair değerli bir bilgi sunmaktadır.</a:t>
            </a:r>
          </a:p>
          <a:p>
            <a:pPr algn="l">
              <a:buFont typeface="Courier New" panose="02070309020205020404" pitchFamily="49" charset="0"/>
              <a:buChar char="o"/>
            </a:pPr>
            <a:r>
              <a:rPr lang="tr-TR" b="0" i="0" u="none" strike="noStrike" dirty="0">
                <a:solidFill>
                  <a:srgbClr val="ECECEC"/>
                </a:solidFill>
                <a:effectLst/>
                <a:latin typeface="Söhne"/>
              </a:rPr>
              <a:t>Çalışma, işletmelere, veri tabanı seçimi yaparken uygulamanın gereksinimlerini ve performans önceliklerini göz önünde bulundurmaları konusunda rehberlik etmektedir.</a:t>
            </a:r>
          </a:p>
          <a:p>
            <a:pPr algn="l">
              <a:buFont typeface="Courier New" panose="02070309020205020404" pitchFamily="49" charset="0"/>
              <a:buChar char="o"/>
            </a:pPr>
            <a:r>
              <a:rPr lang="tr-TR" b="0" i="0" u="none" strike="noStrike" dirty="0">
                <a:solidFill>
                  <a:srgbClr val="ECECEC"/>
                </a:solidFill>
                <a:effectLst/>
                <a:latin typeface="Söhne"/>
              </a:rPr>
              <a:t>Özellikle karmaşık sorguların ve büyük veri hacimlerinin işlendiği uygulamalarda </a:t>
            </a:r>
            <a:r>
              <a:rPr lang="tr-TR" b="0" i="0" u="none" strike="noStrike" dirty="0" err="1">
                <a:solidFill>
                  <a:srgbClr val="ECECEC"/>
                </a:solidFill>
                <a:effectLst/>
                <a:latin typeface="Söhne"/>
              </a:rPr>
              <a:t>NoSQL</a:t>
            </a:r>
            <a:r>
              <a:rPr lang="tr-TR" b="0" i="0" u="none" strike="noStrike" dirty="0">
                <a:solidFill>
                  <a:srgbClr val="ECECEC"/>
                </a:solidFill>
                <a:effectLst/>
                <a:latin typeface="Söhne"/>
              </a:rPr>
              <a:t> veri tabanlarının kullanımının avantajlı olduğu vurgulanmıştır.</a:t>
            </a:r>
          </a:p>
          <a:p>
            <a:endParaRPr lang="tr-TR" dirty="0"/>
          </a:p>
        </p:txBody>
      </p:sp>
    </p:spTree>
    <p:extLst>
      <p:ext uri="{BB962C8B-B14F-4D97-AF65-F5344CB8AC3E}">
        <p14:creationId xmlns:p14="http://schemas.microsoft.com/office/powerpoint/2010/main" val="2366811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1485C4-2181-969E-C4A8-E365AA33E820}"/>
              </a:ext>
            </a:extLst>
          </p:cNvPr>
          <p:cNvSpPr>
            <a:spLocks noGrp="1"/>
          </p:cNvSpPr>
          <p:nvPr>
            <p:ph type="title"/>
          </p:nvPr>
        </p:nvSpPr>
        <p:spPr>
          <a:xfrm>
            <a:off x="399393" y="609601"/>
            <a:ext cx="10489324" cy="1323530"/>
          </a:xfrm>
        </p:spPr>
        <p:txBody>
          <a:bodyPr/>
          <a:lstStyle/>
          <a:p>
            <a:pPr algn="ctr"/>
            <a:r>
              <a:rPr lang="tr-TR" sz="5500" dirty="0"/>
              <a:t>BİLİŞİM SİSTEMLERİ VE YÖNETİMİ</a:t>
            </a:r>
          </a:p>
        </p:txBody>
      </p:sp>
      <p:sp>
        <p:nvSpPr>
          <p:cNvPr id="3" name="İçerik Yer Tutucusu 2">
            <a:extLst>
              <a:ext uri="{FF2B5EF4-FFF2-40B4-BE49-F238E27FC236}">
                <a16:creationId xmlns:a16="http://schemas.microsoft.com/office/drawing/2014/main" id="{232DCA5C-4075-0C2D-8258-F28C413BB5C3}"/>
              </a:ext>
            </a:extLst>
          </p:cNvPr>
          <p:cNvSpPr>
            <a:spLocks noGrp="1"/>
          </p:cNvSpPr>
          <p:nvPr>
            <p:ph idx="1"/>
          </p:nvPr>
        </p:nvSpPr>
        <p:spPr/>
        <p:txBody>
          <a:bodyPr/>
          <a:lstStyle/>
          <a:p>
            <a:pPr algn="l"/>
            <a:r>
              <a:rPr lang="tr-TR" b="0" i="0" u="none" strike="noStrike" dirty="0">
                <a:solidFill>
                  <a:srgbClr val="ECECEC"/>
                </a:solidFill>
                <a:effectLst/>
                <a:latin typeface="Söhne"/>
              </a:rPr>
              <a:t>Bilişim sistemi, organizasyonlarda bilgiyi toplamak, düzenlemek, işlemek ve saklamak için kullanılan bir yapı olarak tanımlanabilir. Bilişim sistemlerinde, bilgiyi üretmek için üç temel aktivite bulunmaktadır: girdi, işlem ve çıktı.</a:t>
            </a:r>
          </a:p>
          <a:p>
            <a:pPr algn="l">
              <a:buFont typeface="Arial" panose="020B0604020202020204" pitchFamily="34" charset="0"/>
              <a:buChar char="•"/>
            </a:pPr>
            <a:r>
              <a:rPr lang="tr-TR" b="1" i="0" u="none" strike="noStrike" dirty="0">
                <a:solidFill>
                  <a:srgbClr val="ECECEC"/>
                </a:solidFill>
                <a:effectLst/>
                <a:latin typeface="Söhne"/>
              </a:rPr>
              <a:t>Girdi</a:t>
            </a:r>
            <a:r>
              <a:rPr lang="tr-TR" b="0" i="0" u="none" strike="noStrike" dirty="0">
                <a:solidFill>
                  <a:srgbClr val="ECECEC"/>
                </a:solidFill>
                <a:effectLst/>
                <a:latin typeface="Söhne"/>
              </a:rPr>
              <a:t>: Organizasyonun içinden veya dış çevreden, ham bilgileri (veriyi) toplama sürecidir.</a:t>
            </a:r>
          </a:p>
          <a:p>
            <a:pPr algn="l">
              <a:buFont typeface="Arial" panose="020B0604020202020204" pitchFamily="34" charset="0"/>
              <a:buChar char="•"/>
            </a:pPr>
            <a:r>
              <a:rPr lang="tr-TR" b="1" i="0" u="none" strike="noStrike" dirty="0">
                <a:solidFill>
                  <a:srgbClr val="ECECEC"/>
                </a:solidFill>
                <a:effectLst/>
                <a:latin typeface="Söhne"/>
              </a:rPr>
              <a:t>İşlem</a:t>
            </a:r>
            <a:r>
              <a:rPr lang="tr-TR" b="0" i="0" u="none" strike="noStrike" dirty="0">
                <a:solidFill>
                  <a:srgbClr val="ECECEC"/>
                </a:solidFill>
                <a:effectLst/>
                <a:latin typeface="Söhne"/>
              </a:rPr>
              <a:t>: Bu ham veriyi daha anlamlı bir biçime dönüştürme sürecidir.</a:t>
            </a:r>
          </a:p>
          <a:p>
            <a:pPr algn="l">
              <a:buFont typeface="Arial" panose="020B0604020202020204" pitchFamily="34" charset="0"/>
              <a:buChar char="•"/>
            </a:pPr>
            <a:r>
              <a:rPr lang="tr-TR" b="1" i="0" u="none" strike="noStrike" dirty="0">
                <a:solidFill>
                  <a:srgbClr val="ECECEC"/>
                </a:solidFill>
                <a:effectLst/>
                <a:latin typeface="Söhne"/>
              </a:rPr>
              <a:t>Çıktı</a:t>
            </a:r>
            <a:r>
              <a:rPr lang="tr-TR" b="0" i="0" u="none" strike="noStrike" dirty="0">
                <a:solidFill>
                  <a:srgbClr val="ECECEC"/>
                </a:solidFill>
                <a:effectLst/>
                <a:latin typeface="Söhne"/>
              </a:rPr>
              <a:t>: İşlenmiş bilgiyi (enformasyonu), insanlara veya kullanılacak olan aktivitelere aktarma sürecidir.</a:t>
            </a:r>
          </a:p>
          <a:p>
            <a:endParaRPr lang="tr-TR" dirty="0"/>
          </a:p>
        </p:txBody>
      </p:sp>
    </p:spTree>
    <p:extLst>
      <p:ext uri="{BB962C8B-B14F-4D97-AF65-F5344CB8AC3E}">
        <p14:creationId xmlns:p14="http://schemas.microsoft.com/office/powerpoint/2010/main" val="286947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C735086F-F197-C224-7EB2-ADE0F9F099B4}"/>
              </a:ext>
            </a:extLst>
          </p:cNvPr>
          <p:cNvSpPr txBox="1"/>
          <p:nvPr/>
        </p:nvSpPr>
        <p:spPr>
          <a:xfrm>
            <a:off x="442914" y="1400175"/>
            <a:ext cx="6557962" cy="3754874"/>
          </a:xfrm>
          <a:prstGeom prst="rect">
            <a:avLst/>
          </a:prstGeom>
          <a:noFill/>
        </p:spPr>
        <p:txBody>
          <a:bodyPr wrap="square" rtlCol="0">
            <a:spAutoFit/>
          </a:bodyPr>
          <a:lstStyle/>
          <a:p>
            <a:r>
              <a:rPr lang="tr-TR" sz="1800" dirty="0"/>
              <a:t>İşletmeler </a:t>
            </a:r>
            <a:r>
              <a:rPr lang="tr-TR" sz="2000" dirty="0"/>
              <a:t>açısından bilişim sistemleri, sadece girdileri işleyip çıktı sağlayan mekanik yapılar değil, daha derin anlamlar ifade eder. </a:t>
            </a:r>
          </a:p>
          <a:p>
            <a:endParaRPr lang="tr-TR" sz="2000" dirty="0"/>
          </a:p>
          <a:p>
            <a:r>
              <a:rPr lang="tr-TR" sz="2000" dirty="0"/>
              <a:t>Bilişim sistemleri, bilişim teknolojileri altyapısından yararlanan yönetimsel çözümlerdir.</a:t>
            </a:r>
          </a:p>
          <a:p>
            <a:endParaRPr lang="tr-TR" sz="2000" dirty="0"/>
          </a:p>
          <a:p>
            <a:r>
              <a:rPr lang="tr-TR" sz="2000" dirty="0"/>
              <a:t> Organizasyonun bilişim sistemlerini etkin bir şekilde kullanabilmesi için, hem organizasyonun genel yapısını, hem de yönetim ve teknolojiyi etkin bir biçimde yönetebilmesi gerekmektedir.</a:t>
            </a:r>
            <a:endParaRPr lang="tr-TR" dirty="0"/>
          </a:p>
          <a:p>
            <a:endParaRPr lang="tr-TR" dirty="0"/>
          </a:p>
        </p:txBody>
      </p:sp>
      <p:pic>
        <p:nvPicPr>
          <p:cNvPr id="3" name="İçerik Yer Tutucusu 3">
            <a:extLst>
              <a:ext uri="{FF2B5EF4-FFF2-40B4-BE49-F238E27FC236}">
                <a16:creationId xmlns:a16="http://schemas.microsoft.com/office/drawing/2014/main" id="{AB989F54-396B-70CB-0BF8-EC792EBC239B}"/>
              </a:ext>
            </a:extLst>
          </p:cNvPr>
          <p:cNvPicPr>
            <a:picLocks noChangeAspect="1"/>
          </p:cNvPicPr>
          <p:nvPr/>
        </p:nvPicPr>
        <p:blipFill>
          <a:blip r:embed="rId2"/>
          <a:stretch>
            <a:fillRect/>
          </a:stretch>
        </p:blipFill>
        <p:spPr>
          <a:xfrm>
            <a:off x="7308791" y="1228724"/>
            <a:ext cx="4311709" cy="4257675"/>
          </a:xfrm>
          <a:prstGeom prst="rect">
            <a:avLst/>
          </a:prstGeom>
        </p:spPr>
      </p:pic>
    </p:spTree>
    <p:extLst>
      <p:ext uri="{BB962C8B-B14F-4D97-AF65-F5344CB8AC3E}">
        <p14:creationId xmlns:p14="http://schemas.microsoft.com/office/powerpoint/2010/main" val="280784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160CB9D-3A37-F530-D319-AEA7BF6F46ED}"/>
              </a:ext>
            </a:extLst>
          </p:cNvPr>
          <p:cNvSpPr txBox="1"/>
          <p:nvPr/>
        </p:nvSpPr>
        <p:spPr>
          <a:xfrm>
            <a:off x="269492" y="857250"/>
            <a:ext cx="5088321" cy="4708981"/>
          </a:xfrm>
          <a:prstGeom prst="rect">
            <a:avLst/>
          </a:prstGeom>
          <a:noFill/>
        </p:spPr>
        <p:txBody>
          <a:bodyPr wrap="square">
            <a:spAutoFit/>
          </a:bodyPr>
          <a:lstStyle/>
          <a:p>
            <a:pPr marL="285750" indent="-285750">
              <a:buFont typeface="Arial" panose="020B0604020202020204" pitchFamily="34" charset="0"/>
              <a:buChar char="•"/>
            </a:pPr>
            <a:r>
              <a:rPr lang="tr-TR" sz="2000" dirty="0"/>
              <a:t>Veri tabanı, kullanım amacına uygun olarak düzenlenmiş veri topluluğudur ve ilişkili verilerin mantıksal ve fiziksel olarak tanımlarının olduğu bir bilgi deposudur. VTYS, verilere aynı anda birden çok bağlantı sağlayabilme özelliği sunar ve veri tabanı yönetiminin bir parçası olarak verinin nasıl depolanacağını, kullanılacağını ve erişileceğini mantıksal olarak yönlendirir. Daha sonra "veri tabanı sistemi (VTS)" kavramına değinilmiş. Bu, veri tabanı, VTYS ve uygulama programlarını bir araya getiren bir yapıdır. </a:t>
            </a:r>
          </a:p>
        </p:txBody>
      </p:sp>
      <p:pic>
        <p:nvPicPr>
          <p:cNvPr id="4" name="Resim 3">
            <a:extLst>
              <a:ext uri="{FF2B5EF4-FFF2-40B4-BE49-F238E27FC236}">
                <a16:creationId xmlns:a16="http://schemas.microsoft.com/office/drawing/2014/main" id="{5FCE4D22-0E88-2554-51FD-24566C906DC9}"/>
              </a:ext>
            </a:extLst>
          </p:cNvPr>
          <p:cNvPicPr>
            <a:picLocks noChangeAspect="1"/>
          </p:cNvPicPr>
          <p:nvPr/>
        </p:nvPicPr>
        <p:blipFill>
          <a:blip r:embed="rId2"/>
          <a:stretch>
            <a:fillRect/>
          </a:stretch>
        </p:blipFill>
        <p:spPr>
          <a:xfrm>
            <a:off x="6096000" y="714375"/>
            <a:ext cx="5705475" cy="5386388"/>
          </a:xfrm>
          <a:prstGeom prst="rect">
            <a:avLst/>
          </a:prstGeom>
        </p:spPr>
      </p:pic>
    </p:spTree>
    <p:extLst>
      <p:ext uri="{BB962C8B-B14F-4D97-AF65-F5344CB8AC3E}">
        <p14:creationId xmlns:p14="http://schemas.microsoft.com/office/powerpoint/2010/main" val="388348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BDADAA7-4238-35DF-DF66-46622ED81CC9}"/>
              </a:ext>
            </a:extLst>
          </p:cNvPr>
          <p:cNvSpPr txBox="1"/>
          <p:nvPr/>
        </p:nvSpPr>
        <p:spPr>
          <a:xfrm>
            <a:off x="599090" y="729901"/>
            <a:ext cx="5244662" cy="5139869"/>
          </a:xfrm>
          <a:prstGeom prst="rect">
            <a:avLst/>
          </a:prstGeom>
          <a:noFill/>
        </p:spPr>
        <p:txBody>
          <a:bodyPr wrap="square">
            <a:spAutoFit/>
          </a:bodyPr>
          <a:lstStyle/>
          <a:p>
            <a:pPr algn="l"/>
            <a:r>
              <a:rPr lang="tr-TR" sz="2200" b="1" dirty="0">
                <a:solidFill>
                  <a:srgbClr val="ECECEC"/>
                </a:solidFill>
                <a:latin typeface="Söhne"/>
              </a:rPr>
              <a:t>HİYERARŞİK VERİ MODELLERİ</a:t>
            </a:r>
            <a:endParaRPr lang="tr-TR" sz="2200" b="1" i="0" u="none" strike="noStrike" dirty="0">
              <a:solidFill>
                <a:srgbClr val="ECECEC"/>
              </a:solidFill>
              <a:effectLst/>
              <a:latin typeface="Söhne"/>
            </a:endParaRPr>
          </a:p>
          <a:p>
            <a:pPr marL="285750" indent="-285750" algn="l">
              <a:buFont typeface="Courier New" panose="02070309020205020404" pitchFamily="49" charset="0"/>
              <a:buChar char="o"/>
            </a:pPr>
            <a:r>
              <a:rPr lang="tr-TR" b="0" i="0" u="none" strike="noStrike" dirty="0">
                <a:solidFill>
                  <a:srgbClr val="ECECEC"/>
                </a:solidFill>
                <a:effectLst/>
                <a:latin typeface="Söhne"/>
              </a:rPr>
              <a:t>İlk kez 1960'lı yıllarda tanıtılan hiyerarşik veri modeli, ismini verilerin depolanma yönteminden almıştır. Bu modelde, veriler "kayıt" olarak adlandırılan yapısal birimlerde tutulur. Kayıtlar, ağaç yapısı gibi üstten alta doğru bir düzen içerisinde sıralanır.</a:t>
            </a:r>
          </a:p>
          <a:p>
            <a:pPr marL="285750" indent="-285750" algn="l">
              <a:buFont typeface="Courier New" panose="02070309020205020404" pitchFamily="49" charset="0"/>
              <a:buChar char="o"/>
            </a:pPr>
            <a:r>
              <a:rPr lang="tr-TR" b="1" i="0" u="none" strike="noStrike" dirty="0">
                <a:solidFill>
                  <a:srgbClr val="ECECEC"/>
                </a:solidFill>
                <a:effectLst/>
                <a:latin typeface="Söhne"/>
              </a:rPr>
              <a:t>Kayıt Yapısı</a:t>
            </a:r>
            <a:r>
              <a:rPr lang="tr-TR" b="0" i="0" u="none" strike="noStrike" dirty="0">
                <a:solidFill>
                  <a:srgbClr val="ECECEC"/>
                </a:solidFill>
                <a:effectLst/>
                <a:latin typeface="Söhne"/>
              </a:rPr>
              <a:t>: Hiyerarşik veri modelinde, her bir kayıt     bir kök kayıttan türetilir. Kök kayıt, bir veya birden fazla çocuk kayıt içerebilir. Her bir çocuk kayıt, kendi altında başka kayıtlara sahip olabilir. Ancak, kök haricindeki tüm kayıtların bir ebeveyni vardır.</a:t>
            </a:r>
          </a:p>
          <a:p>
            <a:pPr marL="285750" indent="-285750">
              <a:buFont typeface="Courier New" panose="02070309020205020404" pitchFamily="49" charset="0"/>
              <a:buChar char="o"/>
            </a:pPr>
            <a:r>
              <a:rPr lang="tr-TR" b="0" i="0" u="none" strike="noStrike" dirty="0">
                <a:solidFill>
                  <a:srgbClr val="ECECEC"/>
                </a:solidFill>
                <a:effectLst/>
                <a:latin typeface="Söhne"/>
              </a:rPr>
              <a:t>Bu yapı, verilerin düzenli bir biçimde organize</a:t>
            </a:r>
          </a:p>
          <a:p>
            <a:r>
              <a:rPr lang="tr-TR" b="0" i="0" u="none" strike="noStrike" dirty="0">
                <a:solidFill>
                  <a:srgbClr val="ECECEC"/>
                </a:solidFill>
                <a:effectLst/>
                <a:latin typeface="Söhne"/>
              </a:rPr>
              <a:t>     edilmesini ve erişimini sağlar. Her kayıt, belirli bir            veri düzeyine erişim sağlar ve veriler arasındaki mantıksal ilişkileri yansıtır. Hiyerarşik veri modeli, genellikle büyük ölçekli kurumsal sistemlerde tercih edilir ve etkili bir veri yönetimi çözümü sunar.</a:t>
            </a:r>
          </a:p>
        </p:txBody>
      </p:sp>
      <p:pic>
        <p:nvPicPr>
          <p:cNvPr id="1026" name="Picture 2" descr="Yazılımcılar Dünyası: 11.Sıradüzensel (Hiyerarşik) Veri Modeli">
            <a:extLst>
              <a:ext uri="{FF2B5EF4-FFF2-40B4-BE49-F238E27FC236}">
                <a16:creationId xmlns:a16="http://schemas.microsoft.com/office/drawing/2014/main" id="{BD8E65C2-C498-7980-2FCA-5DF0D9071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4947" y="1505956"/>
            <a:ext cx="4787900" cy="3331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12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57B4C1-8E6E-5213-D112-FB8FE483FC1C}"/>
              </a:ext>
            </a:extLst>
          </p:cNvPr>
          <p:cNvSpPr>
            <a:spLocks noGrp="1"/>
          </p:cNvSpPr>
          <p:nvPr>
            <p:ph type="title"/>
          </p:nvPr>
        </p:nvSpPr>
        <p:spPr>
          <a:xfrm>
            <a:off x="903890" y="1684060"/>
            <a:ext cx="5092906" cy="667849"/>
          </a:xfrm>
        </p:spPr>
        <p:txBody>
          <a:bodyPr>
            <a:noAutofit/>
          </a:bodyPr>
          <a:lstStyle/>
          <a:p>
            <a:r>
              <a:rPr lang="tr-TR" sz="2800" b="1" dirty="0">
                <a:effectLst/>
                <a:latin typeface="Times New Roman" panose="02020603050405020304" pitchFamily="18" charset="0"/>
              </a:rPr>
              <a:t>AĞ VERİ MODELİ :</a:t>
            </a:r>
            <a:br>
              <a:rPr lang="tr-TR" sz="2800" b="1" dirty="0">
                <a:effectLst/>
              </a:rPr>
            </a:br>
            <a:endParaRPr lang="tr-TR" sz="2800" b="1" dirty="0"/>
          </a:p>
        </p:txBody>
      </p:sp>
      <p:sp>
        <p:nvSpPr>
          <p:cNvPr id="3" name="Resim Yer Tutucusu 2">
            <a:extLst>
              <a:ext uri="{FF2B5EF4-FFF2-40B4-BE49-F238E27FC236}">
                <a16:creationId xmlns:a16="http://schemas.microsoft.com/office/drawing/2014/main" id="{BB86C43C-FE8E-CDEF-111E-7B1C52A7D0BB}"/>
              </a:ext>
            </a:extLst>
          </p:cNvPr>
          <p:cNvSpPr>
            <a:spLocks noGrp="1"/>
          </p:cNvSpPr>
          <p:nvPr>
            <p:ph type="pic" idx="1"/>
          </p:nvPr>
        </p:nvSpPr>
        <p:spPr/>
      </p:sp>
      <p:sp>
        <p:nvSpPr>
          <p:cNvPr id="4" name="Metin Yer Tutucusu 3">
            <a:extLst>
              <a:ext uri="{FF2B5EF4-FFF2-40B4-BE49-F238E27FC236}">
                <a16:creationId xmlns:a16="http://schemas.microsoft.com/office/drawing/2014/main" id="{4653078B-2AAE-B9DD-933B-97CE44A66EAE}"/>
              </a:ext>
            </a:extLst>
          </p:cNvPr>
          <p:cNvSpPr>
            <a:spLocks noGrp="1"/>
          </p:cNvSpPr>
          <p:nvPr>
            <p:ph type="body" sz="half" idx="2"/>
          </p:nvPr>
        </p:nvSpPr>
        <p:spPr>
          <a:xfrm>
            <a:off x="735725" y="2017985"/>
            <a:ext cx="5158945" cy="3605049"/>
          </a:xfrm>
        </p:spPr>
        <p:txBody>
          <a:bodyPr>
            <a:noAutofit/>
          </a:bodyPr>
          <a:lstStyle/>
          <a:p>
            <a:pPr marL="285750" indent="-285750">
              <a:buFont typeface="Courier New" panose="02070309020205020404" pitchFamily="49" charset="0"/>
              <a:buChar char="o"/>
            </a:pPr>
            <a:r>
              <a:rPr lang="tr-TR" sz="1800" b="0" i="0" u="none" strike="noStrike" dirty="0">
                <a:effectLst/>
                <a:latin typeface="Roboto" panose="02000000000000000000" pitchFamily="2" charset="0"/>
              </a:rPr>
              <a:t>1970'li yılların başında geliştirilen bu model, hiyerarşik veri modelinin gelişmiş versiyonudur. </a:t>
            </a:r>
          </a:p>
          <a:p>
            <a:pPr marL="285750" indent="-285750">
              <a:buFont typeface="Courier New" panose="02070309020205020404" pitchFamily="49" charset="0"/>
              <a:buChar char="o"/>
            </a:pPr>
            <a:r>
              <a:rPr lang="tr-TR" sz="1800" b="0" i="0" u="none" strike="noStrike" dirty="0">
                <a:effectLst/>
                <a:latin typeface="Roboto" panose="02000000000000000000" pitchFamily="2" charset="0"/>
              </a:rPr>
              <a:t>Hızlı kabul görmesinin temel nedeni, verilerin doğal olarak diğer verilerle ilişkili olmasıdır.</a:t>
            </a:r>
            <a:endParaRPr lang="tr-TR" sz="1800" dirty="0">
              <a:latin typeface="Roboto" panose="02000000000000000000" pitchFamily="2" charset="0"/>
            </a:endParaRPr>
          </a:p>
          <a:p>
            <a:pPr marL="285750" indent="-285750">
              <a:buFont typeface="Courier New" panose="02070309020205020404" pitchFamily="49" charset="0"/>
              <a:buChar char="o"/>
            </a:pPr>
            <a:r>
              <a:rPr lang="tr-TR" sz="1800" b="0" i="0" u="none" strike="noStrike" dirty="0">
                <a:effectLst/>
                <a:latin typeface="Roboto" panose="02000000000000000000" pitchFamily="2" charset="0"/>
              </a:rPr>
              <a:t>Ağ modeli ile hiyerarşik model arasındaki en önemli fark, terminal düğüm konumundaki verilerin iç düğümlere işaret edebilmesidir. Bu şekilde ağ modeli, bire bir ilişkilerin yanı sıra çoktan çoğa ilişkileri de modelleyebilir. Bu, veri tekrarını önemli ölçüde azaltır.</a:t>
            </a:r>
            <a:endParaRPr lang="tr-TR" sz="1800" dirty="0"/>
          </a:p>
        </p:txBody>
      </p:sp>
      <p:pic>
        <p:nvPicPr>
          <p:cNvPr id="2050" name="Picture 2" descr="Veritabanı Veri yapısı Ağ modeli, ağ yapısı, açı, metin, dikdörtgen png |  PNGWing">
            <a:extLst>
              <a:ext uri="{FF2B5EF4-FFF2-40B4-BE49-F238E27FC236}">
                <a16:creationId xmlns:a16="http://schemas.microsoft.com/office/drawing/2014/main" id="{24BA54CA-3486-497C-2DC9-DD369FCF0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4373" y="1039210"/>
            <a:ext cx="5255966" cy="505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135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2F9B3-09DE-4950-7606-FF419C7FACA1}"/>
              </a:ext>
            </a:extLst>
          </p:cNvPr>
          <p:cNvSpPr>
            <a:spLocks noGrp="1"/>
          </p:cNvSpPr>
          <p:nvPr>
            <p:ph type="title"/>
          </p:nvPr>
        </p:nvSpPr>
        <p:spPr>
          <a:xfrm>
            <a:off x="388883" y="1597571"/>
            <a:ext cx="5129048" cy="409905"/>
          </a:xfrm>
        </p:spPr>
        <p:txBody>
          <a:bodyPr/>
          <a:lstStyle/>
          <a:p>
            <a:br>
              <a:rPr lang="tr-TR" sz="2800" b="1" dirty="0">
                <a:effectLst/>
                <a:latin typeface="Times New Roman" panose="02020603050405020304" pitchFamily="18" charset="0"/>
              </a:rPr>
            </a:br>
            <a:br>
              <a:rPr lang="tr-TR" sz="2800" b="1" dirty="0">
                <a:effectLst/>
                <a:latin typeface="Times New Roman" panose="02020603050405020304" pitchFamily="18" charset="0"/>
              </a:rPr>
            </a:br>
            <a:br>
              <a:rPr lang="tr-TR" sz="2800" b="1" dirty="0">
                <a:effectLst/>
                <a:latin typeface="Times New Roman" panose="02020603050405020304" pitchFamily="18" charset="0"/>
              </a:rPr>
            </a:br>
            <a:br>
              <a:rPr lang="tr-TR" sz="2800" b="1" dirty="0">
                <a:effectLst/>
                <a:latin typeface="Times New Roman" panose="02020603050405020304" pitchFamily="18" charset="0"/>
              </a:rPr>
            </a:br>
            <a:r>
              <a:rPr lang="tr-TR" sz="2800" b="1" dirty="0">
                <a:effectLst/>
                <a:latin typeface="Times New Roman" panose="02020603050405020304" pitchFamily="18" charset="0"/>
              </a:rPr>
              <a:t>İLİŞKİSEL VERİ MODELİ :</a:t>
            </a:r>
            <a:br>
              <a:rPr lang="tr-TR" sz="2800" b="1" dirty="0"/>
            </a:br>
            <a:endParaRPr lang="tr-TR" sz="2800" b="1" dirty="0"/>
          </a:p>
        </p:txBody>
      </p:sp>
      <p:pic>
        <p:nvPicPr>
          <p:cNvPr id="5" name="İçerik Yer Tutucusu 4">
            <a:extLst>
              <a:ext uri="{FF2B5EF4-FFF2-40B4-BE49-F238E27FC236}">
                <a16:creationId xmlns:a16="http://schemas.microsoft.com/office/drawing/2014/main" id="{2DB94E2C-9B6F-0B8D-D065-662170928E10}"/>
              </a:ext>
            </a:extLst>
          </p:cNvPr>
          <p:cNvPicPr>
            <a:picLocks noGrp="1" noChangeAspect="1"/>
          </p:cNvPicPr>
          <p:nvPr>
            <p:ph idx="1"/>
          </p:nvPr>
        </p:nvPicPr>
        <p:blipFill>
          <a:blip r:embed="rId2"/>
          <a:stretch>
            <a:fillRect/>
          </a:stretch>
        </p:blipFill>
        <p:spPr>
          <a:xfrm>
            <a:off x="5612523" y="945931"/>
            <a:ext cx="5550647" cy="4508938"/>
          </a:xfrm>
          <a:prstGeom prst="rect">
            <a:avLst/>
          </a:prstGeom>
        </p:spPr>
      </p:pic>
      <p:sp>
        <p:nvSpPr>
          <p:cNvPr id="4" name="Metin Yer Tutucusu 3">
            <a:extLst>
              <a:ext uri="{FF2B5EF4-FFF2-40B4-BE49-F238E27FC236}">
                <a16:creationId xmlns:a16="http://schemas.microsoft.com/office/drawing/2014/main" id="{993ECCA6-72B9-F579-5962-1C24F68170E8}"/>
              </a:ext>
            </a:extLst>
          </p:cNvPr>
          <p:cNvSpPr>
            <a:spLocks noGrp="1"/>
          </p:cNvSpPr>
          <p:nvPr>
            <p:ph type="body" sz="half" idx="2"/>
          </p:nvPr>
        </p:nvSpPr>
        <p:spPr>
          <a:xfrm>
            <a:off x="388883" y="2007477"/>
            <a:ext cx="4345809" cy="2895599"/>
          </a:xfrm>
        </p:spPr>
        <p:txBody>
          <a:bodyPr>
            <a:noAutofit/>
          </a:bodyPr>
          <a:lstStyle/>
          <a:p>
            <a:r>
              <a:rPr lang="tr-TR" sz="2000" b="0" i="0" u="none" strike="noStrike" dirty="0">
                <a:effectLst/>
                <a:latin typeface="Roboto" panose="02000000000000000000" pitchFamily="2" charset="0"/>
              </a:rPr>
              <a:t>Hiyerarşik ve ağ veri modellerinin artan karmaşıklığı karşılayamaması, yeni model arayışlarını ve ilişkisel veri modellerinin geliştirilmesini tetikledi. E. F. </a:t>
            </a:r>
            <a:r>
              <a:rPr lang="tr-TR" sz="2000" b="0" i="0" u="none" strike="noStrike" dirty="0" err="1">
                <a:effectLst/>
                <a:latin typeface="Roboto" panose="02000000000000000000" pitchFamily="2" charset="0"/>
              </a:rPr>
              <a:t>Codd'un</a:t>
            </a:r>
            <a:r>
              <a:rPr lang="tr-TR" sz="2000" b="0" i="0" u="none" strike="noStrike" dirty="0">
                <a:effectLst/>
                <a:latin typeface="Roboto" panose="02000000000000000000" pitchFamily="2" charset="0"/>
              </a:rPr>
              <a:t> 1970 tarihli makalesi "Büyük Paylaşılan Veri Bankaları için İlişkisel Veri Modeli" ilişkisel veri yapılarında önemli ilerleme kaydetti. </a:t>
            </a:r>
            <a:endParaRPr lang="tr-TR" sz="2000" dirty="0"/>
          </a:p>
        </p:txBody>
      </p:sp>
    </p:spTree>
    <p:extLst>
      <p:ext uri="{BB962C8B-B14F-4D97-AF65-F5344CB8AC3E}">
        <p14:creationId xmlns:p14="http://schemas.microsoft.com/office/powerpoint/2010/main" val="296234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F5B20D-B77B-249C-596E-F379A66EA09B}"/>
              </a:ext>
            </a:extLst>
          </p:cNvPr>
          <p:cNvSpPr>
            <a:spLocks noGrp="1"/>
          </p:cNvSpPr>
          <p:nvPr>
            <p:ph type="title"/>
          </p:nvPr>
        </p:nvSpPr>
        <p:spPr>
          <a:xfrm>
            <a:off x="469636" y="927362"/>
            <a:ext cx="4771696" cy="593834"/>
          </a:xfrm>
        </p:spPr>
        <p:txBody>
          <a:bodyPr/>
          <a:lstStyle/>
          <a:p>
            <a:r>
              <a:rPr lang="tr-TR" sz="2600" b="1" dirty="0"/>
              <a:t>Çoklu Ortam Veri Modeli:</a:t>
            </a:r>
          </a:p>
        </p:txBody>
      </p:sp>
      <p:pic>
        <p:nvPicPr>
          <p:cNvPr id="3074" name="Picture 2" descr="ÇOKLU ORTAM GELİŞTİRME SÜRECİ | Neslihan Öntemel-Kişisel Web Sitem">
            <a:extLst>
              <a:ext uri="{FF2B5EF4-FFF2-40B4-BE49-F238E27FC236}">
                <a16:creationId xmlns:a16="http://schemas.microsoft.com/office/drawing/2014/main" id="{104224BB-6C25-E4AD-969A-585946EA76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927362"/>
            <a:ext cx="5046472" cy="5097517"/>
          </a:xfrm>
          <a:prstGeom prst="rect">
            <a:avLst/>
          </a:prstGeom>
          <a:noFill/>
          <a:extLst>
            <a:ext uri="{909E8E84-426E-40DD-AFC4-6F175D3DCCD1}">
              <a14:hiddenFill xmlns:a14="http://schemas.microsoft.com/office/drawing/2010/main">
                <a:solidFill>
                  <a:srgbClr val="FFFFFF"/>
                </a:solidFill>
              </a14:hiddenFill>
            </a:ext>
          </a:extLst>
        </p:spPr>
      </p:pic>
      <p:sp>
        <p:nvSpPr>
          <p:cNvPr id="4" name="Metin Yer Tutucusu 3">
            <a:extLst>
              <a:ext uri="{FF2B5EF4-FFF2-40B4-BE49-F238E27FC236}">
                <a16:creationId xmlns:a16="http://schemas.microsoft.com/office/drawing/2014/main" id="{7F060AC0-FAFD-1D14-957F-C3BED9D1EA56}"/>
              </a:ext>
            </a:extLst>
          </p:cNvPr>
          <p:cNvSpPr>
            <a:spLocks noGrp="1"/>
          </p:cNvSpPr>
          <p:nvPr>
            <p:ph type="body" sz="half" idx="2"/>
          </p:nvPr>
        </p:nvSpPr>
        <p:spPr>
          <a:xfrm>
            <a:off x="469636" y="1681655"/>
            <a:ext cx="5258501" cy="4151587"/>
          </a:xfrm>
        </p:spPr>
        <p:txBody>
          <a:bodyPr>
            <a:noAutofit/>
          </a:bodyPr>
          <a:lstStyle/>
          <a:p>
            <a:pPr marL="285750" indent="-285750">
              <a:buFont typeface="Courier New" panose="02070309020205020404" pitchFamily="49" charset="0"/>
              <a:buChar char="o"/>
            </a:pPr>
            <a:r>
              <a:rPr lang="tr-TR" sz="1600" b="0" i="0" u="none" strike="noStrike" dirty="0">
                <a:effectLst/>
                <a:latin typeface="Roboto" panose="02000000000000000000" pitchFamily="2" charset="0"/>
              </a:rPr>
              <a:t>Nesne ilişkisel </a:t>
            </a:r>
            <a:r>
              <a:rPr lang="tr-TR" sz="1600" b="0" i="0" u="none" strike="noStrike" dirty="0" err="1">
                <a:effectLst/>
                <a:latin typeface="Roboto" panose="02000000000000000000" pitchFamily="2" charset="0"/>
              </a:rPr>
              <a:t>veritabanlarına</a:t>
            </a:r>
            <a:r>
              <a:rPr lang="tr-TR" sz="1600" b="0" i="0" u="none" strike="noStrike" dirty="0">
                <a:effectLst/>
                <a:latin typeface="Roboto" panose="02000000000000000000" pitchFamily="2" charset="0"/>
              </a:rPr>
              <a:t> benzer ancak film, müzik, metin ve video gibi büyük nesneleri kullanıcıya işlem adımlarını açıklamadan işleme konusunda farklı yeteneklere sahiptir. </a:t>
            </a:r>
          </a:p>
          <a:p>
            <a:pPr marL="285750" indent="-285750">
              <a:buFont typeface="Courier New" panose="02070309020205020404" pitchFamily="49" charset="0"/>
              <a:buChar char="o"/>
            </a:pPr>
            <a:r>
              <a:rPr lang="tr-TR" sz="1600" b="0" i="0" u="none" strike="noStrike" dirty="0">
                <a:effectLst/>
                <a:latin typeface="Roboto" panose="02000000000000000000" pitchFamily="2" charset="0"/>
              </a:rPr>
              <a:t>Böyle bir </a:t>
            </a:r>
            <a:r>
              <a:rPr lang="tr-TR" sz="1600" b="0" i="0" u="none" strike="noStrike" dirty="0" err="1">
                <a:effectLst/>
                <a:latin typeface="Roboto" panose="02000000000000000000" pitchFamily="2" charset="0"/>
              </a:rPr>
              <a:t>veritabanının</a:t>
            </a:r>
            <a:r>
              <a:rPr lang="tr-TR" sz="1600" b="0" i="0" u="none" strike="noStrike" dirty="0">
                <a:effectLst/>
                <a:latin typeface="Roboto" panose="02000000000000000000" pitchFamily="2" charset="0"/>
              </a:rPr>
              <a:t> desteklemesi gereken üç temel fonksiyon şunlardır: </a:t>
            </a:r>
            <a:endParaRPr lang="tr-TR" sz="1600" dirty="0">
              <a:latin typeface="Roboto" panose="02000000000000000000" pitchFamily="2" charset="0"/>
            </a:endParaRPr>
          </a:p>
          <a:p>
            <a:pPr marL="342900" indent="-342900">
              <a:buFont typeface="+mj-lt"/>
              <a:buAutoNum type="arabicPeriod"/>
            </a:pPr>
            <a:r>
              <a:rPr lang="tr-TR" sz="1600" b="0" i="0" u="none" strike="noStrike" dirty="0">
                <a:effectLst/>
                <a:latin typeface="Roboto" panose="02000000000000000000" pitchFamily="2" charset="0"/>
              </a:rPr>
              <a:t>Veri hacmi,</a:t>
            </a:r>
          </a:p>
          <a:p>
            <a:pPr marL="342900" indent="-342900">
              <a:buFont typeface="+mj-lt"/>
              <a:buAutoNum type="arabicPeriod"/>
            </a:pPr>
            <a:r>
              <a:rPr lang="tr-TR" sz="1600" b="0" i="0" u="none" strike="noStrike" dirty="0">
                <a:effectLst/>
                <a:latin typeface="Roboto" panose="02000000000000000000" pitchFamily="2" charset="0"/>
              </a:rPr>
              <a:t>süreklilik </a:t>
            </a:r>
            <a:endParaRPr lang="tr-TR" sz="1600" dirty="0">
              <a:latin typeface="Roboto" panose="02000000000000000000" pitchFamily="2" charset="0"/>
            </a:endParaRPr>
          </a:p>
          <a:p>
            <a:pPr marL="342900" indent="-342900">
              <a:buFont typeface="+mj-lt"/>
              <a:buAutoNum type="arabicPeriod"/>
            </a:pPr>
            <a:r>
              <a:rPr lang="tr-TR" sz="1600" b="0" i="0" u="none" strike="noStrike" dirty="0">
                <a:effectLst/>
                <a:latin typeface="Roboto" panose="02000000000000000000" pitchFamily="2" charset="0"/>
              </a:rPr>
              <a:t>eşzamanlılık </a:t>
            </a:r>
          </a:p>
          <a:p>
            <a:pPr marL="285750" indent="-285750">
              <a:buFont typeface="Courier New" panose="02070309020205020404" pitchFamily="49" charset="0"/>
              <a:buChar char="o"/>
            </a:pPr>
            <a:r>
              <a:rPr lang="tr-TR" sz="1600" dirty="0">
                <a:latin typeface="Roboto" panose="02000000000000000000" pitchFamily="2" charset="0"/>
              </a:rPr>
              <a:t>Ö</a:t>
            </a:r>
            <a:r>
              <a:rPr lang="tr-TR" sz="1600" b="0" i="0" u="none" strike="noStrike" dirty="0">
                <a:effectLst/>
                <a:latin typeface="Roboto" panose="02000000000000000000" pitchFamily="2" charset="0"/>
              </a:rPr>
              <a:t>zellikle görüntü görüntüleme, uzaktan video eğitimi, üç boyutlu tıbbi görüntü kayıt depolama ve diğer alanlar gibi tıbbi bilgi sistemlerinde yaygın olarak kullanılmaktadır.</a:t>
            </a:r>
            <a:endParaRPr lang="tr-TR" sz="1600" dirty="0"/>
          </a:p>
        </p:txBody>
      </p:sp>
    </p:spTree>
    <p:extLst>
      <p:ext uri="{BB962C8B-B14F-4D97-AF65-F5344CB8AC3E}">
        <p14:creationId xmlns:p14="http://schemas.microsoft.com/office/powerpoint/2010/main" val="823496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{8D257FEB-BB70-7C42-98DA-F0CBA8AD2F34}tf10001062</Template>
  <TotalTime>200</TotalTime>
  <Words>1514</Words>
  <Application>Microsoft Macintosh PowerPoint</Application>
  <PresentationFormat>Geniş ekran</PresentationFormat>
  <Paragraphs>90</Paragraphs>
  <Slides>20</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20</vt:i4>
      </vt:variant>
    </vt:vector>
  </HeadingPairs>
  <TitlesOfParts>
    <vt:vector size="30" baseType="lpstr">
      <vt:lpstr>Arial</vt:lpstr>
      <vt:lpstr>Century Gothic</vt:lpstr>
      <vt:lpstr>Courier New</vt:lpstr>
      <vt:lpstr>Roboto</vt:lpstr>
      <vt:lpstr>Söhne</vt:lpstr>
      <vt:lpstr>Symbol</vt:lpstr>
      <vt:lpstr>Times New Roman</vt:lpstr>
      <vt:lpstr>Times New Roman,Bold</vt:lpstr>
      <vt:lpstr>Wingdings 3</vt:lpstr>
      <vt:lpstr>İyon</vt:lpstr>
      <vt:lpstr>İlişkisel ve İlişkisel Olmayan (NoSQL) Veri Tabanı Sistemleri Mimari Performansının Yönetim Bilişim Sistemleri Kapsamında İncelenmesi</vt:lpstr>
      <vt:lpstr>PowerPoint Sunusu</vt:lpstr>
      <vt:lpstr>BİLİŞİM SİSTEMLERİ VE YÖNETİMİ</vt:lpstr>
      <vt:lpstr>PowerPoint Sunusu</vt:lpstr>
      <vt:lpstr>PowerPoint Sunusu</vt:lpstr>
      <vt:lpstr>PowerPoint Sunusu</vt:lpstr>
      <vt:lpstr>AĞ VERİ MODELİ : </vt:lpstr>
      <vt:lpstr>    İLİŞKİSEL VERİ MODELİ : </vt:lpstr>
      <vt:lpstr>Çoklu Ortam Veri Modeli:</vt:lpstr>
      <vt:lpstr>VERİ TABANI TASARIMI</vt:lpstr>
      <vt:lpstr>İLİŞKİSEL VERİ TABANI :</vt:lpstr>
      <vt:lpstr>İLİŞKİSEL OLMAYAN VERİ TABANI:</vt:lpstr>
      <vt:lpstr>PowerPoint Sunusu</vt:lpstr>
      <vt:lpstr>VERİ TABANI MİMARİLERİNİN PERFORMANS KARŞILAŞTIRMASI  </vt:lpstr>
      <vt:lpstr>Veri Tabanı Şemaları :</vt:lpstr>
      <vt:lpstr>MySQL veri tabanı sisteminin sorgu sayıları arttıkça MongoDB üzerinde avantaj kazandığı görülmektedir. Ancak, 2 işlemci ve 3 işlemci çekirdeği yapılandırmasından sonra diğer yüksek işlemci-işlemci çekirdeği sayılarında  MongoDB bu yapılandırmalarda daha fazla avantaj göstermiştir</vt:lpstr>
      <vt:lpstr>PowerPoint Sunusu</vt:lpstr>
      <vt:lpstr>PowerPoint Sunusu</vt:lpstr>
      <vt:lpstr>DEĞERLENDİRME VE SONUÇ</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İlişkisel ve İlişkisel Olmayan (NoSQL) Veri Tabanı Sistemleri Mimari Performansının Yönetim Bilişim Sistemleri Kapsamında İncelenmesi</dc:title>
  <dc:creator>zümre güven</dc:creator>
  <cp:lastModifiedBy>zümre güven</cp:lastModifiedBy>
  <cp:revision>11</cp:revision>
  <dcterms:created xsi:type="dcterms:W3CDTF">2024-03-18T10:39:09Z</dcterms:created>
  <dcterms:modified xsi:type="dcterms:W3CDTF">2024-03-18T19:52:26Z</dcterms:modified>
</cp:coreProperties>
</file>