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60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07D10D5-E7B9-42B4-993E-5B6CA9A588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4A798A-CE26-4D6A-90DD-373CD9F91D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83B6-77D1-45E6-83E2-3EED7AC22D5D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1603EC-D937-4C7C-B8B5-3B8FE87BA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1B9107-F036-43BA-B88C-F6A671DF9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B14E-0C3A-45CE-94AA-50874D457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1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1568A-22FA-4CC9-B9E8-A88A7D4FFE88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28012-78A5-403F-A637-1CDC773F6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18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0640" cy="972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0640" cy="972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915200" y="1788480"/>
            <a:ext cx="8360640" cy="9723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6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2"/>
          <p:cNvGrpSpPr/>
          <p:nvPr/>
        </p:nvGrpSpPr>
        <p:grpSpPr>
          <a:xfrm>
            <a:off x="752400" y="743760"/>
            <a:ext cx="10673640" cy="5349600"/>
            <a:chOff x="752400" y="74376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1680" y="743760"/>
              <a:ext cx="3274920" cy="440784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360"/>
            <a:ext cx="530280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30352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915200" y="2093400"/>
            <a:ext cx="8360640" cy="209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-US" sz="6000" b="0" strike="noStrike" cap="all" spc="-1" dirty="0" err="1">
                <a:solidFill>
                  <a:srgbClr val="432A30"/>
                </a:solidFill>
                <a:latin typeface="Franklin Gothic Book"/>
              </a:rPr>
              <a:t>Командный</a:t>
            </a:r>
            <a:r>
              <a:rPr lang="en-US" sz="6000" b="0" strike="noStrike" cap="all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6000" b="0" strike="noStrike" cap="all" spc="-1" dirty="0" err="1">
                <a:solidFill>
                  <a:srgbClr val="432A30"/>
                </a:solidFill>
                <a:latin typeface="Franklin Gothic Book"/>
              </a:rPr>
              <a:t>проект</a:t>
            </a:r>
            <a:r>
              <a:rPr lang="en-US" sz="6000" b="0" strike="noStrike" cap="all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6000" b="0" strike="noStrike" cap="all" spc="-1" dirty="0" err="1">
                <a:solidFill>
                  <a:srgbClr val="432A30"/>
                </a:solidFill>
                <a:latin typeface="Franklin Gothic Book"/>
              </a:rPr>
              <a:t>по</a:t>
            </a:r>
            <a:r>
              <a:rPr lang="en-US" sz="6000" b="0" strike="noStrike" cap="all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6000" b="0" strike="noStrike" cap="all" spc="-1" dirty="0" err="1">
                <a:solidFill>
                  <a:srgbClr val="432A30"/>
                </a:solidFill>
                <a:latin typeface="Franklin Gothic Book"/>
              </a:rPr>
              <a:t>курсу</a:t>
            </a:r>
            <a:r>
              <a:rPr lang="en-US" sz="6000" b="0" strike="noStrike" cap="all" spc="-1" dirty="0">
                <a:solidFill>
                  <a:srgbClr val="432A30"/>
                </a:solidFill>
                <a:latin typeface="Franklin Gothic Book"/>
              </a:rPr>
              <a:t> Data Science</a:t>
            </a:r>
            <a:endParaRPr lang="ru-RU" sz="6000" b="0" strike="noStrike" spc="-1" dirty="0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800000" y="4421520"/>
            <a:ext cx="8820000" cy="108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12000"/>
              </a:lnSpc>
            </a:pPr>
            <a:r>
              <a:rPr lang="ru-RU" sz="2000" b="0" strike="noStrike" spc="-1" dirty="0">
                <a:solidFill>
                  <a:srgbClr val="F2F2F0"/>
                </a:solidFill>
                <a:latin typeface="Franklin Gothic Book"/>
              </a:rPr>
              <a:t>Выполняли студенты группы Б17-503: </a:t>
            </a:r>
            <a:endParaRPr lang="ru-RU" sz="2000" b="0" strike="noStrike" spc="-1" dirty="0">
              <a:latin typeface="Arial"/>
            </a:endParaRPr>
          </a:p>
          <a:p>
            <a:pPr algn="r">
              <a:lnSpc>
                <a:spcPct val="112000"/>
              </a:lnSpc>
            </a:pPr>
            <a:r>
              <a:rPr lang="ru-RU" sz="2000" b="0" strike="noStrike" spc="-1" dirty="0">
                <a:solidFill>
                  <a:srgbClr val="F2F2F0"/>
                </a:solidFill>
                <a:latin typeface="Franklin Gothic Book"/>
              </a:rPr>
              <a:t>Размахнин Иван, </a:t>
            </a:r>
            <a:r>
              <a:rPr lang="ru-RU" sz="2000" b="0" strike="noStrike" spc="-1" dirty="0" err="1">
                <a:solidFill>
                  <a:srgbClr val="F2F2F0"/>
                </a:solidFill>
                <a:latin typeface="Franklin Gothic Book"/>
              </a:rPr>
              <a:t>Сюняев</a:t>
            </a:r>
            <a:r>
              <a:rPr lang="ru-RU" sz="2000" b="0" strike="noStrike" spc="-1" dirty="0">
                <a:solidFill>
                  <a:srgbClr val="F2F2F0"/>
                </a:solidFill>
                <a:latin typeface="Franklin Gothic Book"/>
              </a:rPr>
              <a:t> Арсений, Маслов Андрей, Зверев Антон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371600" y="440715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Гиперпараметры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144" name="Рисунок 10"/>
          <p:cNvPicPr/>
          <p:nvPr/>
        </p:nvPicPr>
        <p:blipFill>
          <a:blip r:embed="rId2"/>
          <a:stretch/>
        </p:blipFill>
        <p:spPr>
          <a:xfrm>
            <a:off x="1371600" y="1343697"/>
            <a:ext cx="4320000" cy="2879280"/>
          </a:xfrm>
          <a:prstGeom prst="rect">
            <a:avLst/>
          </a:prstGeom>
          <a:ln w="0">
            <a:noFill/>
          </a:ln>
        </p:spPr>
      </p:pic>
      <p:pic>
        <p:nvPicPr>
          <p:cNvPr id="145" name="Рисунок 12"/>
          <p:cNvPicPr/>
          <p:nvPr/>
        </p:nvPicPr>
        <p:blipFill>
          <a:blip r:embed="rId3"/>
          <a:stretch/>
        </p:blipFill>
        <p:spPr>
          <a:xfrm>
            <a:off x="5924550" y="1343697"/>
            <a:ext cx="5760000" cy="2879280"/>
          </a:xfrm>
          <a:prstGeom prst="rect">
            <a:avLst/>
          </a:prstGeom>
          <a:ln w="0"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1BC5E1-190C-4E06-BD4C-1DCC84EF8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54943"/>
            <a:ext cx="4320000" cy="1683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DDE3E-240A-4A53-A917-0399AC695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4254943"/>
            <a:ext cx="5760000" cy="16836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693950-51B7-4FF1-A401-09AF308DF9FF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91600" y="360000"/>
            <a:ext cx="10508400" cy="7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Результат</a:t>
            </a: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, </a:t>
            </a: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сабмиты</a:t>
            </a: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 и </a:t>
            </a: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постсабмиты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147" name="Рисунок 146"/>
          <p:cNvPicPr/>
          <p:nvPr/>
        </p:nvPicPr>
        <p:blipFill>
          <a:blip r:embed="rId2"/>
          <a:stretch/>
        </p:blipFill>
        <p:spPr>
          <a:xfrm>
            <a:off x="720000" y="5698080"/>
            <a:ext cx="11303640" cy="63072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147"/>
          <p:cNvPicPr/>
          <p:nvPr/>
        </p:nvPicPr>
        <p:blipFill>
          <a:blip r:embed="rId3"/>
          <a:stretch/>
        </p:blipFill>
        <p:spPr>
          <a:xfrm>
            <a:off x="1260000" y="1080000"/>
            <a:ext cx="4500000" cy="4331160"/>
          </a:xfrm>
          <a:prstGeom prst="rect">
            <a:avLst/>
          </a:prstGeom>
          <a:ln w="0">
            <a:noFill/>
          </a:ln>
        </p:spPr>
      </p:pic>
      <p:pic>
        <p:nvPicPr>
          <p:cNvPr id="149" name="Рисунок 148"/>
          <p:cNvPicPr/>
          <p:nvPr/>
        </p:nvPicPr>
        <p:blipFill>
          <a:blip r:embed="rId4"/>
          <a:stretch/>
        </p:blipFill>
        <p:spPr>
          <a:xfrm>
            <a:off x="6896520" y="1080000"/>
            <a:ext cx="4443480" cy="4355640"/>
          </a:xfrm>
          <a:prstGeom prst="rect">
            <a:avLst/>
          </a:prstGeom>
          <a:ln w="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2F868-4557-4197-A2AE-49BBF1A15B2B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191600" y="360000"/>
            <a:ext cx="10148400" cy="72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Особая</a:t>
            </a: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версия</a:t>
            </a: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решения</a:t>
            </a:r>
            <a:endParaRPr lang="ru-RU" sz="3600" b="0" strike="noStrike" spc="-1" dirty="0">
              <a:latin typeface="Arial"/>
            </a:endParaRPr>
          </a:p>
        </p:txBody>
      </p:sp>
      <p:pic>
        <p:nvPicPr>
          <p:cNvPr id="151" name="Рисунок 150"/>
          <p:cNvPicPr/>
          <p:nvPr/>
        </p:nvPicPr>
        <p:blipFill>
          <a:blip r:embed="rId2"/>
          <a:stretch/>
        </p:blipFill>
        <p:spPr>
          <a:xfrm>
            <a:off x="1282320" y="2254680"/>
            <a:ext cx="3577680" cy="42253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51"/>
          <p:cNvPicPr/>
          <p:nvPr/>
        </p:nvPicPr>
        <p:blipFill>
          <a:blip r:embed="rId3"/>
          <a:stretch/>
        </p:blipFill>
        <p:spPr>
          <a:xfrm>
            <a:off x="6300000" y="2282760"/>
            <a:ext cx="5220000" cy="383724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282320" y="1099440"/>
            <a:ext cx="10417680" cy="106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432A30"/>
                </a:solidFill>
                <a:latin typeface="Franklin Gothic Book"/>
              </a:rPr>
              <a:t>Была изменена обучающая выборка путем набора фрагментов из разных частей датасета</a:t>
            </a:r>
            <a:endParaRPr lang="ru-RU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432A30"/>
                </a:solidFill>
                <a:latin typeface="Franklin Gothic Book"/>
              </a:rPr>
              <a:t>Добавлена 11 фича – время между ответами на вопросы и на изучение лекций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52A04-EBF5-4F81-802C-C2BAC9606104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F33C97-D4B9-4DAE-B40A-0C177858E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77"/>
          <a:stretch/>
        </p:blipFill>
        <p:spPr bwMode="auto">
          <a:xfrm>
            <a:off x="2635717" y="2259673"/>
            <a:ext cx="6920566" cy="3125486"/>
          </a:xfrm>
          <a:prstGeom prst="rect">
            <a:avLst/>
          </a:prstGeom>
          <a:noFill/>
          <a:effectLst>
            <a:glow>
              <a:schemeClr val="accent1">
                <a:alpha val="80000"/>
              </a:schemeClr>
            </a:glow>
            <a:outerShdw dist="50800" algn="ctr" rotWithShape="0">
              <a:srgbClr val="000000">
                <a:alpha val="0"/>
              </a:srgbClr>
            </a:outerShdw>
            <a:softEdge rad="0"/>
          </a:effectLst>
        </p:spPr>
      </p:pic>
      <p:sp>
        <p:nvSpPr>
          <p:cNvPr id="154" name="CustomShape 1"/>
          <p:cNvSpPr/>
          <p:nvPr/>
        </p:nvSpPr>
        <p:spPr>
          <a:xfrm>
            <a:off x="1645922" y="1174785"/>
            <a:ext cx="8518358" cy="1084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just">
              <a:lnSpc>
                <a:spcPct val="89000"/>
              </a:lnSpc>
            </a:pPr>
            <a:r>
              <a:rPr lang="en-US" sz="6000" b="0" strike="noStrike" cap="all" spc="-1" dirty="0">
                <a:solidFill>
                  <a:srgbClr val="432A30"/>
                </a:solidFill>
                <a:latin typeface="Franklin Gothic Book"/>
              </a:rPr>
              <a:t>СПАСИБО ЗА ВНИМАНИЕ</a:t>
            </a:r>
            <a:endParaRPr lang="ru-RU" sz="6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71600" y="685800"/>
            <a:ext cx="9600480" cy="7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>
                <a:solidFill>
                  <a:srgbClr val="432A30"/>
                </a:solidFill>
                <a:latin typeface="Franklin Gothic Book"/>
              </a:rPr>
              <a:t>Задание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71600" y="2074740"/>
            <a:ext cx="10525956" cy="7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Задача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заключалась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в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создании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модели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для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предсказания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правильности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ответов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на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вопросы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BECB9-BE43-4603-82C8-EB0531DA9C7A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DF8F9C-3124-4EFA-AE53-12E5DCF6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"/>
          <a:stretch/>
        </p:blipFill>
        <p:spPr>
          <a:xfrm>
            <a:off x="1447799" y="3275943"/>
            <a:ext cx="10373557" cy="2271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>
                <a:solidFill>
                  <a:srgbClr val="432A30"/>
                </a:solidFill>
                <a:latin typeface="Franklin Gothic Book"/>
              </a:rPr>
              <a:t>Data observation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71600" y="1766097"/>
            <a:ext cx="9600480" cy="8101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Провели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deep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анализ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исходных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данных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в csv-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файлах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,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разобрались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в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смысле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колонок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,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прочитав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их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описание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и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перерыв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кучу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дискуссий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.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4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950DF-5321-4014-A65B-6F196F15BC59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3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78EE2E-3D1C-49B7-8EBD-200C4A29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3029065"/>
            <a:ext cx="8259328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Feature engineering</a:t>
            </a:r>
            <a:br>
              <a:rPr sz="3600" dirty="0"/>
            </a:br>
            <a:endParaRPr lang="ru-RU" sz="36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371599" y="1776240"/>
            <a:ext cx="10354319" cy="78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В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ходе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командного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обсуждения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были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предложены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идеи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признаков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для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обучения</a:t>
            </a:r>
            <a:r>
              <a:rPr lang="en-US" sz="24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400" b="0" strike="noStrike" spc="-1" dirty="0" err="1">
                <a:solidFill>
                  <a:srgbClr val="432A30"/>
                </a:solidFill>
                <a:latin typeface="Franklin Gothic Book"/>
              </a:rPr>
              <a:t>модели</a:t>
            </a: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400" b="0" strike="noStrike" spc="-1" dirty="0">
              <a:latin typeface="Arial"/>
            </a:endParaRPr>
          </a:p>
        </p:txBody>
      </p:sp>
      <p:pic>
        <p:nvPicPr>
          <p:cNvPr id="130" name="Рисунок 6"/>
          <p:cNvPicPr/>
          <p:nvPr/>
        </p:nvPicPr>
        <p:blipFill>
          <a:blip r:embed="rId2"/>
          <a:stretch/>
        </p:blipFill>
        <p:spPr>
          <a:xfrm>
            <a:off x="1371600" y="2701321"/>
            <a:ext cx="10354320" cy="3495600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B19AB-7FED-4665-A18F-C28BBC3717CB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Рисунок 5"/>
          <p:cNvPicPr/>
          <p:nvPr/>
        </p:nvPicPr>
        <p:blipFill>
          <a:blip r:embed="rId2"/>
          <a:stretch/>
        </p:blipFill>
        <p:spPr>
          <a:xfrm>
            <a:off x="3270240" y="324000"/>
            <a:ext cx="6209640" cy="620964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B614F-A061-4656-8D33-E11C554F4DCC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Рисунок 3"/>
          <p:cNvPicPr/>
          <p:nvPr/>
        </p:nvPicPr>
        <p:blipFill rotWithShape="1">
          <a:blip r:embed="rId2"/>
          <a:srcRect r="52886"/>
          <a:stretch/>
        </p:blipFill>
        <p:spPr>
          <a:xfrm>
            <a:off x="2886628" y="479970"/>
            <a:ext cx="6418743" cy="5898060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FC05C-E796-4E74-AF92-9FC7C4F7F934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Data preparation</a:t>
            </a:r>
            <a:br>
              <a:rPr sz="3600" dirty="0"/>
            </a:br>
            <a:endParaRPr lang="ru-RU" sz="36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На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данном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этапе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была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проведена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чистка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данных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от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пропусков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,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необходимые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преобразования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данных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и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их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объединение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в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один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обучающий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2000" b="0" strike="noStrike" spc="-1" dirty="0" err="1">
                <a:solidFill>
                  <a:srgbClr val="432A30"/>
                </a:solidFill>
                <a:latin typeface="Franklin Gothic Book"/>
              </a:rPr>
              <a:t>датасет</a:t>
            </a:r>
            <a:r>
              <a:rPr lang="en-US" sz="2000" b="0" strike="noStrike" spc="-1" dirty="0">
                <a:solidFill>
                  <a:srgbClr val="432A30"/>
                </a:solidFill>
                <a:latin typeface="Franklin Gothic Book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AC303-F4DB-4C41-9F49-39F1D11651A6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6A5802-FECE-413C-92CA-02BA673A5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76" y="3429000"/>
            <a:ext cx="3020248" cy="2952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Обучение</a:t>
            </a:r>
            <a:r>
              <a:rPr lang="en-US" sz="3600" b="0" strike="noStrike" spc="-1" dirty="0">
                <a:solidFill>
                  <a:srgbClr val="432A30"/>
                </a:solidFill>
                <a:latin typeface="Franklin Gothic Book"/>
              </a:rPr>
              <a:t> </a:t>
            </a: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модели</a:t>
            </a:r>
            <a:br>
              <a:rPr sz="3600" dirty="0"/>
            </a:br>
            <a:endParaRPr lang="ru-RU" sz="36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2171160"/>
            <a:ext cx="9600480" cy="358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432A30"/>
                </a:solidFill>
                <a:latin typeface="Franklin Gothic Book"/>
              </a:rPr>
              <a:t>Для обучения модели были выбраны Random Forest и XGBoost</a:t>
            </a:r>
            <a:endParaRPr lang="ru-RU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432A30"/>
                </a:solidFill>
                <a:latin typeface="Franklin Gothic Book"/>
              </a:rPr>
              <a:t>Была проведена валидация модели: 80% на обучение и 20% на валидацию.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ru-RU" sz="2000" b="0" strike="noStrike" spc="-1">
              <a:latin typeface="Arial"/>
            </a:endParaRPr>
          </a:p>
        </p:txBody>
      </p:sp>
      <p:pic>
        <p:nvPicPr>
          <p:cNvPr id="138" name="Рисунок 4"/>
          <p:cNvPicPr/>
          <p:nvPr/>
        </p:nvPicPr>
        <p:blipFill>
          <a:blip r:embed="rId2"/>
          <a:stretch/>
        </p:blipFill>
        <p:spPr>
          <a:xfrm>
            <a:off x="3419760" y="3598200"/>
            <a:ext cx="5352480" cy="478080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08DAD-D49A-4288-A7DD-57A8B8D71C35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F79">
            <a:alpha val="6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en-US" sz="3600" b="0" strike="noStrike" spc="-1" dirty="0" err="1">
                <a:solidFill>
                  <a:srgbClr val="432A30"/>
                </a:solidFill>
                <a:latin typeface="Franklin Gothic Book"/>
              </a:rPr>
              <a:t>Гиперпараметры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371600" y="1638360"/>
            <a:ext cx="9600480" cy="70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432A30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432A30"/>
                </a:solidFill>
                <a:latin typeface="Franklin Gothic Book"/>
              </a:rPr>
              <a:t>Подбор гиперпараметров проводился с помощью пакета hyperopt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141" name="Рисунок 4"/>
          <p:cNvPicPr/>
          <p:nvPr/>
        </p:nvPicPr>
        <p:blipFill>
          <a:blip r:embed="rId2"/>
          <a:stretch/>
        </p:blipFill>
        <p:spPr>
          <a:xfrm>
            <a:off x="3214800" y="2293560"/>
            <a:ext cx="5914440" cy="4435560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8657B-2566-42D0-8FB8-AD8E3FBB5632}"/>
              </a:ext>
            </a:extLst>
          </p:cNvPr>
          <p:cNvSpPr txBox="1"/>
          <p:nvPr/>
        </p:nvSpPr>
        <p:spPr>
          <a:xfrm>
            <a:off x="11603115" y="6401465"/>
            <a:ext cx="58888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177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Symbol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Командный проект по курсу Data Science</dc:title>
  <dc:subject/>
  <dc:creator>kuchibecka</dc:creator>
  <dc:description/>
  <cp:lastModifiedBy>kuchibecka</cp:lastModifiedBy>
  <cp:revision>9</cp:revision>
  <dcterms:created xsi:type="dcterms:W3CDTF">2021-01-09T16:34:43Z</dcterms:created>
  <dcterms:modified xsi:type="dcterms:W3CDTF">2021-01-11T21:00:26Z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</Properties>
</file>