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62" r:id="rId4"/>
    <p:sldId id="257" r:id="rId5"/>
    <p:sldId id="258" r:id="rId6"/>
    <p:sldId id="260"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6F5081-14A4-ADB5-2C35-E7BC888DC0D7}" v="1018" dt="2020-11-19T19:59:07.576"/>
    <p1510:client id="{2D07009F-DF54-47D5-886C-C285A570CA5F}" v="140" dt="2020-11-19T17:08:06.933"/>
    <p1510:client id="{312C4328-6980-4B7E-D347-A406A730694A}" v="3" dt="2020-11-19T18:13:53.504"/>
    <p1510:client id="{5A63C859-BEAA-0C5E-C02A-D3BF0CFB7831}" v="4" dt="2020-11-19T22:36:45.833"/>
    <p1510:client id="{79B51667-997B-2FD8-02B8-627B4093B65D}" v="218" dt="2020-11-19T22:34:54.517"/>
    <p1510:client id="{7CF98200-4260-0B44-60F0-0ED05AB5AF54}" v="84" dt="2020-11-19T22:23:12"/>
    <p1510:client id="{C95BA271-FDEF-AAA6-2A13-D6860311D8FA}" v="25" dt="2020-11-19T17:10:33.751"/>
    <p1510:client id="{DD5BA26E-366F-4DD3-AFBD-478C90D963AE}" v="289" dt="2020-11-19T15:49:54.6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476" y="-4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20-Nov-20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20-Nov-20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20-Nov-20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20-Nov-20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20-Nov-20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20-Nov-20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20-Nov-20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20-Nov-20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20-Nov-20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20-Nov-20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20-Nov-20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20-Nov-20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emmvi/LearningManagementSystem"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xmlns="" id="{71B2258F-86CA-4D4D-8270-BC05FCDEBF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a:extLst>
              <a:ext uri="{FF2B5EF4-FFF2-40B4-BE49-F238E27FC236}">
                <a16:creationId xmlns:a16="http://schemas.microsoft.com/office/drawing/2014/main" xmlns="" id="{E53DA3BE-A372-4B00-9B4E-E1C9775D8BAC}"/>
              </a:ext>
            </a:extLst>
          </p:cNvPr>
          <p:cNvPicPr>
            <a:picLocks noChangeAspect="1"/>
          </p:cNvPicPr>
          <p:nvPr/>
        </p:nvPicPr>
        <p:blipFill rotWithShape="1">
          <a:blip r:embed="rId2">
            <a:alphaModFix amt="50000"/>
          </a:blip>
          <a:srcRect r="-2" b="15105"/>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sz="7200" dirty="0">
                <a:solidFill>
                  <a:srgbClr val="FFFFFF"/>
                </a:solidFill>
                <a:latin typeface="Calibri"/>
                <a:cs typeface="Calibri Light"/>
              </a:rPr>
              <a:t>LEARNING MANAGEMENT SYSTEM</a:t>
            </a:r>
          </a:p>
        </p:txBody>
      </p:sp>
      <p:sp>
        <p:nvSpPr>
          <p:cNvPr id="3" name="Subtitle 2"/>
          <p:cNvSpPr>
            <a:spLocks noGrp="1"/>
          </p:cNvSpPr>
          <p:nvPr>
            <p:ph type="subTitle" idx="1"/>
          </p:nvPr>
        </p:nvSpPr>
        <p:spPr>
          <a:xfrm>
            <a:off x="4270085" y="4743414"/>
            <a:ext cx="3651850" cy="1121141"/>
          </a:xfrm>
        </p:spPr>
        <p:txBody>
          <a:bodyPr vert="horz" lIns="91440" tIns="45720" rIns="91440" bIns="45720" rtlCol="0" anchor="t">
            <a:normAutofit/>
          </a:bodyPr>
          <a:lstStyle/>
          <a:p>
            <a:r>
              <a:rPr lang="en-US" sz="1800" dirty="0">
                <a:solidFill>
                  <a:srgbClr val="FFFFFF"/>
                </a:solidFill>
                <a:latin typeface="Calibri"/>
                <a:cs typeface="Calibri"/>
              </a:rPr>
              <a:t>AMMAR LAKHO - 18055</a:t>
            </a:r>
          </a:p>
          <a:p>
            <a:r>
              <a:rPr lang="en-US" sz="1800" dirty="0">
                <a:solidFill>
                  <a:srgbClr val="FFFFFF"/>
                </a:solidFill>
                <a:latin typeface="Calibri"/>
                <a:cs typeface="Calibri"/>
              </a:rPr>
              <a:t>MARYAM ALTAF -  17842</a:t>
            </a:r>
          </a:p>
          <a:p>
            <a:r>
              <a:rPr lang="en-US" sz="1800" dirty="0">
                <a:solidFill>
                  <a:srgbClr val="FFFFFF"/>
                </a:solidFill>
                <a:latin typeface="Calibri"/>
                <a:cs typeface="Calibri"/>
              </a:rPr>
              <a:t>ZUNAIRA MAIRAJ - 17631</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xmlns="" id="{71B2258F-86CA-4D4D-8270-BC05FCDEBF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a:extLst>
              <a:ext uri="{FF2B5EF4-FFF2-40B4-BE49-F238E27FC236}">
                <a16:creationId xmlns:a16="http://schemas.microsoft.com/office/drawing/2014/main" xmlns="" id="{E53DA3BE-A372-4B00-9B4E-E1C9775D8BAC}"/>
              </a:ext>
            </a:extLst>
          </p:cNvPr>
          <p:cNvPicPr>
            <a:picLocks noChangeAspect="1"/>
          </p:cNvPicPr>
          <p:nvPr/>
        </p:nvPicPr>
        <p:blipFill rotWithShape="1">
          <a:blip r:embed="rId2">
            <a:alphaModFix amt="50000"/>
          </a:blip>
          <a:srcRect r="-2" b="15105"/>
          <a:stretch/>
        </p:blipFill>
        <p:spPr>
          <a:xfrm>
            <a:off x="20" y="1"/>
            <a:ext cx="12191980" cy="6857999"/>
          </a:xfrm>
          <a:prstGeom prst="rect">
            <a:avLst/>
          </a:prstGeom>
        </p:spPr>
      </p:pic>
      <p:sp>
        <p:nvSpPr>
          <p:cNvPr id="5" name="Title 4"/>
          <p:cNvSpPr>
            <a:spLocks noGrp="1"/>
          </p:cNvSpPr>
          <p:nvPr>
            <p:ph type="ctrTitle"/>
          </p:nvPr>
        </p:nvSpPr>
        <p:spPr>
          <a:xfrm>
            <a:off x="533400" y="1104900"/>
            <a:ext cx="10401300" cy="1714500"/>
          </a:xfrm>
        </p:spPr>
        <p:txBody>
          <a:bodyPr>
            <a:noAutofit/>
          </a:bodyPr>
          <a:lstStyle/>
          <a:p>
            <a:pPr algn="l"/>
            <a:r>
              <a:rPr lang="en-US" sz="3500" dirty="0" err="1" smtClean="0">
                <a:solidFill>
                  <a:schemeClr val="bg1"/>
                </a:solidFill>
              </a:rPr>
              <a:t>GitHub</a:t>
            </a:r>
            <a:r>
              <a:rPr lang="en-US" sz="3500" dirty="0" smtClean="0">
                <a:solidFill>
                  <a:schemeClr val="bg1"/>
                </a:solidFill>
              </a:rPr>
              <a:t> Link: </a:t>
            </a:r>
            <a:br>
              <a:rPr lang="en-US" sz="3500" dirty="0" smtClean="0">
                <a:solidFill>
                  <a:schemeClr val="bg1"/>
                </a:solidFill>
              </a:rPr>
            </a:br>
            <a:r>
              <a:rPr lang="en-US" sz="3500" dirty="0" smtClean="0">
                <a:ea typeface="+mn-lt"/>
                <a:cs typeface="+mn-lt"/>
                <a:hlinkClick r:id="rId3"/>
              </a:rPr>
              <a:t>https</a:t>
            </a:r>
            <a:r>
              <a:rPr lang="en-US" sz="3500" dirty="0">
                <a:ea typeface="+mn-lt"/>
                <a:cs typeface="+mn-lt"/>
                <a:hlinkClick r:id="rId3"/>
              </a:rPr>
              <a:t>://github.com/emmvi/LearningManagementSystem</a:t>
            </a:r>
            <a:r>
              <a:rPr lang="en-US" sz="3500" dirty="0">
                <a:cs typeface="Calibri"/>
              </a:rPr>
              <a:t/>
            </a:r>
            <a:br>
              <a:rPr lang="en-US" sz="3500" dirty="0">
                <a:cs typeface="Calibri"/>
              </a:rPr>
            </a:br>
            <a:endParaRPr lang="en-US" sz="3500" dirty="0">
              <a:solidFill>
                <a:schemeClr val="bg1"/>
              </a:solidFill>
            </a:endParaRPr>
          </a:p>
        </p:txBody>
      </p:sp>
      <p:sp>
        <p:nvSpPr>
          <p:cNvPr id="8" name="Subtitle 7"/>
          <p:cNvSpPr>
            <a:spLocks noGrp="1"/>
          </p:cNvSpPr>
          <p:nvPr>
            <p:ph type="subTitle" idx="1"/>
          </p:nvPr>
        </p:nvSpPr>
        <p:spPr>
          <a:xfrm>
            <a:off x="476250" y="3582988"/>
            <a:ext cx="10001250" cy="2455862"/>
          </a:xfrm>
        </p:spPr>
        <p:txBody>
          <a:bodyPr>
            <a:normAutofit/>
          </a:bodyPr>
          <a:lstStyle/>
          <a:p>
            <a:pPr algn="l"/>
            <a:r>
              <a:rPr lang="en-US" dirty="0" err="1" smtClean="0">
                <a:solidFill>
                  <a:schemeClr val="bg1"/>
                </a:solidFill>
              </a:rPr>
              <a:t>GitHub</a:t>
            </a:r>
            <a:r>
              <a:rPr lang="en-US" dirty="0" smtClean="0">
                <a:solidFill>
                  <a:schemeClr val="bg1"/>
                </a:solidFill>
              </a:rPr>
              <a:t> link contains:</a:t>
            </a:r>
          </a:p>
          <a:p>
            <a:pPr marL="457200" indent="-457200" algn="l">
              <a:buAutoNum type="arabicPeriod"/>
            </a:pPr>
            <a:r>
              <a:rPr lang="en-US" smtClean="0">
                <a:solidFill>
                  <a:schemeClr val="bg1"/>
                </a:solidFill>
              </a:rPr>
              <a:t>Presentation</a:t>
            </a:r>
            <a:endParaRPr lang="en-US" dirty="0" smtClean="0">
              <a:solidFill>
                <a:schemeClr val="bg1"/>
              </a:solidFill>
            </a:endParaRPr>
          </a:p>
          <a:p>
            <a:pPr marL="457200" indent="-457200" algn="l">
              <a:buAutoNum type="arabicPeriod"/>
            </a:pPr>
            <a:r>
              <a:rPr lang="en-US" dirty="0" smtClean="0">
                <a:solidFill>
                  <a:schemeClr val="bg1"/>
                </a:solidFill>
              </a:rPr>
              <a:t>Code</a:t>
            </a:r>
          </a:p>
          <a:p>
            <a:pPr marL="457200" indent="-457200" algn="l">
              <a:buAutoNum type="arabicPeriod"/>
            </a:pPr>
            <a:r>
              <a:rPr lang="en-US" dirty="0" smtClean="0">
                <a:solidFill>
                  <a:schemeClr val="bg1"/>
                </a:solidFill>
              </a:rPr>
              <a:t>Database </a:t>
            </a:r>
            <a:r>
              <a:rPr lang="en-US" dirty="0" smtClean="0">
                <a:solidFill>
                  <a:schemeClr val="bg1"/>
                </a:solidFill>
              </a:rPr>
              <a:t>file</a:t>
            </a:r>
            <a:endParaRPr lang="en-US" dirty="0" smtClean="0">
              <a:solidFill>
                <a:schemeClr val="bg1"/>
              </a:solidFill>
            </a:endParaRPr>
          </a:p>
          <a:p>
            <a:pPr marL="457200" indent="-457200" algn="l">
              <a:buAutoNum type="arabicPeriod"/>
            </a:pPr>
            <a:r>
              <a:rPr lang="en-US" dirty="0" smtClean="0">
                <a:solidFill>
                  <a:schemeClr val="bg1"/>
                </a:solidFill>
              </a:rPr>
              <a:t>JAR Executable file.</a:t>
            </a:r>
            <a:r>
              <a:rPr lang="en-US" dirty="0" smtClean="0"/>
              <a:t> </a:t>
            </a:r>
            <a:endParaRPr lang="en-US" dirty="0"/>
          </a:p>
        </p:txBody>
      </p:sp>
    </p:spTree>
    <p:extLst>
      <p:ext uri="{BB962C8B-B14F-4D97-AF65-F5344CB8AC3E}">
        <p14:creationId xmlns:p14="http://schemas.microsoft.com/office/powerpoint/2010/main" val="1959626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6EFD3D9-44F0-4267-BCC1-1613E79D82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xmlns="" id="{A779A851-95D6-41AF-937A-B0E4B7F6FA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xmlns="" id="{953FB2E7-B6CB-429C-81EB-D9516D6D5C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xmlns="" id="{2EC40DB1-B719-4A13-9A4D-0966B4B278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1D4788E5-5102-4C8F-AE2E-F86A3F60EBBE}"/>
              </a:ext>
            </a:extLst>
          </p:cNvPr>
          <p:cNvSpPr>
            <a:spLocks noGrp="1"/>
          </p:cNvSpPr>
          <p:nvPr>
            <p:ph type="title"/>
          </p:nvPr>
        </p:nvSpPr>
        <p:spPr>
          <a:xfrm>
            <a:off x="934872" y="982272"/>
            <a:ext cx="3422538" cy="4560970"/>
          </a:xfrm>
        </p:spPr>
        <p:txBody>
          <a:bodyPr>
            <a:normAutofit/>
          </a:bodyPr>
          <a:lstStyle/>
          <a:p>
            <a:r>
              <a:rPr lang="en-US" sz="4000" b="1">
                <a:solidFill>
                  <a:srgbClr val="FFFFFF"/>
                </a:solidFill>
                <a:latin typeface="Calibri"/>
                <a:cs typeface="Calibri Light"/>
              </a:rPr>
              <a:t>BUSINESS</a:t>
            </a:r>
            <a:r>
              <a:rPr lang="en-US" sz="4000">
                <a:solidFill>
                  <a:srgbClr val="FFFFFF"/>
                </a:solidFill>
                <a:latin typeface="Calibri"/>
                <a:cs typeface="Calibri Light"/>
              </a:rPr>
              <a:t> </a:t>
            </a:r>
            <a:r>
              <a:rPr lang="en-US" sz="4000" b="1">
                <a:solidFill>
                  <a:srgbClr val="FFFFFF"/>
                </a:solidFill>
                <a:latin typeface="Calibri"/>
                <a:cs typeface="Calibri Light"/>
              </a:rPr>
              <a:t>PROBLEM</a:t>
            </a:r>
            <a:endParaRPr lang="en-US" sz="4000" b="1">
              <a:solidFill>
                <a:srgbClr val="FFFFFF"/>
              </a:solidFill>
              <a:latin typeface="Calibri"/>
              <a:cs typeface="Times New Roman"/>
            </a:endParaRPr>
          </a:p>
        </p:txBody>
      </p:sp>
      <p:sp>
        <p:nvSpPr>
          <p:cNvPr id="16" name="Rectangle 8">
            <a:extLst>
              <a:ext uri="{FF2B5EF4-FFF2-40B4-BE49-F238E27FC236}">
                <a16:creationId xmlns:a16="http://schemas.microsoft.com/office/drawing/2014/main" xmlns="" id="{82211336-CFF3-412D-868A-6679C1004C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xmlns="" id="{7B162748-FBD3-4B67-B1D5-5D069125C1AD}"/>
              </a:ext>
            </a:extLst>
          </p:cNvPr>
          <p:cNvSpPr>
            <a:spLocks noGrp="1"/>
          </p:cNvSpPr>
          <p:nvPr>
            <p:ph idx="1"/>
          </p:nvPr>
        </p:nvSpPr>
        <p:spPr>
          <a:xfrm>
            <a:off x="5221862" y="1719618"/>
            <a:ext cx="5948831" cy="4593421"/>
          </a:xfrm>
        </p:spPr>
        <p:txBody>
          <a:bodyPr vert="horz" lIns="91440" tIns="45720" rIns="91440" bIns="45720" rtlCol="0" anchor="ctr">
            <a:noAutofit/>
          </a:bodyPr>
          <a:lstStyle/>
          <a:p>
            <a:pPr marL="0" indent="0">
              <a:buNone/>
            </a:pPr>
            <a:r>
              <a:rPr lang="en-US" sz="2200">
                <a:solidFill>
                  <a:srgbClr val="FEFFFF"/>
                </a:solidFill>
                <a:latin typeface="Calibri"/>
                <a:cs typeface="Calibri"/>
              </a:rPr>
              <a:t>Evidently, technology has revolutionized in every sector of the modern world. Therefore, there exists a dire need of a learning management system that would </a:t>
            </a:r>
            <a:r>
              <a:rPr lang="en-US" sz="2200">
                <a:solidFill>
                  <a:srgbClr val="FEFFFF"/>
                </a:solidFill>
                <a:latin typeface="Calibri"/>
                <a:cs typeface="Times New Roman"/>
              </a:rPr>
              <a:t>facilitate the administration, teachers and students according to their convenience and provide them a platform where they can </a:t>
            </a:r>
            <a:r>
              <a:rPr lang="en-US" sz="2200">
                <a:solidFill>
                  <a:srgbClr val="FEFFFF"/>
                </a:solidFill>
                <a:latin typeface="Calibri"/>
                <a:cs typeface="Calibri"/>
              </a:rPr>
              <a:t>actively communicate in following ways;</a:t>
            </a:r>
          </a:p>
          <a:p>
            <a:pPr marL="457200" indent="-457200"/>
            <a:r>
              <a:rPr lang="en-US" sz="2200">
                <a:solidFill>
                  <a:srgbClr val="FEFFFF"/>
                </a:solidFill>
                <a:latin typeface="Calibri"/>
                <a:cs typeface="Calibri"/>
              </a:rPr>
              <a:t>To administer </a:t>
            </a:r>
            <a:endParaRPr lang="en-US" sz="2200">
              <a:latin typeface="Calibri"/>
              <a:cs typeface="Calibri"/>
            </a:endParaRPr>
          </a:p>
          <a:p>
            <a:pPr marL="457200" indent="-457200"/>
            <a:r>
              <a:rPr lang="en-US" sz="2200">
                <a:solidFill>
                  <a:srgbClr val="FEFFFF"/>
                </a:solidFill>
                <a:latin typeface="Calibri"/>
                <a:cs typeface="Calibri"/>
              </a:rPr>
              <a:t>Facilitate learning </a:t>
            </a:r>
            <a:endParaRPr lang="en-US" sz="2200">
              <a:latin typeface="Calibri"/>
              <a:cs typeface="Calibri"/>
            </a:endParaRPr>
          </a:p>
          <a:p>
            <a:pPr marL="457200" indent="-457200"/>
            <a:r>
              <a:rPr lang="en-US" sz="2200">
                <a:solidFill>
                  <a:srgbClr val="FEFFFF"/>
                </a:solidFill>
                <a:latin typeface="Calibri"/>
                <a:cs typeface="Calibri"/>
              </a:rPr>
              <a:t>Direct communication</a:t>
            </a:r>
            <a:endParaRPr lang="en-US" sz="2200">
              <a:latin typeface="Calibri"/>
              <a:cs typeface="Calibri"/>
            </a:endParaRPr>
          </a:p>
          <a:p>
            <a:pPr marL="457200" indent="-457200"/>
            <a:r>
              <a:rPr lang="en-US" sz="2200">
                <a:solidFill>
                  <a:srgbClr val="FEFFFF"/>
                </a:solidFill>
                <a:latin typeface="Calibri"/>
                <a:cs typeface="Calibri"/>
              </a:rPr>
              <a:t>Anywhere 24/7 Access</a:t>
            </a:r>
            <a:endParaRPr lang="en-US" sz="2200">
              <a:latin typeface="Calibri"/>
              <a:cs typeface="Calibri"/>
            </a:endParaRPr>
          </a:p>
          <a:p>
            <a:pPr marL="457200" indent="-457200"/>
            <a:r>
              <a:rPr lang="en-US" sz="2200">
                <a:solidFill>
                  <a:srgbClr val="FEFFFF"/>
                </a:solidFill>
                <a:latin typeface="Calibri"/>
                <a:cs typeface="Calibri"/>
              </a:rPr>
              <a:t>Tracking and Reporting</a:t>
            </a:r>
          </a:p>
          <a:p>
            <a:pPr marL="0" indent="0">
              <a:buNone/>
            </a:pPr>
            <a:endParaRPr lang="en-US" sz="2200">
              <a:solidFill>
                <a:srgbClr val="FEFFFF"/>
              </a:solidFill>
              <a:latin typeface="Calibri"/>
              <a:cs typeface="Calibri"/>
            </a:endParaRPr>
          </a:p>
        </p:txBody>
      </p:sp>
    </p:spTree>
    <p:extLst>
      <p:ext uri="{BB962C8B-B14F-4D97-AF65-F5344CB8AC3E}">
        <p14:creationId xmlns:p14="http://schemas.microsoft.com/office/powerpoint/2010/main" val="3345409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6EFD3D9-44F0-4267-BCC1-1613E79D82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xmlns="" id="{A779A851-95D6-41AF-937A-B0E4B7F6FA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xmlns="" id="{953FB2E7-B6CB-429C-81EB-D9516D6D5C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xmlns="" id="{2EC40DB1-B719-4A13-9A4D-0966B4B278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1D4788E5-5102-4C8F-AE2E-F86A3F60EBBE}"/>
              </a:ext>
            </a:extLst>
          </p:cNvPr>
          <p:cNvSpPr>
            <a:spLocks noGrp="1"/>
          </p:cNvSpPr>
          <p:nvPr>
            <p:ph type="title"/>
          </p:nvPr>
        </p:nvSpPr>
        <p:spPr>
          <a:xfrm>
            <a:off x="934872" y="982272"/>
            <a:ext cx="3422538" cy="4560970"/>
          </a:xfrm>
        </p:spPr>
        <p:txBody>
          <a:bodyPr>
            <a:normAutofit/>
          </a:bodyPr>
          <a:lstStyle/>
          <a:p>
            <a:r>
              <a:rPr lang="en-US" sz="4000" b="1">
                <a:solidFill>
                  <a:srgbClr val="FFFFFF"/>
                </a:solidFill>
                <a:latin typeface="Calibri"/>
                <a:cs typeface="Calibri Light"/>
              </a:rPr>
              <a:t>BUSINESS</a:t>
            </a:r>
            <a:r>
              <a:rPr lang="en-US" sz="4000">
                <a:solidFill>
                  <a:srgbClr val="FFFFFF"/>
                </a:solidFill>
                <a:latin typeface="Calibri"/>
                <a:cs typeface="Calibri Light"/>
              </a:rPr>
              <a:t> </a:t>
            </a:r>
            <a:r>
              <a:rPr lang="en-US" sz="4000" b="1">
                <a:solidFill>
                  <a:srgbClr val="FFFFFF"/>
                </a:solidFill>
                <a:latin typeface="Calibri"/>
                <a:cs typeface="Calibri Light"/>
              </a:rPr>
              <a:t>PROBLEM</a:t>
            </a:r>
            <a:endParaRPr lang="en-US" sz="4000" b="1">
              <a:solidFill>
                <a:srgbClr val="FFFFFF"/>
              </a:solidFill>
              <a:latin typeface="Calibri"/>
              <a:cs typeface="Times New Roman"/>
            </a:endParaRPr>
          </a:p>
        </p:txBody>
      </p:sp>
      <p:sp>
        <p:nvSpPr>
          <p:cNvPr id="16" name="Rectangle 8">
            <a:extLst>
              <a:ext uri="{FF2B5EF4-FFF2-40B4-BE49-F238E27FC236}">
                <a16:creationId xmlns:a16="http://schemas.microsoft.com/office/drawing/2014/main" xmlns="" id="{82211336-CFF3-412D-868A-6679C1004C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xmlns="" id="{7B162748-FBD3-4B67-B1D5-5D069125C1AD}"/>
              </a:ext>
            </a:extLst>
          </p:cNvPr>
          <p:cNvSpPr>
            <a:spLocks noGrp="1"/>
          </p:cNvSpPr>
          <p:nvPr>
            <p:ph idx="1"/>
          </p:nvPr>
        </p:nvSpPr>
        <p:spPr>
          <a:xfrm>
            <a:off x="5221862" y="1719618"/>
            <a:ext cx="5948831" cy="4593421"/>
          </a:xfrm>
        </p:spPr>
        <p:txBody>
          <a:bodyPr vert="horz" lIns="91440" tIns="45720" rIns="91440" bIns="45720" rtlCol="0" anchor="ctr">
            <a:noAutofit/>
          </a:bodyPr>
          <a:lstStyle/>
          <a:p>
            <a:pPr marL="0" indent="0">
              <a:buNone/>
            </a:pPr>
            <a:r>
              <a:rPr lang="en-US" sz="2200">
                <a:solidFill>
                  <a:srgbClr val="FEFFFF"/>
                </a:solidFill>
                <a:latin typeface="Calibri"/>
                <a:cs typeface="Calibri"/>
              </a:rPr>
              <a:t>Evidently, technology has revolutionized in every sector of the modern world. Therefore, there exists a dire need of a learning management system that would </a:t>
            </a:r>
            <a:r>
              <a:rPr lang="en-US" sz="2200">
                <a:solidFill>
                  <a:srgbClr val="FEFFFF"/>
                </a:solidFill>
                <a:latin typeface="Calibri"/>
                <a:cs typeface="Times New Roman"/>
              </a:rPr>
              <a:t>facilitate the administration, teachers and students according to their convenience and provide them a platform where they can </a:t>
            </a:r>
            <a:r>
              <a:rPr lang="en-US" sz="2200">
                <a:solidFill>
                  <a:srgbClr val="FEFFFF"/>
                </a:solidFill>
                <a:latin typeface="Calibri"/>
                <a:cs typeface="Calibri"/>
              </a:rPr>
              <a:t>actively communicate in following ways;</a:t>
            </a:r>
          </a:p>
          <a:p>
            <a:pPr marL="457200" indent="-457200"/>
            <a:r>
              <a:rPr lang="en-US" sz="2200">
                <a:solidFill>
                  <a:srgbClr val="FEFFFF"/>
                </a:solidFill>
                <a:latin typeface="Calibri"/>
                <a:cs typeface="Calibri"/>
              </a:rPr>
              <a:t>To administer </a:t>
            </a:r>
            <a:endParaRPr lang="en-US" sz="2200">
              <a:latin typeface="Calibri"/>
              <a:cs typeface="Calibri"/>
            </a:endParaRPr>
          </a:p>
          <a:p>
            <a:pPr marL="457200" indent="-457200"/>
            <a:r>
              <a:rPr lang="en-US" sz="2200">
                <a:solidFill>
                  <a:srgbClr val="FEFFFF"/>
                </a:solidFill>
                <a:latin typeface="Calibri"/>
                <a:cs typeface="Calibri"/>
              </a:rPr>
              <a:t>Facilitate learning </a:t>
            </a:r>
            <a:endParaRPr lang="en-US" sz="2200">
              <a:latin typeface="Calibri"/>
              <a:cs typeface="Calibri"/>
            </a:endParaRPr>
          </a:p>
          <a:p>
            <a:pPr marL="457200" indent="-457200"/>
            <a:r>
              <a:rPr lang="en-US" sz="2200">
                <a:solidFill>
                  <a:srgbClr val="FEFFFF"/>
                </a:solidFill>
                <a:latin typeface="Calibri"/>
                <a:cs typeface="Calibri"/>
              </a:rPr>
              <a:t>Direct communication</a:t>
            </a:r>
            <a:endParaRPr lang="en-US" sz="2200">
              <a:latin typeface="Calibri"/>
              <a:cs typeface="Calibri"/>
            </a:endParaRPr>
          </a:p>
          <a:p>
            <a:pPr marL="457200" indent="-457200"/>
            <a:r>
              <a:rPr lang="en-US" sz="2200">
                <a:solidFill>
                  <a:srgbClr val="FEFFFF"/>
                </a:solidFill>
                <a:latin typeface="Calibri"/>
                <a:cs typeface="Calibri"/>
              </a:rPr>
              <a:t>Anywhere 24/7 Access</a:t>
            </a:r>
            <a:endParaRPr lang="en-US" sz="2200">
              <a:latin typeface="Calibri"/>
              <a:cs typeface="Calibri"/>
            </a:endParaRPr>
          </a:p>
          <a:p>
            <a:pPr marL="457200" indent="-457200"/>
            <a:r>
              <a:rPr lang="en-US" sz="2200">
                <a:solidFill>
                  <a:srgbClr val="FEFFFF"/>
                </a:solidFill>
                <a:latin typeface="Calibri"/>
                <a:cs typeface="Calibri"/>
              </a:rPr>
              <a:t>Tracking and Reporting</a:t>
            </a:r>
          </a:p>
          <a:p>
            <a:pPr marL="0" indent="0">
              <a:buNone/>
            </a:pPr>
            <a:endParaRPr lang="en-US" sz="2200">
              <a:solidFill>
                <a:srgbClr val="FEFFFF"/>
              </a:solidFill>
              <a:latin typeface="Calibri"/>
              <a:cs typeface="Calibri"/>
            </a:endParaRPr>
          </a:p>
        </p:txBody>
      </p:sp>
    </p:spTree>
    <p:extLst>
      <p:ext uri="{BB962C8B-B14F-4D97-AF65-F5344CB8AC3E}">
        <p14:creationId xmlns:p14="http://schemas.microsoft.com/office/powerpoint/2010/main" val="3344812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6EFD3D9-44F0-4267-BCC1-1613E79D82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xmlns="" id="{A779A851-95D6-41AF-937A-B0E4B7F6FA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xmlns="" id="{953FB2E7-B6CB-429C-81EB-D9516D6D5C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xmlns="" id="{2EC40DB1-B719-4A13-9A4D-0966B4B278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47FDFA6A-4FAC-4F85-9389-E175E134C325}"/>
              </a:ext>
            </a:extLst>
          </p:cNvPr>
          <p:cNvSpPr>
            <a:spLocks noGrp="1"/>
          </p:cNvSpPr>
          <p:nvPr>
            <p:ph type="title"/>
          </p:nvPr>
        </p:nvSpPr>
        <p:spPr>
          <a:xfrm>
            <a:off x="934872" y="982272"/>
            <a:ext cx="3388419" cy="4560970"/>
          </a:xfrm>
        </p:spPr>
        <p:txBody>
          <a:bodyPr>
            <a:normAutofit/>
          </a:bodyPr>
          <a:lstStyle/>
          <a:p>
            <a:r>
              <a:rPr lang="en-US" sz="4000" b="1">
                <a:solidFill>
                  <a:srgbClr val="FFFFFF"/>
                </a:solidFill>
                <a:latin typeface="Calibri"/>
                <a:cs typeface="Calibri Light"/>
              </a:rPr>
              <a:t>OBJECTIVE</a:t>
            </a:r>
            <a:r>
              <a:rPr lang="en-US" sz="4000">
                <a:solidFill>
                  <a:srgbClr val="FFFFFF"/>
                </a:solidFill>
                <a:latin typeface="Calibri"/>
                <a:cs typeface="Calibri Light"/>
              </a:rPr>
              <a:t> </a:t>
            </a:r>
            <a:endParaRPr lang="en-US" sz="4000">
              <a:solidFill>
                <a:srgbClr val="FFFFFF"/>
              </a:solidFill>
              <a:latin typeface="Calibri"/>
              <a:cs typeface="Calibri"/>
            </a:endParaRPr>
          </a:p>
        </p:txBody>
      </p:sp>
      <p:sp>
        <p:nvSpPr>
          <p:cNvPr id="16" name="Rectangle 8">
            <a:extLst>
              <a:ext uri="{FF2B5EF4-FFF2-40B4-BE49-F238E27FC236}">
                <a16:creationId xmlns:a16="http://schemas.microsoft.com/office/drawing/2014/main" xmlns="" id="{82211336-CFF3-412D-868A-6679C1004C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xmlns="" id="{988AC1C3-1EF0-425F-9858-E595A32D1EFC}"/>
              </a:ext>
            </a:extLst>
          </p:cNvPr>
          <p:cNvSpPr>
            <a:spLocks noGrp="1"/>
          </p:cNvSpPr>
          <p:nvPr>
            <p:ph idx="1"/>
          </p:nvPr>
        </p:nvSpPr>
        <p:spPr>
          <a:xfrm>
            <a:off x="5221862" y="1719618"/>
            <a:ext cx="5948831" cy="4334629"/>
          </a:xfrm>
        </p:spPr>
        <p:txBody>
          <a:bodyPr vert="horz" lIns="91440" tIns="45720" rIns="91440" bIns="45720" rtlCol="0" anchor="ctr">
            <a:normAutofit/>
          </a:bodyPr>
          <a:lstStyle/>
          <a:p>
            <a:pPr marL="0" indent="0">
              <a:buNone/>
            </a:pPr>
            <a:r>
              <a:rPr lang="en-US" sz="2200">
                <a:solidFill>
                  <a:srgbClr val="FEFFFF"/>
                </a:solidFill>
                <a:latin typeface="Calibri"/>
                <a:ea typeface="+mn-lt"/>
                <a:cs typeface="+mn-lt"/>
              </a:rPr>
              <a:t>Learning management systems may be described as web based software platforms that offer an immersive online learning experience that automate the management, organization, distribution and monitoring of instructional content and learning outcomes.</a:t>
            </a:r>
          </a:p>
          <a:p>
            <a:pPr marL="0" indent="0">
              <a:buNone/>
            </a:pPr>
            <a:r>
              <a:rPr lang="en-US" sz="2200">
                <a:solidFill>
                  <a:srgbClr val="FEFFFF"/>
                </a:solidFill>
                <a:latin typeface="Calibri"/>
                <a:ea typeface="+mn-lt"/>
                <a:cs typeface="+mn-lt"/>
              </a:rPr>
              <a:t>The primary goal is to develop </a:t>
            </a:r>
            <a:r>
              <a:rPr lang="en-US" sz="2200">
                <a:solidFill>
                  <a:srgbClr val="FEFFFF"/>
                </a:solidFill>
                <a:latin typeface="Calibri"/>
                <a:ea typeface="+mn-lt"/>
                <a:cs typeface="Calibri"/>
              </a:rPr>
              <a:t>d</a:t>
            </a:r>
            <a:r>
              <a:rPr lang="en-US" sz="2200">
                <a:solidFill>
                  <a:srgbClr val="FEFFFF"/>
                </a:solidFill>
                <a:latin typeface="Calibri"/>
                <a:ea typeface="+mn-lt"/>
                <a:cs typeface="Times New Roman"/>
              </a:rPr>
              <a:t>irect communication and </a:t>
            </a:r>
            <a:r>
              <a:rPr lang="en-US" sz="2200">
                <a:solidFill>
                  <a:srgbClr val="FEFFFF"/>
                </a:solidFill>
                <a:latin typeface="Calibri"/>
                <a:ea typeface="+mn-lt"/>
                <a:cs typeface="+mn-lt"/>
              </a:rPr>
              <a:t>the learning process. The LMS not only provides content, and relevant reminders and announcements but also performs course management, monitoring and reporting.</a:t>
            </a:r>
            <a:endParaRPr lang="en-US" sz="2200">
              <a:solidFill>
                <a:srgbClr val="FEFFFF"/>
              </a:solidFill>
              <a:latin typeface="Calibri"/>
              <a:cs typeface="Times New Roman"/>
            </a:endParaRPr>
          </a:p>
          <a:p>
            <a:endParaRPr lang="en-US" sz="2200">
              <a:solidFill>
                <a:srgbClr val="FEFFFF"/>
              </a:solidFill>
              <a:latin typeface="Calibri"/>
              <a:cs typeface="Calibri"/>
            </a:endParaRPr>
          </a:p>
        </p:txBody>
      </p:sp>
    </p:spTree>
    <p:extLst>
      <p:ext uri="{BB962C8B-B14F-4D97-AF65-F5344CB8AC3E}">
        <p14:creationId xmlns:p14="http://schemas.microsoft.com/office/powerpoint/2010/main" val="1875912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6EFD3D9-44F0-4267-BCC1-1613E79D82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xmlns="" id="{A779A851-95D6-41AF-937A-B0E4B7F6FA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xmlns="" id="{953FB2E7-B6CB-429C-81EB-D9516D6D5C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xmlns="" id="{2EC40DB1-B719-4A13-9A4D-0966B4B278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39993C98-6CB2-4D20-A162-D64692C0587C}"/>
              </a:ext>
            </a:extLst>
          </p:cNvPr>
          <p:cNvSpPr>
            <a:spLocks noGrp="1"/>
          </p:cNvSpPr>
          <p:nvPr>
            <p:ph type="title"/>
          </p:nvPr>
        </p:nvSpPr>
        <p:spPr>
          <a:xfrm>
            <a:off x="934872" y="982272"/>
            <a:ext cx="3388419" cy="4560970"/>
          </a:xfrm>
        </p:spPr>
        <p:txBody>
          <a:bodyPr>
            <a:normAutofit/>
          </a:bodyPr>
          <a:lstStyle/>
          <a:p>
            <a:r>
              <a:rPr lang="en-US" sz="4000" b="1">
                <a:solidFill>
                  <a:srgbClr val="FFFFFF"/>
                </a:solidFill>
                <a:latin typeface="Calibri"/>
                <a:cs typeface="Calibri Light"/>
              </a:rPr>
              <a:t>FEATURES</a:t>
            </a:r>
            <a:endParaRPr lang="en-US" sz="4000" b="1">
              <a:solidFill>
                <a:srgbClr val="FFFFFF"/>
              </a:solidFill>
              <a:latin typeface="Calibri"/>
              <a:cs typeface="Times New Roman"/>
            </a:endParaRPr>
          </a:p>
        </p:txBody>
      </p:sp>
      <p:sp>
        <p:nvSpPr>
          <p:cNvPr id="16" name="Rectangle 8">
            <a:extLst>
              <a:ext uri="{FF2B5EF4-FFF2-40B4-BE49-F238E27FC236}">
                <a16:creationId xmlns:a16="http://schemas.microsoft.com/office/drawing/2014/main" xmlns="" id="{82211336-CFF3-412D-868A-6679C1004C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xmlns="" id="{08AB1963-D9E7-43A2-A657-4A5FF10FDDE6}"/>
              </a:ext>
            </a:extLst>
          </p:cNvPr>
          <p:cNvSpPr>
            <a:spLocks noGrp="1"/>
          </p:cNvSpPr>
          <p:nvPr>
            <p:ph idx="1"/>
          </p:nvPr>
        </p:nvSpPr>
        <p:spPr>
          <a:xfrm>
            <a:off x="5221862" y="1719618"/>
            <a:ext cx="5948831" cy="4334629"/>
          </a:xfrm>
        </p:spPr>
        <p:txBody>
          <a:bodyPr vert="horz" lIns="91440" tIns="45720" rIns="91440" bIns="45720" rtlCol="0" anchor="ctr">
            <a:normAutofit/>
          </a:bodyPr>
          <a:lstStyle/>
          <a:p>
            <a:r>
              <a:rPr lang="en-US" sz="2400">
                <a:solidFill>
                  <a:srgbClr val="FEFFFF"/>
                </a:solidFill>
                <a:latin typeface="Calibri"/>
                <a:ea typeface="+mn-lt"/>
                <a:cs typeface="+mn-lt"/>
              </a:rPr>
              <a:t>Managing users, courses and roles</a:t>
            </a:r>
          </a:p>
          <a:p>
            <a:r>
              <a:rPr lang="en-US" sz="2400">
                <a:solidFill>
                  <a:srgbClr val="FEFFFF"/>
                </a:solidFill>
                <a:latin typeface="Calibri"/>
                <a:ea typeface="+mn-lt"/>
                <a:cs typeface="+mn-lt"/>
              </a:rPr>
              <a:t>Making a course calendar</a:t>
            </a:r>
          </a:p>
          <a:p>
            <a:r>
              <a:rPr lang="en-US" sz="2400">
                <a:solidFill>
                  <a:srgbClr val="FEFFFF"/>
                </a:solidFill>
                <a:latin typeface="Calibri"/>
                <a:ea typeface="+mn-lt"/>
                <a:cs typeface="+mn-lt"/>
              </a:rPr>
              <a:t>Messaging and notifications</a:t>
            </a:r>
          </a:p>
          <a:p>
            <a:r>
              <a:rPr lang="en-US" sz="2400">
                <a:solidFill>
                  <a:srgbClr val="FEFFFF"/>
                </a:solidFill>
                <a:latin typeface="Calibri"/>
                <a:ea typeface="+mn-lt"/>
                <a:cs typeface="+mn-lt"/>
              </a:rPr>
              <a:t>Assessments that can handle pre/post testing</a:t>
            </a:r>
          </a:p>
          <a:p>
            <a:r>
              <a:rPr lang="en-US" sz="2400">
                <a:solidFill>
                  <a:srgbClr val="FEFFFF"/>
                </a:solidFill>
                <a:latin typeface="Calibri"/>
                <a:ea typeface="+mn-lt"/>
                <a:cs typeface="+mn-lt"/>
              </a:rPr>
              <a:t>Administration</a:t>
            </a:r>
          </a:p>
          <a:p>
            <a:r>
              <a:rPr lang="en-US" sz="2400">
                <a:solidFill>
                  <a:srgbClr val="FEFFFF"/>
                </a:solidFill>
                <a:latin typeface="Calibri"/>
                <a:ea typeface="+mn-lt"/>
                <a:cs typeface="+mn-lt"/>
              </a:rPr>
              <a:t>Tracking Progress</a:t>
            </a:r>
          </a:p>
          <a:p>
            <a:r>
              <a:rPr lang="en-US" sz="2400">
                <a:solidFill>
                  <a:srgbClr val="FEFFFF"/>
                </a:solidFill>
                <a:latin typeface="Calibri"/>
                <a:ea typeface="+mn-lt"/>
                <a:cs typeface="+mn-lt"/>
              </a:rPr>
              <a:t>Gradebook</a:t>
            </a:r>
          </a:p>
        </p:txBody>
      </p:sp>
    </p:spTree>
    <p:extLst>
      <p:ext uri="{BB962C8B-B14F-4D97-AF65-F5344CB8AC3E}">
        <p14:creationId xmlns:p14="http://schemas.microsoft.com/office/powerpoint/2010/main" val="5234174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xmlns="" id="{76EFD3D9-44F0-4267-BCC1-1613E79D82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a:p>
            <a:pPr algn="ctr"/>
            <a:endParaRPr lang="en-US">
              <a:cs typeface="Calibri"/>
            </a:endParaRPr>
          </a:p>
        </p:txBody>
      </p:sp>
      <p:sp>
        <p:nvSpPr>
          <p:cNvPr id="23" name="Freeform 6">
            <a:extLst>
              <a:ext uri="{FF2B5EF4-FFF2-40B4-BE49-F238E27FC236}">
                <a16:creationId xmlns:a16="http://schemas.microsoft.com/office/drawing/2014/main" xmlns="" id="{A779A851-95D6-41AF-937A-B0E4B7F6FA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
            <a:extLst>
              <a:ext uri="{FF2B5EF4-FFF2-40B4-BE49-F238E27FC236}">
                <a16:creationId xmlns:a16="http://schemas.microsoft.com/office/drawing/2014/main" xmlns="" id="{953FB2E7-B6CB-429C-81EB-D9516D6D5C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Shape 26">
            <a:extLst>
              <a:ext uri="{FF2B5EF4-FFF2-40B4-BE49-F238E27FC236}">
                <a16:creationId xmlns:a16="http://schemas.microsoft.com/office/drawing/2014/main" xmlns="" id="{2EC40DB1-B719-4A13-9A4D-0966B4B278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3CCB5F5C-CA9C-42E7-9913-EDA83247D6DF}"/>
              </a:ext>
            </a:extLst>
          </p:cNvPr>
          <p:cNvSpPr>
            <a:spLocks noGrp="1"/>
          </p:cNvSpPr>
          <p:nvPr>
            <p:ph type="title"/>
          </p:nvPr>
        </p:nvSpPr>
        <p:spPr>
          <a:xfrm>
            <a:off x="934872" y="982272"/>
            <a:ext cx="3388419" cy="4560970"/>
          </a:xfrm>
        </p:spPr>
        <p:txBody>
          <a:bodyPr>
            <a:normAutofit/>
          </a:bodyPr>
          <a:lstStyle/>
          <a:p>
            <a:r>
              <a:rPr lang="en-US" sz="4000" b="1">
                <a:solidFill>
                  <a:srgbClr val="FFFFFF"/>
                </a:solidFill>
                <a:latin typeface="Calibri"/>
                <a:cs typeface="Calibri Light"/>
              </a:rPr>
              <a:t>Uses/benefits</a:t>
            </a:r>
            <a:r>
              <a:rPr lang="en-US" sz="4000" b="1">
                <a:latin typeface="Calibri"/>
                <a:cs typeface="Calibri Light"/>
              </a:rPr>
              <a:t/>
            </a:r>
            <a:br>
              <a:rPr lang="en-US" sz="4000" b="1">
                <a:latin typeface="Calibri"/>
                <a:cs typeface="Calibri Light"/>
              </a:rPr>
            </a:br>
            <a:endParaRPr lang="en-US" sz="4000" b="1">
              <a:solidFill>
                <a:srgbClr val="FFFFFF"/>
              </a:solidFill>
              <a:latin typeface="Calibri"/>
              <a:cs typeface="Times New Roman"/>
            </a:endParaRPr>
          </a:p>
        </p:txBody>
      </p:sp>
      <p:sp>
        <p:nvSpPr>
          <p:cNvPr id="29" name="Rectangle 8">
            <a:extLst>
              <a:ext uri="{FF2B5EF4-FFF2-40B4-BE49-F238E27FC236}">
                <a16:creationId xmlns:a16="http://schemas.microsoft.com/office/drawing/2014/main" xmlns="" id="{82211336-CFF3-412D-868A-6679C1004C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xmlns="" id="{943BFACB-2675-4FEE-878F-42E5896C4B1F}"/>
              </a:ext>
            </a:extLst>
          </p:cNvPr>
          <p:cNvSpPr>
            <a:spLocks noGrp="1"/>
          </p:cNvSpPr>
          <p:nvPr>
            <p:ph idx="1"/>
          </p:nvPr>
        </p:nvSpPr>
        <p:spPr>
          <a:xfrm>
            <a:off x="5221862" y="1719618"/>
            <a:ext cx="5948831" cy="4334629"/>
          </a:xfrm>
        </p:spPr>
        <p:txBody>
          <a:bodyPr vert="horz" lIns="91440" tIns="45720" rIns="91440" bIns="45720" rtlCol="0" anchor="ctr">
            <a:normAutofit/>
          </a:bodyPr>
          <a:lstStyle/>
          <a:p>
            <a:r>
              <a:rPr lang="en-US" sz="2400">
                <a:solidFill>
                  <a:srgbClr val="FEFFFF"/>
                </a:solidFill>
                <a:latin typeface="Calibri"/>
                <a:ea typeface="+mn-lt"/>
                <a:cs typeface="+mn-lt"/>
              </a:rPr>
              <a:t>Centralized learning.</a:t>
            </a:r>
          </a:p>
          <a:p>
            <a:r>
              <a:rPr lang="en-US" sz="2400">
                <a:solidFill>
                  <a:srgbClr val="FEFFFF"/>
                </a:solidFill>
                <a:latin typeface="Calibri"/>
                <a:ea typeface="+mn-lt"/>
                <a:cs typeface="+mn-lt"/>
              </a:rPr>
              <a:t>Simplified learning process.</a:t>
            </a:r>
          </a:p>
          <a:p>
            <a:r>
              <a:rPr lang="en-US" sz="2400">
                <a:solidFill>
                  <a:srgbClr val="FEFFFF"/>
                </a:solidFill>
                <a:latin typeface="Calibri"/>
                <a:ea typeface="+mn-lt"/>
                <a:cs typeface="+mn-lt"/>
              </a:rPr>
              <a:t>Reduced cost and time saved.</a:t>
            </a:r>
          </a:p>
          <a:p>
            <a:r>
              <a:rPr lang="en-US" sz="2400">
                <a:solidFill>
                  <a:srgbClr val="FEFFFF"/>
                </a:solidFill>
                <a:latin typeface="Calibri"/>
                <a:ea typeface="+mn-lt"/>
                <a:cs typeface="+mn-lt"/>
              </a:rPr>
              <a:t>Interactive environment.</a:t>
            </a:r>
          </a:p>
          <a:p>
            <a:r>
              <a:rPr lang="en-US" sz="2400">
                <a:solidFill>
                  <a:srgbClr val="FEFFFF"/>
                </a:solidFill>
                <a:latin typeface="Calibri"/>
                <a:ea typeface="+mn-lt"/>
                <a:cs typeface="+mn-lt"/>
              </a:rPr>
              <a:t> Easy To Update </a:t>
            </a:r>
          </a:p>
          <a:p>
            <a:endParaRPr lang="en-US" sz="2400">
              <a:solidFill>
                <a:srgbClr val="FEFFFF"/>
              </a:solidFill>
              <a:latin typeface="Calibri"/>
              <a:cs typeface="Calibri"/>
            </a:endParaRPr>
          </a:p>
        </p:txBody>
      </p:sp>
    </p:spTree>
    <p:extLst>
      <p:ext uri="{BB962C8B-B14F-4D97-AF65-F5344CB8AC3E}">
        <p14:creationId xmlns:p14="http://schemas.microsoft.com/office/powerpoint/2010/main" val="14368770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FFFFFF"/>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Composite</Template>
  <TotalTime>6</TotalTime>
  <Words>136</Words>
  <Application>Microsoft Office PowerPoint</Application>
  <PresentationFormat>Custom</PresentationFormat>
  <Paragraphs>41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LEARNING MANAGEMENT SYSTEM</vt:lpstr>
      <vt:lpstr>GitHub Link:  https://github.com/emmvi/LearningManagementSystem </vt:lpstr>
      <vt:lpstr>BUSINESS PROBLEM</vt:lpstr>
      <vt:lpstr>BUSINESS PROBLEM</vt:lpstr>
      <vt:lpstr>OBJECTIVE </vt:lpstr>
      <vt:lpstr>FEATURES</vt:lpstr>
      <vt:lpstr>Uses/benefits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Dell</cp:lastModifiedBy>
  <cp:revision>10</cp:revision>
  <dcterms:created xsi:type="dcterms:W3CDTF">2020-11-19T15:44:56Z</dcterms:created>
  <dcterms:modified xsi:type="dcterms:W3CDTF">2020-11-19T22:51:04Z</dcterms:modified>
</cp:coreProperties>
</file>