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5" r:id="rId4"/>
    <p:sldId id="274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F69E-3A5A-4145-9140-F1752D737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87163-5992-4E8D-A334-275575E60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14AD-461C-4DE8-8784-E0ECAE09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FDADB-E78A-4197-9CA0-752C4882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9600-3751-4525-8931-76E4BEA7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85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50BB-AA41-40B1-B6FB-6A28C260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26004-DF46-4393-A845-D6F506A7B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B3F09-3E42-47AB-B7EA-A25A98E4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1B32-FF12-4871-A432-B8F20987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1A79B-186B-4F11-8360-F9150147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06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CC309-E8C0-4691-917A-8D2139CEB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C4AFC-0BF9-40B4-99EB-2F780F278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1980-DB41-49C7-91DE-30A2B0D7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46932-C99F-4D10-AA7B-BD72A4CC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18FB3-CEF4-4A6E-A1B3-AFF5A91F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05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58ED-7932-4D32-87AD-60E6FA54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266F-0780-4458-86F2-253B5D14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07D47-CB97-4095-9D46-EA978966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1E2A-8D51-4E78-A1D6-F6B53248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3996-7961-4F6D-8556-A65863F7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021A-8373-4F55-BE59-7D62B1A8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74F8-08E7-47C9-9615-DFD0988E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DA8ED-EE65-472F-9F89-ACB7F41C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188E-425E-4E28-9CB7-F509656D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E36FE-F73A-4F47-BB14-D73CF7AB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23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FF4E-BA3A-4904-94F4-2A775CF7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1409-C8D7-4680-AC9C-D58962E74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249BC-7F8C-46EF-B3A2-36F012A42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72AD8-5308-4B83-9F3E-4ABF038A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39841-7DC0-4C0A-A42D-40AE7B2F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B7BC7-C732-4091-ADFC-3B48B688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66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30CF-3405-40B5-8997-F0244B25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8898E-D4B2-43BD-9AA6-4C0A50677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E5A0F-0746-479B-9EDC-0B6692ADE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8C6C8-F88A-41C7-BB97-32DF6C864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AF9ED-0BA9-4D52-9829-5FC5526B0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905AD-99AB-4E6C-8A6B-ED396B49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43A49-237D-4467-A49C-DECD0232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EF8B-A510-4BD8-BCC6-6DCF074B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63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E739-F98C-4686-B84C-690C9DBE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4F1FC-0D1F-4EE9-BEF1-495A5C98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8CA58-4E11-4C3E-AA0E-A114E13B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2C2B1-83BD-4BAF-A124-7BC33EBA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04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285EF-D463-4366-ABF9-4A2729DE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00473-F7AC-418B-BE5C-3A1033F7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8C874-4E68-4231-8A56-C41B4648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86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552A-103A-4AF1-BB78-00D3150E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144F-72AE-4F7A-BFC3-6A023AF6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8F103-A467-4510-8931-67AD2A9FA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4DE6A-3768-4813-A59A-2BFF5B1B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758CD-B9F4-46A7-9A6B-4CFB423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0348E-C587-44FA-9526-12598460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482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587E-5F48-4EDC-923D-865C1278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AF0CB-E296-44A7-A1A7-B08F70F8D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3A1F8-E2F3-436F-8BE2-934221167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882D6-1DD0-4B05-B8D2-2312C777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C79F-BCC2-4C6D-B8C6-DFDD7CA97E86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AA5F5-B67B-4161-B77E-E150AEBD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26C83-9843-42B1-B068-4F206880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44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65520-CCA5-463E-81CE-718319A4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B0A37-CFE8-403E-8350-CE269E75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C3118-01D8-4D15-8199-5C0E910AB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C79F-BCC2-4C6D-B8C6-DFDD7CA97E86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44AE-7CEB-425C-BAE9-CAE9814EA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30AE-76D6-47EE-93A8-97CF2413E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92482-02EF-442F-98CB-4935AAB27B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91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034BA-C197-76A7-4FAC-329AA2D89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D000A7-86D2-D268-A10E-3B83C31C1761}"/>
              </a:ext>
            </a:extLst>
          </p:cNvPr>
          <p:cNvSpPr/>
          <p:nvPr/>
        </p:nvSpPr>
        <p:spPr>
          <a:xfrm>
            <a:off x="1016781" y="1328655"/>
            <a:ext cx="2892774" cy="4992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1DCE7-38DC-2770-2DDD-7321D677EBCA}"/>
              </a:ext>
            </a:extLst>
          </p:cNvPr>
          <p:cNvSpPr txBox="1"/>
          <p:nvPr/>
        </p:nvSpPr>
        <p:spPr>
          <a:xfrm>
            <a:off x="1918924" y="1438918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476E7-C926-91AF-E320-FB5C8B3DEFBD}"/>
              </a:ext>
            </a:extLst>
          </p:cNvPr>
          <p:cNvSpPr txBox="1"/>
          <p:nvPr/>
        </p:nvSpPr>
        <p:spPr>
          <a:xfrm>
            <a:off x="1292249" y="1729305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98490-FF19-13A9-550A-C2D3317AD6C6}"/>
              </a:ext>
            </a:extLst>
          </p:cNvPr>
          <p:cNvSpPr txBox="1"/>
          <p:nvPr/>
        </p:nvSpPr>
        <p:spPr>
          <a:xfrm>
            <a:off x="1265827" y="1987711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Ace, Al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EF5401-1B0A-2B79-F242-E408E9090432}"/>
              </a:ext>
            </a:extLst>
          </p:cNvPr>
          <p:cNvGrpSpPr/>
          <p:nvPr/>
        </p:nvGrpSpPr>
        <p:grpSpPr>
          <a:xfrm>
            <a:off x="3134039" y="2000103"/>
            <a:ext cx="566304" cy="229049"/>
            <a:chOff x="-1916246" y="7340127"/>
            <a:chExt cx="716131" cy="305955"/>
          </a:xfrm>
        </p:grpSpPr>
        <p:sp>
          <p:nvSpPr>
            <p:cNvPr id="20" name="Rounded Rectangle 133">
              <a:extLst>
                <a:ext uri="{FF2B5EF4-FFF2-40B4-BE49-F238E27FC236}">
                  <a16:creationId xmlns:a16="http://schemas.microsoft.com/office/drawing/2014/main" id="{884B3725-E60D-24DE-38AF-83747587C344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7CB665-25B3-13E5-AD90-B8971482A55F}"/>
                </a:ext>
              </a:extLst>
            </p:cNvPr>
            <p:cNvSpPr txBox="1"/>
            <p:nvPr/>
          </p:nvSpPr>
          <p:spPr>
            <a:xfrm>
              <a:off x="-1905954" y="7358300"/>
              <a:ext cx="705839" cy="28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Portfolio</a:t>
              </a:r>
              <a:endParaRPr lang="en-US" sz="10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FBE4087-3D46-34B0-20DE-7AE8B4AE44B2}"/>
              </a:ext>
            </a:extLst>
          </p:cNvPr>
          <p:cNvSpPr txBox="1"/>
          <p:nvPr/>
        </p:nvSpPr>
        <p:spPr>
          <a:xfrm>
            <a:off x="1257415" y="2375989"/>
            <a:ext cx="1929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Craney, Heath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B40FE4-7E40-337C-D388-EE4A9B349381}"/>
              </a:ext>
            </a:extLst>
          </p:cNvPr>
          <p:cNvSpPr/>
          <p:nvPr/>
        </p:nvSpPr>
        <p:spPr>
          <a:xfrm>
            <a:off x="880562" y="1241880"/>
            <a:ext cx="3124009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97797E0-6598-BAB8-BE4A-D9C9EC90C30A}"/>
              </a:ext>
            </a:extLst>
          </p:cNvPr>
          <p:cNvSpPr/>
          <p:nvPr/>
        </p:nvSpPr>
        <p:spPr>
          <a:xfrm>
            <a:off x="880561" y="581114"/>
            <a:ext cx="11229169" cy="580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64EE46-680F-9EA9-4FCA-C6D9FC3DE06F}"/>
              </a:ext>
            </a:extLst>
          </p:cNvPr>
          <p:cNvGrpSpPr/>
          <p:nvPr/>
        </p:nvGrpSpPr>
        <p:grpSpPr>
          <a:xfrm>
            <a:off x="3120715" y="2366345"/>
            <a:ext cx="566304" cy="229049"/>
            <a:chOff x="-1916246" y="7340127"/>
            <a:chExt cx="716131" cy="305955"/>
          </a:xfrm>
        </p:grpSpPr>
        <p:sp>
          <p:nvSpPr>
            <p:cNvPr id="97" name="Rounded Rectangle 133">
              <a:extLst>
                <a:ext uri="{FF2B5EF4-FFF2-40B4-BE49-F238E27FC236}">
                  <a16:creationId xmlns:a16="http://schemas.microsoft.com/office/drawing/2014/main" id="{D8B18FDA-33CC-230C-8D5F-5216A01C6E07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D0E429C-0BEA-BE67-11C9-1EA9E046ECA5}"/>
                </a:ext>
              </a:extLst>
            </p:cNvPr>
            <p:cNvSpPr txBox="1"/>
            <p:nvPr/>
          </p:nvSpPr>
          <p:spPr>
            <a:xfrm>
              <a:off x="-1905954" y="7358300"/>
              <a:ext cx="705839" cy="28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Portfolio</a:t>
              </a:r>
              <a:endParaRPr lang="en-US" sz="1000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4A99CF1-0D0A-6733-D0A6-ED33ED91CBD0}"/>
              </a:ext>
            </a:extLst>
          </p:cNvPr>
          <p:cNvSpPr txBox="1"/>
          <p:nvPr/>
        </p:nvSpPr>
        <p:spPr>
          <a:xfrm>
            <a:off x="1016781" y="2702711"/>
            <a:ext cx="1324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List of all the customers in the users table, sorted by last name</a:t>
            </a:r>
          </a:p>
        </p:txBody>
      </p:sp>
      <p:sp>
        <p:nvSpPr>
          <p:cNvPr id="33" name="Rounded Rectangle 68">
            <a:extLst>
              <a:ext uri="{FF2B5EF4-FFF2-40B4-BE49-F238E27FC236}">
                <a16:creationId xmlns:a16="http://schemas.microsoft.com/office/drawing/2014/main" id="{C73A0D7E-A4AC-44E2-A454-85F3936B6727}"/>
              </a:ext>
            </a:extLst>
          </p:cNvPr>
          <p:cNvSpPr/>
          <p:nvPr/>
        </p:nvSpPr>
        <p:spPr>
          <a:xfrm>
            <a:off x="9062846" y="747416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50DF37-EB47-4B2E-16E5-267E8E724744}"/>
              </a:ext>
            </a:extLst>
          </p:cNvPr>
          <p:cNvSpPr txBox="1"/>
          <p:nvPr/>
        </p:nvSpPr>
        <p:spPr>
          <a:xfrm>
            <a:off x="9088383" y="75817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Home</a:t>
            </a:r>
          </a:p>
        </p:txBody>
      </p:sp>
      <p:sp>
        <p:nvSpPr>
          <p:cNvPr id="45" name="Rounded Rectangle 68">
            <a:extLst>
              <a:ext uri="{FF2B5EF4-FFF2-40B4-BE49-F238E27FC236}">
                <a16:creationId xmlns:a16="http://schemas.microsoft.com/office/drawing/2014/main" id="{742F5DB7-2E5A-F90B-87D9-F52FEFB64C79}"/>
              </a:ext>
            </a:extLst>
          </p:cNvPr>
          <p:cNvSpPr/>
          <p:nvPr/>
        </p:nvSpPr>
        <p:spPr>
          <a:xfrm>
            <a:off x="11082868" y="736660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F2FE01-1693-D682-8AB9-247D5D5C18A4}"/>
              </a:ext>
            </a:extLst>
          </p:cNvPr>
          <p:cNvSpPr txBox="1"/>
          <p:nvPr/>
        </p:nvSpPr>
        <p:spPr>
          <a:xfrm>
            <a:off x="11108405" y="747416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APIs</a:t>
            </a:r>
          </a:p>
        </p:txBody>
      </p:sp>
      <p:sp>
        <p:nvSpPr>
          <p:cNvPr id="95" name="Rounded Rectangle 68">
            <a:extLst>
              <a:ext uri="{FF2B5EF4-FFF2-40B4-BE49-F238E27FC236}">
                <a16:creationId xmlns:a16="http://schemas.microsoft.com/office/drawing/2014/main" id="{17B995B6-BD21-3C68-2F06-E518AAD6BD3D}"/>
              </a:ext>
            </a:extLst>
          </p:cNvPr>
          <p:cNvSpPr/>
          <p:nvPr/>
        </p:nvSpPr>
        <p:spPr>
          <a:xfrm>
            <a:off x="10101549" y="747416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CF25BDC-C38E-4F28-0FFF-0C1695DAED0D}"/>
              </a:ext>
            </a:extLst>
          </p:cNvPr>
          <p:cNvSpPr txBox="1"/>
          <p:nvPr/>
        </p:nvSpPr>
        <p:spPr>
          <a:xfrm>
            <a:off x="10127086" y="758172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About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834FAC3-A2D9-9290-BE60-382A03FE9B8C}"/>
              </a:ext>
            </a:extLst>
          </p:cNvPr>
          <p:cNvSpPr/>
          <p:nvPr/>
        </p:nvSpPr>
        <p:spPr>
          <a:xfrm>
            <a:off x="4158601" y="1241879"/>
            <a:ext cx="7951129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117E26A-C32B-955E-E7EF-85997D64F4B1}"/>
              </a:ext>
            </a:extLst>
          </p:cNvPr>
          <p:cNvSpPr txBox="1"/>
          <p:nvPr/>
        </p:nvSpPr>
        <p:spPr>
          <a:xfrm>
            <a:off x="7033189" y="2785696"/>
            <a:ext cx="1492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Provide message that user needs to select a customer’s portfolio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23F86-59A7-439D-5959-1364E2298474}"/>
              </a:ext>
            </a:extLst>
          </p:cNvPr>
          <p:cNvSpPr txBox="1"/>
          <p:nvPr/>
        </p:nvSpPr>
        <p:spPr>
          <a:xfrm>
            <a:off x="2680086" y="2714922"/>
            <a:ext cx="1324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I’ve shown a button here, but it could by a hyperlink instead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A05A3-029D-1707-37A8-4700F316D8CC}"/>
              </a:ext>
            </a:extLst>
          </p:cNvPr>
          <p:cNvSpPr txBox="1"/>
          <p:nvPr/>
        </p:nvSpPr>
        <p:spPr>
          <a:xfrm>
            <a:off x="1024378" y="683155"/>
            <a:ext cx="240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Portfolio Project</a:t>
            </a:r>
          </a:p>
        </p:txBody>
      </p:sp>
    </p:spTree>
    <p:extLst>
      <p:ext uri="{BB962C8B-B14F-4D97-AF65-F5344CB8AC3E}">
        <p14:creationId xmlns:p14="http://schemas.microsoft.com/office/powerpoint/2010/main" val="108690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F5C2A-FB35-2246-39F0-2FD994CA6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F2EDC3-BF7E-7E7B-A853-81302AB9300A}"/>
              </a:ext>
            </a:extLst>
          </p:cNvPr>
          <p:cNvSpPr/>
          <p:nvPr/>
        </p:nvSpPr>
        <p:spPr>
          <a:xfrm>
            <a:off x="1016781" y="1328655"/>
            <a:ext cx="2892774" cy="4992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AE93F4-EF14-2539-31C0-26DAF43BCDE8}"/>
              </a:ext>
            </a:extLst>
          </p:cNvPr>
          <p:cNvSpPr txBox="1"/>
          <p:nvPr/>
        </p:nvSpPr>
        <p:spPr>
          <a:xfrm>
            <a:off x="1918924" y="1438918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Customers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3135E-E293-017F-62AA-B3B26C623ECC}"/>
              </a:ext>
            </a:extLst>
          </p:cNvPr>
          <p:cNvSpPr txBox="1"/>
          <p:nvPr/>
        </p:nvSpPr>
        <p:spPr>
          <a:xfrm>
            <a:off x="1292249" y="1729305"/>
            <a:ext cx="17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6A199-0140-A2B7-D1E0-3DD4A00E51EC}"/>
              </a:ext>
            </a:extLst>
          </p:cNvPr>
          <p:cNvSpPr txBox="1"/>
          <p:nvPr/>
        </p:nvSpPr>
        <p:spPr>
          <a:xfrm>
            <a:off x="1265827" y="1987711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Ace, Al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C9E086-3020-DCC1-61F1-02170CA30BFF}"/>
              </a:ext>
            </a:extLst>
          </p:cNvPr>
          <p:cNvGrpSpPr/>
          <p:nvPr/>
        </p:nvGrpSpPr>
        <p:grpSpPr>
          <a:xfrm>
            <a:off x="3134039" y="2000103"/>
            <a:ext cx="566304" cy="229049"/>
            <a:chOff x="-1916246" y="7340127"/>
            <a:chExt cx="716131" cy="305955"/>
          </a:xfrm>
        </p:grpSpPr>
        <p:sp>
          <p:nvSpPr>
            <p:cNvPr id="20" name="Rounded Rectangle 133">
              <a:extLst>
                <a:ext uri="{FF2B5EF4-FFF2-40B4-BE49-F238E27FC236}">
                  <a16:creationId xmlns:a16="http://schemas.microsoft.com/office/drawing/2014/main" id="{13D08907-3D60-1DAE-5B91-1F6A971346A5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099DAD-86AA-F4BF-E913-86841AD43E95}"/>
                </a:ext>
              </a:extLst>
            </p:cNvPr>
            <p:cNvSpPr txBox="1"/>
            <p:nvPr/>
          </p:nvSpPr>
          <p:spPr>
            <a:xfrm>
              <a:off x="-1905954" y="7358300"/>
              <a:ext cx="705839" cy="28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Portfolio</a:t>
              </a:r>
              <a:endParaRPr lang="en-US" sz="10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A28E80D-75F3-6551-DA35-4D37C79CD94D}"/>
              </a:ext>
            </a:extLst>
          </p:cNvPr>
          <p:cNvSpPr txBox="1"/>
          <p:nvPr/>
        </p:nvSpPr>
        <p:spPr>
          <a:xfrm>
            <a:off x="1257415" y="2375989"/>
            <a:ext cx="1929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Craney, Heath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C4C4E59-9783-0548-3A35-47FFF7167D80}"/>
              </a:ext>
            </a:extLst>
          </p:cNvPr>
          <p:cNvSpPr/>
          <p:nvPr/>
        </p:nvSpPr>
        <p:spPr>
          <a:xfrm>
            <a:off x="880562" y="1241880"/>
            <a:ext cx="3124009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135D888-9C81-8A85-A538-E1BE82434A74}"/>
              </a:ext>
            </a:extLst>
          </p:cNvPr>
          <p:cNvSpPr/>
          <p:nvPr/>
        </p:nvSpPr>
        <p:spPr>
          <a:xfrm>
            <a:off x="880561" y="581114"/>
            <a:ext cx="11229169" cy="580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922639F-9820-D3B0-F6DB-B4CBD54D1475}"/>
              </a:ext>
            </a:extLst>
          </p:cNvPr>
          <p:cNvGrpSpPr/>
          <p:nvPr/>
        </p:nvGrpSpPr>
        <p:grpSpPr>
          <a:xfrm>
            <a:off x="3120715" y="2366345"/>
            <a:ext cx="566304" cy="229049"/>
            <a:chOff x="-1916246" y="7340127"/>
            <a:chExt cx="716131" cy="305955"/>
          </a:xfrm>
        </p:grpSpPr>
        <p:sp>
          <p:nvSpPr>
            <p:cNvPr id="97" name="Rounded Rectangle 133">
              <a:extLst>
                <a:ext uri="{FF2B5EF4-FFF2-40B4-BE49-F238E27FC236}">
                  <a16:creationId xmlns:a16="http://schemas.microsoft.com/office/drawing/2014/main" id="{B5601EFD-8599-838F-13D4-E16F2BD022D0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1A2A787-7B33-F2C0-336E-B6727203E4FB}"/>
                </a:ext>
              </a:extLst>
            </p:cNvPr>
            <p:cNvSpPr txBox="1"/>
            <p:nvPr/>
          </p:nvSpPr>
          <p:spPr>
            <a:xfrm>
              <a:off x="-1905954" y="7358300"/>
              <a:ext cx="705839" cy="28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Portfolio</a:t>
              </a:r>
              <a:endParaRPr lang="en-US" sz="1000" b="1" dirty="0"/>
            </a:p>
          </p:txBody>
        </p:sp>
      </p:grpSp>
      <p:sp>
        <p:nvSpPr>
          <p:cNvPr id="33" name="Rounded Rectangle 68">
            <a:extLst>
              <a:ext uri="{FF2B5EF4-FFF2-40B4-BE49-F238E27FC236}">
                <a16:creationId xmlns:a16="http://schemas.microsoft.com/office/drawing/2014/main" id="{C552D6FB-6C6D-6465-E7CF-AD6EA621774C}"/>
              </a:ext>
            </a:extLst>
          </p:cNvPr>
          <p:cNvSpPr/>
          <p:nvPr/>
        </p:nvSpPr>
        <p:spPr>
          <a:xfrm>
            <a:off x="9062846" y="747416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63CB4C-C0EE-0471-8812-4E3E6A014636}"/>
              </a:ext>
            </a:extLst>
          </p:cNvPr>
          <p:cNvSpPr txBox="1"/>
          <p:nvPr/>
        </p:nvSpPr>
        <p:spPr>
          <a:xfrm>
            <a:off x="9088383" y="75817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Home</a:t>
            </a:r>
          </a:p>
        </p:txBody>
      </p:sp>
      <p:sp>
        <p:nvSpPr>
          <p:cNvPr id="45" name="Rounded Rectangle 68">
            <a:extLst>
              <a:ext uri="{FF2B5EF4-FFF2-40B4-BE49-F238E27FC236}">
                <a16:creationId xmlns:a16="http://schemas.microsoft.com/office/drawing/2014/main" id="{73CBB694-273D-6E89-6AC3-924DEC9FDF44}"/>
              </a:ext>
            </a:extLst>
          </p:cNvPr>
          <p:cNvSpPr/>
          <p:nvPr/>
        </p:nvSpPr>
        <p:spPr>
          <a:xfrm>
            <a:off x="11082868" y="736660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F5D504-1DE3-24FF-BFA0-B73EBA6E1D6B}"/>
              </a:ext>
            </a:extLst>
          </p:cNvPr>
          <p:cNvSpPr txBox="1"/>
          <p:nvPr/>
        </p:nvSpPr>
        <p:spPr>
          <a:xfrm>
            <a:off x="11108405" y="747416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APIs</a:t>
            </a:r>
          </a:p>
        </p:txBody>
      </p:sp>
      <p:sp>
        <p:nvSpPr>
          <p:cNvPr id="95" name="Rounded Rectangle 68">
            <a:extLst>
              <a:ext uri="{FF2B5EF4-FFF2-40B4-BE49-F238E27FC236}">
                <a16:creationId xmlns:a16="http://schemas.microsoft.com/office/drawing/2014/main" id="{44C2DF9A-B6A6-8D73-0AB5-04535276FB1A}"/>
              </a:ext>
            </a:extLst>
          </p:cNvPr>
          <p:cNvSpPr/>
          <p:nvPr/>
        </p:nvSpPr>
        <p:spPr>
          <a:xfrm>
            <a:off x="10101549" y="747416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924D91-C229-AB61-C2F1-127F33F03BCC}"/>
              </a:ext>
            </a:extLst>
          </p:cNvPr>
          <p:cNvSpPr txBox="1"/>
          <p:nvPr/>
        </p:nvSpPr>
        <p:spPr>
          <a:xfrm>
            <a:off x="10127086" y="758172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About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1C72486-9179-0744-A372-8E9D17E44404}"/>
              </a:ext>
            </a:extLst>
          </p:cNvPr>
          <p:cNvSpPr/>
          <p:nvPr/>
        </p:nvSpPr>
        <p:spPr>
          <a:xfrm>
            <a:off x="4280039" y="1241879"/>
            <a:ext cx="7829691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328029-6342-F9E2-DE4F-CB9674463783}"/>
              </a:ext>
            </a:extLst>
          </p:cNvPr>
          <p:cNvCxnSpPr>
            <a:cxnSpLocks/>
          </p:cNvCxnSpPr>
          <p:nvPr/>
        </p:nvCxnSpPr>
        <p:spPr>
          <a:xfrm>
            <a:off x="3287519" y="2586539"/>
            <a:ext cx="0" cy="515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751056-88B1-1B01-C347-7E2984F2D990}"/>
              </a:ext>
            </a:extLst>
          </p:cNvPr>
          <p:cNvCxnSpPr>
            <a:cxnSpLocks/>
          </p:cNvCxnSpPr>
          <p:nvPr/>
        </p:nvCxnSpPr>
        <p:spPr>
          <a:xfrm>
            <a:off x="3287519" y="3081313"/>
            <a:ext cx="101193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DA4011-D007-16BF-B9C3-7DC5C7477087}"/>
              </a:ext>
            </a:extLst>
          </p:cNvPr>
          <p:cNvSpPr txBox="1"/>
          <p:nvPr/>
        </p:nvSpPr>
        <p:spPr>
          <a:xfrm>
            <a:off x="2019158" y="3213556"/>
            <a:ext cx="187546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When Portfolio button or link is clicked, then display the customer’s portfolio</a:t>
            </a:r>
          </a:p>
          <a:p>
            <a:endParaRPr lang="en-US" sz="1100" i="1" dirty="0">
              <a:solidFill>
                <a:srgbClr val="0070C0"/>
              </a:solidFill>
            </a:endParaRPr>
          </a:p>
          <a:p>
            <a:r>
              <a:rPr lang="en-US" sz="1100" i="1" dirty="0">
                <a:solidFill>
                  <a:srgbClr val="0070C0"/>
                </a:solidFill>
              </a:rPr>
              <a:t>This link will be for the same page but include the </a:t>
            </a:r>
            <a:r>
              <a:rPr lang="en-US" sz="1100" i="1" dirty="0" err="1">
                <a:solidFill>
                  <a:srgbClr val="0070C0"/>
                </a:solidFill>
              </a:rPr>
              <a:t>userId</a:t>
            </a:r>
            <a:r>
              <a:rPr lang="en-US" sz="1100" i="1" dirty="0">
                <a:solidFill>
                  <a:srgbClr val="0070C0"/>
                </a:solidFill>
              </a:rPr>
              <a:t> as a </a:t>
            </a:r>
            <a:r>
              <a:rPr lang="en-US" sz="1100" i="1" dirty="0" err="1">
                <a:solidFill>
                  <a:srgbClr val="0070C0"/>
                </a:solidFill>
              </a:rPr>
              <a:t>querystring</a:t>
            </a:r>
            <a:endParaRPr lang="en-US" sz="1100" i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E720C-907F-A900-486A-ECC626516660}"/>
              </a:ext>
            </a:extLst>
          </p:cNvPr>
          <p:cNvSpPr/>
          <p:nvPr/>
        </p:nvSpPr>
        <p:spPr>
          <a:xfrm>
            <a:off x="4408152" y="3468128"/>
            <a:ext cx="7556068" cy="266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0CBB2-017C-D6F4-42A2-244556B6B942}"/>
              </a:ext>
            </a:extLst>
          </p:cNvPr>
          <p:cNvSpPr txBox="1"/>
          <p:nvPr/>
        </p:nvSpPr>
        <p:spPr>
          <a:xfrm>
            <a:off x="6716872" y="3542474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Portfolio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DFA95-BBFD-92D8-3EDF-6ED40E52A92E}"/>
              </a:ext>
            </a:extLst>
          </p:cNvPr>
          <p:cNvSpPr txBox="1"/>
          <p:nvPr/>
        </p:nvSpPr>
        <p:spPr>
          <a:xfrm>
            <a:off x="4764718" y="4533748"/>
            <a:ext cx="559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APPL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CFEA2-76BE-3821-99C1-0ACD7B66ACEB}"/>
              </a:ext>
            </a:extLst>
          </p:cNvPr>
          <p:cNvSpPr txBox="1"/>
          <p:nvPr/>
        </p:nvSpPr>
        <p:spPr>
          <a:xfrm>
            <a:off x="6854498" y="4562491"/>
            <a:ext cx="1474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Information Technology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2AC2F4-EEB9-04A1-43B8-95CDA72AB8BC}"/>
              </a:ext>
            </a:extLst>
          </p:cNvPr>
          <p:cNvSpPr txBox="1"/>
          <p:nvPr/>
        </p:nvSpPr>
        <p:spPr>
          <a:xfrm>
            <a:off x="4676696" y="4274741"/>
            <a:ext cx="851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Symbol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18A4F-6B57-A1B4-2367-7A0C5C980B29}"/>
              </a:ext>
            </a:extLst>
          </p:cNvPr>
          <p:cNvSpPr txBox="1"/>
          <p:nvPr/>
        </p:nvSpPr>
        <p:spPr>
          <a:xfrm>
            <a:off x="6940624" y="4303975"/>
            <a:ext cx="63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2D5149-4767-280C-B063-176E1FB777E0}"/>
              </a:ext>
            </a:extLst>
          </p:cNvPr>
          <p:cNvSpPr txBox="1"/>
          <p:nvPr/>
        </p:nvSpPr>
        <p:spPr>
          <a:xfrm>
            <a:off x="8468307" y="4313534"/>
            <a:ext cx="79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Amount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E0F798-D0E4-3BA7-9735-9578DA1CF0C4}"/>
              </a:ext>
            </a:extLst>
          </p:cNvPr>
          <p:cNvSpPr txBox="1"/>
          <p:nvPr/>
        </p:nvSpPr>
        <p:spPr>
          <a:xfrm>
            <a:off x="9523118" y="4310612"/>
            <a:ext cx="89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6A2E6-C23D-44E4-5E7A-2FA654C6211A}"/>
              </a:ext>
            </a:extLst>
          </p:cNvPr>
          <p:cNvSpPr txBox="1"/>
          <p:nvPr/>
        </p:nvSpPr>
        <p:spPr>
          <a:xfrm>
            <a:off x="8580214" y="4587611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9F339-326F-5558-26CB-EB6593C68517}"/>
              </a:ext>
            </a:extLst>
          </p:cNvPr>
          <p:cNvSpPr txBox="1"/>
          <p:nvPr/>
        </p:nvSpPr>
        <p:spPr>
          <a:xfrm>
            <a:off x="9152888" y="4576067"/>
            <a:ext cx="92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$345000.50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2D93A5-DEC1-CA6B-EDD5-896FB92D54C3}"/>
              </a:ext>
            </a:extLst>
          </p:cNvPr>
          <p:cNvSpPr txBox="1"/>
          <p:nvPr/>
        </p:nvSpPr>
        <p:spPr>
          <a:xfrm>
            <a:off x="5497204" y="4535862"/>
            <a:ext cx="1357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Apple Inc.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37A684-E8A9-4F0D-F33C-70DADDDE99CA}"/>
              </a:ext>
            </a:extLst>
          </p:cNvPr>
          <p:cNvSpPr txBox="1"/>
          <p:nvPr/>
        </p:nvSpPr>
        <p:spPr>
          <a:xfrm>
            <a:off x="4754804" y="4810148"/>
            <a:ext cx="695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GOOG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257905-7356-B26A-F9A2-853A3F7944EA}"/>
              </a:ext>
            </a:extLst>
          </p:cNvPr>
          <p:cNvSpPr txBox="1"/>
          <p:nvPr/>
        </p:nvSpPr>
        <p:spPr>
          <a:xfrm>
            <a:off x="5497204" y="4797183"/>
            <a:ext cx="1387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Alphabet Inc Class 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AE9751-EAF2-1117-FBBA-CB71792C7573}"/>
              </a:ext>
            </a:extLst>
          </p:cNvPr>
          <p:cNvCxnSpPr>
            <a:cxnSpLocks/>
          </p:cNvCxnSpPr>
          <p:nvPr/>
        </p:nvCxnSpPr>
        <p:spPr>
          <a:xfrm flipV="1">
            <a:off x="5000062" y="5041290"/>
            <a:ext cx="0" cy="36947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A7C2C3E-975B-E1C0-31AA-6ED2F8B97BD3}"/>
              </a:ext>
            </a:extLst>
          </p:cNvPr>
          <p:cNvSpPr txBox="1"/>
          <p:nvPr/>
        </p:nvSpPr>
        <p:spPr>
          <a:xfrm>
            <a:off x="4876664" y="5395182"/>
            <a:ext cx="30377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Notice the underlined text: it indicates links (or buttons) to the company page. This link will need to include the appropriate identifier (symbol)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DD5F53-ED7E-55A0-B32A-6C5410CDC872}"/>
              </a:ext>
            </a:extLst>
          </p:cNvPr>
          <p:cNvSpPr txBox="1"/>
          <p:nvPr/>
        </p:nvSpPr>
        <p:spPr>
          <a:xfrm>
            <a:off x="5515490" y="4325490"/>
            <a:ext cx="851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373DB-1F05-85A2-F5A3-650C56304AA8}"/>
              </a:ext>
            </a:extLst>
          </p:cNvPr>
          <p:cNvSpPr txBox="1"/>
          <p:nvPr/>
        </p:nvSpPr>
        <p:spPr>
          <a:xfrm>
            <a:off x="6854498" y="4822740"/>
            <a:ext cx="1474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Information Technology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4F8DA4-C0AF-6420-F287-47B9362DF857}"/>
              </a:ext>
            </a:extLst>
          </p:cNvPr>
          <p:cNvSpPr txBox="1"/>
          <p:nvPr/>
        </p:nvSpPr>
        <p:spPr>
          <a:xfrm>
            <a:off x="8571429" y="4847860"/>
            <a:ext cx="683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923D5F-60A0-82EE-2834-52203C69DAA8}"/>
              </a:ext>
            </a:extLst>
          </p:cNvPr>
          <p:cNvSpPr txBox="1"/>
          <p:nvPr/>
        </p:nvSpPr>
        <p:spPr>
          <a:xfrm>
            <a:off x="9144103" y="4836316"/>
            <a:ext cx="92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$5040.50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04C24D-F12B-8BFB-06C6-8AFE92C6420B}"/>
              </a:ext>
            </a:extLst>
          </p:cNvPr>
          <p:cNvCxnSpPr>
            <a:cxnSpLocks/>
          </p:cNvCxnSpPr>
          <p:nvPr/>
        </p:nvCxnSpPr>
        <p:spPr>
          <a:xfrm flipV="1">
            <a:off x="9799315" y="5094081"/>
            <a:ext cx="0" cy="36947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ADD38EA-C507-839B-C69C-B9F5266E577B}"/>
              </a:ext>
            </a:extLst>
          </p:cNvPr>
          <p:cNvSpPr txBox="1"/>
          <p:nvPr/>
        </p:nvSpPr>
        <p:spPr>
          <a:xfrm>
            <a:off x="8904217" y="5447973"/>
            <a:ext cx="27800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Use the close value for the last history record for this symbol </a:t>
            </a:r>
            <a:r>
              <a:rPr lang="en-US" sz="1100" i="1" dirty="0" err="1">
                <a:solidFill>
                  <a:srgbClr val="0070C0"/>
                </a:solidFill>
              </a:rPr>
              <a:t>nd</a:t>
            </a:r>
            <a:r>
              <a:rPr lang="en-US" sz="1100" i="1" dirty="0">
                <a:solidFill>
                  <a:srgbClr val="0070C0"/>
                </a:solidFill>
              </a:rPr>
              <a:t> then multiply it with the amount to calculate the value.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72B662-CAA2-01C3-2453-A1B4F6B13F77}"/>
              </a:ext>
            </a:extLst>
          </p:cNvPr>
          <p:cNvSpPr/>
          <p:nvPr/>
        </p:nvSpPr>
        <p:spPr>
          <a:xfrm>
            <a:off x="4408151" y="1358918"/>
            <a:ext cx="7521049" cy="2015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E9454F-5BB6-64ED-DC08-60E7AC8FC6F6}"/>
              </a:ext>
            </a:extLst>
          </p:cNvPr>
          <p:cNvSpPr txBox="1"/>
          <p:nvPr/>
        </p:nvSpPr>
        <p:spPr>
          <a:xfrm>
            <a:off x="7088238" y="1435456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Portfolio Summary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1BAD84A-8F4F-1BEB-6B95-B4B4F2AA894B}"/>
              </a:ext>
            </a:extLst>
          </p:cNvPr>
          <p:cNvSpPr/>
          <p:nvPr/>
        </p:nvSpPr>
        <p:spPr>
          <a:xfrm>
            <a:off x="4663073" y="1874757"/>
            <a:ext cx="1469026" cy="1229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013FC7-3ACA-4DD7-89E2-391EBBC1EEDC}"/>
              </a:ext>
            </a:extLst>
          </p:cNvPr>
          <p:cNvSpPr txBox="1"/>
          <p:nvPr/>
        </p:nvSpPr>
        <p:spPr>
          <a:xfrm>
            <a:off x="4921746" y="2139140"/>
            <a:ext cx="1258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C551A0-7100-BC31-813D-61C3FAA4A1C2}"/>
              </a:ext>
            </a:extLst>
          </p:cNvPr>
          <p:cNvSpPr txBox="1"/>
          <p:nvPr/>
        </p:nvSpPr>
        <p:spPr>
          <a:xfrm>
            <a:off x="4944866" y="1904153"/>
            <a:ext cx="1012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Companies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CF3DE6-451F-C7D8-2101-5DDFEBC851E4}"/>
              </a:ext>
            </a:extLst>
          </p:cNvPr>
          <p:cNvSpPr/>
          <p:nvPr/>
        </p:nvSpPr>
        <p:spPr>
          <a:xfrm>
            <a:off x="6474185" y="1886543"/>
            <a:ext cx="1603948" cy="1229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887F0E-EC55-00BE-6DA2-4E3F87ECDCA2}"/>
              </a:ext>
            </a:extLst>
          </p:cNvPr>
          <p:cNvSpPr txBox="1"/>
          <p:nvPr/>
        </p:nvSpPr>
        <p:spPr>
          <a:xfrm>
            <a:off x="6716872" y="2175812"/>
            <a:ext cx="116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342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E64EEA-7BF7-BB1A-8241-FFD2523EBE9F}"/>
              </a:ext>
            </a:extLst>
          </p:cNvPr>
          <p:cNvSpPr txBox="1"/>
          <p:nvPr/>
        </p:nvSpPr>
        <p:spPr>
          <a:xfrm>
            <a:off x="6789217" y="1914909"/>
            <a:ext cx="1012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# Shares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F2D9BB-FCCC-D59C-CC2E-5B6579860764}"/>
              </a:ext>
            </a:extLst>
          </p:cNvPr>
          <p:cNvSpPr/>
          <p:nvPr/>
        </p:nvSpPr>
        <p:spPr>
          <a:xfrm>
            <a:off x="8420219" y="1904163"/>
            <a:ext cx="3478820" cy="1229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794AD8-95F9-FF14-7CEA-BCE6904B6F87}"/>
              </a:ext>
            </a:extLst>
          </p:cNvPr>
          <p:cNvSpPr txBox="1"/>
          <p:nvPr/>
        </p:nvSpPr>
        <p:spPr>
          <a:xfrm>
            <a:off x="8736626" y="2179348"/>
            <a:ext cx="3162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$3,564,765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6DC3A5-A83C-06C7-86E5-DC695DDDD343}"/>
              </a:ext>
            </a:extLst>
          </p:cNvPr>
          <p:cNvSpPr txBox="1"/>
          <p:nvPr/>
        </p:nvSpPr>
        <p:spPr>
          <a:xfrm>
            <a:off x="9834079" y="1944360"/>
            <a:ext cx="1012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Total Value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B86486D-9CB9-1057-F7B3-B6BF26780016}"/>
              </a:ext>
            </a:extLst>
          </p:cNvPr>
          <p:cNvCxnSpPr>
            <a:cxnSpLocks/>
          </p:cNvCxnSpPr>
          <p:nvPr/>
        </p:nvCxnSpPr>
        <p:spPr>
          <a:xfrm flipV="1">
            <a:off x="6997946" y="2896575"/>
            <a:ext cx="0" cy="36947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34A04D6-F5E8-9A20-5DE2-33B590391EB2}"/>
              </a:ext>
            </a:extLst>
          </p:cNvPr>
          <p:cNvSpPr txBox="1"/>
          <p:nvPr/>
        </p:nvSpPr>
        <p:spPr>
          <a:xfrm>
            <a:off x="7070691" y="3155466"/>
            <a:ext cx="1997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Sum the portfolio amount field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03732B-3E48-D429-BCA3-32D6B86765F0}"/>
              </a:ext>
            </a:extLst>
          </p:cNvPr>
          <p:cNvCxnSpPr>
            <a:cxnSpLocks/>
          </p:cNvCxnSpPr>
          <p:nvPr/>
        </p:nvCxnSpPr>
        <p:spPr>
          <a:xfrm flipV="1">
            <a:off x="5108961" y="2893495"/>
            <a:ext cx="0" cy="36947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0ECD0E-A1C7-A353-01AE-F098E4B7EC78}"/>
              </a:ext>
            </a:extLst>
          </p:cNvPr>
          <p:cNvSpPr txBox="1"/>
          <p:nvPr/>
        </p:nvSpPr>
        <p:spPr>
          <a:xfrm>
            <a:off x="5181706" y="3152386"/>
            <a:ext cx="1997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Count of records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C9B114E-28EB-CBAC-4311-C591198DED15}"/>
              </a:ext>
            </a:extLst>
          </p:cNvPr>
          <p:cNvCxnSpPr>
            <a:cxnSpLocks/>
          </p:cNvCxnSpPr>
          <p:nvPr/>
        </p:nvCxnSpPr>
        <p:spPr>
          <a:xfrm flipV="1">
            <a:off x="9603192" y="2882333"/>
            <a:ext cx="0" cy="36947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3C8AD13-CD4E-031D-6185-0BA9CF4B99BD}"/>
              </a:ext>
            </a:extLst>
          </p:cNvPr>
          <p:cNvSpPr txBox="1"/>
          <p:nvPr/>
        </p:nvSpPr>
        <p:spPr>
          <a:xfrm>
            <a:off x="9675937" y="3141224"/>
            <a:ext cx="22231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The value of a user’s portfolio can be determined by adding the value (closing stock price of the last history record for that stock * amount of stock owned) for each of the stocks in their portfolio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75E67A-E172-2399-DD36-BA2E3F66BDC2}"/>
              </a:ext>
            </a:extLst>
          </p:cNvPr>
          <p:cNvSpPr txBox="1"/>
          <p:nvPr/>
        </p:nvSpPr>
        <p:spPr>
          <a:xfrm>
            <a:off x="5108961" y="3681366"/>
            <a:ext cx="1997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This will be a list of all the customer’s portfolio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CC35DE8-0D52-716A-2B57-62D5B42B8180}"/>
              </a:ext>
            </a:extLst>
          </p:cNvPr>
          <p:cNvSpPr/>
          <p:nvPr/>
        </p:nvSpPr>
        <p:spPr>
          <a:xfrm>
            <a:off x="415636" y="6128599"/>
            <a:ext cx="11776364" cy="52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45E85-4591-2389-2921-5681AF4F0C9D}"/>
              </a:ext>
            </a:extLst>
          </p:cNvPr>
          <p:cNvSpPr txBox="1"/>
          <p:nvPr/>
        </p:nvSpPr>
        <p:spPr>
          <a:xfrm>
            <a:off x="1024378" y="683155"/>
            <a:ext cx="240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Portfolio Project</a:t>
            </a:r>
          </a:p>
        </p:txBody>
      </p:sp>
    </p:spTree>
    <p:extLst>
      <p:ext uri="{BB962C8B-B14F-4D97-AF65-F5344CB8AC3E}">
        <p14:creationId xmlns:p14="http://schemas.microsoft.com/office/powerpoint/2010/main" val="305223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76BF9-205F-D370-2826-C5474B0E8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B875EF0-F0A2-98B3-633B-C6062CD9962F}"/>
              </a:ext>
            </a:extLst>
          </p:cNvPr>
          <p:cNvSpPr/>
          <p:nvPr/>
        </p:nvSpPr>
        <p:spPr>
          <a:xfrm>
            <a:off x="1084199" y="2661784"/>
            <a:ext cx="5928729" cy="2828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3C8578-5BA2-04ED-A10B-BC10A61882F4}"/>
              </a:ext>
            </a:extLst>
          </p:cNvPr>
          <p:cNvSpPr txBox="1"/>
          <p:nvPr/>
        </p:nvSpPr>
        <p:spPr>
          <a:xfrm>
            <a:off x="1024378" y="683155"/>
            <a:ext cx="240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Portfolio Project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8FBED0F-3414-DA62-50D8-21005AC962A1}"/>
              </a:ext>
            </a:extLst>
          </p:cNvPr>
          <p:cNvSpPr/>
          <p:nvPr/>
        </p:nvSpPr>
        <p:spPr>
          <a:xfrm>
            <a:off x="880561" y="581114"/>
            <a:ext cx="11229169" cy="580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ounded Rectangle 68">
            <a:extLst>
              <a:ext uri="{FF2B5EF4-FFF2-40B4-BE49-F238E27FC236}">
                <a16:creationId xmlns:a16="http://schemas.microsoft.com/office/drawing/2014/main" id="{FCDB99D2-2A14-E0D3-3C4F-546134881B01}"/>
              </a:ext>
            </a:extLst>
          </p:cNvPr>
          <p:cNvSpPr/>
          <p:nvPr/>
        </p:nvSpPr>
        <p:spPr>
          <a:xfrm>
            <a:off x="9062846" y="747416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0590B0-FC83-7F87-BD17-0CA1DC4A72AE}"/>
              </a:ext>
            </a:extLst>
          </p:cNvPr>
          <p:cNvSpPr txBox="1"/>
          <p:nvPr/>
        </p:nvSpPr>
        <p:spPr>
          <a:xfrm>
            <a:off x="9088383" y="75817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Home</a:t>
            </a:r>
          </a:p>
        </p:txBody>
      </p:sp>
      <p:sp>
        <p:nvSpPr>
          <p:cNvPr id="45" name="Rounded Rectangle 68">
            <a:extLst>
              <a:ext uri="{FF2B5EF4-FFF2-40B4-BE49-F238E27FC236}">
                <a16:creationId xmlns:a16="http://schemas.microsoft.com/office/drawing/2014/main" id="{DBBE98C8-B6D9-A38D-DCA7-164064EBB89E}"/>
              </a:ext>
            </a:extLst>
          </p:cNvPr>
          <p:cNvSpPr/>
          <p:nvPr/>
        </p:nvSpPr>
        <p:spPr>
          <a:xfrm>
            <a:off x="11082868" y="736660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03F979-6ACD-73D6-CCD2-365B8B834EAC}"/>
              </a:ext>
            </a:extLst>
          </p:cNvPr>
          <p:cNvSpPr txBox="1"/>
          <p:nvPr/>
        </p:nvSpPr>
        <p:spPr>
          <a:xfrm>
            <a:off x="11108405" y="747416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APIs</a:t>
            </a:r>
          </a:p>
        </p:txBody>
      </p:sp>
      <p:sp>
        <p:nvSpPr>
          <p:cNvPr id="95" name="Rounded Rectangle 68">
            <a:extLst>
              <a:ext uri="{FF2B5EF4-FFF2-40B4-BE49-F238E27FC236}">
                <a16:creationId xmlns:a16="http://schemas.microsoft.com/office/drawing/2014/main" id="{BA8D6135-7A69-BA18-5A75-95E2F664FC08}"/>
              </a:ext>
            </a:extLst>
          </p:cNvPr>
          <p:cNvSpPr/>
          <p:nvPr/>
        </p:nvSpPr>
        <p:spPr>
          <a:xfrm>
            <a:off x="10101549" y="747416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16F7DF4-82C8-2960-43E5-40A171809A82}"/>
              </a:ext>
            </a:extLst>
          </p:cNvPr>
          <p:cNvSpPr txBox="1"/>
          <p:nvPr/>
        </p:nvSpPr>
        <p:spPr>
          <a:xfrm>
            <a:off x="10127086" y="758172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About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F00C3F-2282-2F67-9301-64A473BEADF2}"/>
              </a:ext>
            </a:extLst>
          </p:cNvPr>
          <p:cNvSpPr/>
          <p:nvPr/>
        </p:nvSpPr>
        <p:spPr>
          <a:xfrm>
            <a:off x="880561" y="1241879"/>
            <a:ext cx="11229169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9C6C3E2-75C7-638F-CA6A-9CAB6547D8C4}"/>
              </a:ext>
            </a:extLst>
          </p:cNvPr>
          <p:cNvSpPr txBox="1"/>
          <p:nvPr/>
        </p:nvSpPr>
        <p:spPr>
          <a:xfrm>
            <a:off x="2769453" y="4124168"/>
            <a:ext cx="22191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A table of history data for the specified stock/company  in descending date order.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73F3D-F162-D769-215C-DD1CFC281E98}"/>
              </a:ext>
            </a:extLst>
          </p:cNvPr>
          <p:cNvSpPr txBox="1"/>
          <p:nvPr/>
        </p:nvSpPr>
        <p:spPr>
          <a:xfrm>
            <a:off x="1530612" y="1695944"/>
            <a:ext cx="4384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Name, symbol, sector, subindustry, address, exchange, website (working link), description, financials (not JSON, but a table of the earnings, assets, liabilities for 2019, 2018, 2017)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C6610-4E7E-1158-DA97-3914FCA1730E}"/>
              </a:ext>
            </a:extLst>
          </p:cNvPr>
          <p:cNvSpPr txBox="1"/>
          <p:nvPr/>
        </p:nvSpPr>
        <p:spPr>
          <a:xfrm>
            <a:off x="4747725" y="1321622"/>
            <a:ext cx="242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Company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A0795-B326-DAFA-3EB9-98F5EB0EE907}"/>
              </a:ext>
            </a:extLst>
          </p:cNvPr>
          <p:cNvSpPr txBox="1"/>
          <p:nvPr/>
        </p:nvSpPr>
        <p:spPr>
          <a:xfrm>
            <a:off x="6781674" y="1851667"/>
            <a:ext cx="3534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Don’t just dump this info together like this: format it in a way that makes it easy to read and pleasing to look at.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723BD5-A0ED-BEF0-66B5-878C8C5BAC9E}"/>
              </a:ext>
            </a:extLst>
          </p:cNvPr>
          <p:cNvCxnSpPr>
            <a:cxnSpLocks/>
          </p:cNvCxnSpPr>
          <p:nvPr/>
        </p:nvCxnSpPr>
        <p:spPr>
          <a:xfrm flipH="1">
            <a:off x="6096000" y="2040485"/>
            <a:ext cx="581624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C044F6-2C41-5E22-6BE9-CFA99FE3A472}"/>
              </a:ext>
            </a:extLst>
          </p:cNvPr>
          <p:cNvSpPr txBox="1"/>
          <p:nvPr/>
        </p:nvSpPr>
        <p:spPr>
          <a:xfrm>
            <a:off x="3027878" y="2756734"/>
            <a:ext cx="132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History (3M)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525B-5B33-976C-2E8F-1BBB62B9339D}"/>
              </a:ext>
            </a:extLst>
          </p:cNvPr>
          <p:cNvSpPr txBox="1"/>
          <p:nvPr/>
        </p:nvSpPr>
        <p:spPr>
          <a:xfrm>
            <a:off x="1175497" y="3369526"/>
            <a:ext cx="105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CBAD82-3DB9-7D92-78C8-79C0AB463BFF}"/>
              </a:ext>
            </a:extLst>
          </p:cNvPr>
          <p:cNvSpPr txBox="1"/>
          <p:nvPr/>
        </p:nvSpPr>
        <p:spPr>
          <a:xfrm>
            <a:off x="1149074" y="3627932"/>
            <a:ext cx="1341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2019-03-29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02E62-6B89-AEE9-560C-E1ABAE40C5AB}"/>
              </a:ext>
            </a:extLst>
          </p:cNvPr>
          <p:cNvSpPr txBox="1"/>
          <p:nvPr/>
        </p:nvSpPr>
        <p:spPr>
          <a:xfrm>
            <a:off x="4556167" y="3369526"/>
            <a:ext cx="809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Close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2B80D4-42EA-EF8A-B453-39F92449E8ED}"/>
              </a:ext>
            </a:extLst>
          </p:cNvPr>
          <p:cNvSpPr txBox="1"/>
          <p:nvPr/>
        </p:nvSpPr>
        <p:spPr>
          <a:xfrm>
            <a:off x="3660932" y="3352987"/>
            <a:ext cx="69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Open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CC5F53-79FB-F09E-B2C5-BEAC98B7B60A}"/>
              </a:ext>
            </a:extLst>
          </p:cNvPr>
          <p:cNvSpPr txBox="1"/>
          <p:nvPr/>
        </p:nvSpPr>
        <p:spPr>
          <a:xfrm>
            <a:off x="4596889" y="3619786"/>
            <a:ext cx="670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$81.34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2A2DD7-BFAE-E439-3ACF-8348AA7B1A61}"/>
              </a:ext>
            </a:extLst>
          </p:cNvPr>
          <p:cNvSpPr txBox="1"/>
          <p:nvPr/>
        </p:nvSpPr>
        <p:spPr>
          <a:xfrm>
            <a:off x="3669190" y="3619786"/>
            <a:ext cx="59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$80.16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53C782-1A07-83C5-27B5-960246AEB083}"/>
              </a:ext>
            </a:extLst>
          </p:cNvPr>
          <p:cNvSpPr txBox="1"/>
          <p:nvPr/>
        </p:nvSpPr>
        <p:spPr>
          <a:xfrm>
            <a:off x="2530375" y="3361625"/>
            <a:ext cx="1218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Volume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EEAA5-E161-BE17-CAA7-548306CC23AC}"/>
              </a:ext>
            </a:extLst>
          </p:cNvPr>
          <p:cNvSpPr txBox="1"/>
          <p:nvPr/>
        </p:nvSpPr>
        <p:spPr>
          <a:xfrm>
            <a:off x="2503953" y="3620031"/>
            <a:ext cx="886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156354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BE3151-2573-8810-10CD-D08144F8F0F6}"/>
              </a:ext>
            </a:extLst>
          </p:cNvPr>
          <p:cNvSpPr txBox="1"/>
          <p:nvPr/>
        </p:nvSpPr>
        <p:spPr>
          <a:xfrm>
            <a:off x="6301598" y="3388364"/>
            <a:ext cx="809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FFFC43-4188-2502-5632-CA2230D1D238}"/>
              </a:ext>
            </a:extLst>
          </p:cNvPr>
          <p:cNvSpPr txBox="1"/>
          <p:nvPr/>
        </p:nvSpPr>
        <p:spPr>
          <a:xfrm>
            <a:off x="5406363" y="3371825"/>
            <a:ext cx="69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High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15E584-AB50-5512-0237-40F5C29FDCC4}"/>
              </a:ext>
            </a:extLst>
          </p:cNvPr>
          <p:cNvSpPr txBox="1"/>
          <p:nvPr/>
        </p:nvSpPr>
        <p:spPr>
          <a:xfrm>
            <a:off x="6342320" y="3638624"/>
            <a:ext cx="670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$78.74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4540F5-A1F2-2783-5C50-665170A36DBC}"/>
              </a:ext>
            </a:extLst>
          </p:cNvPr>
          <p:cNvSpPr txBox="1"/>
          <p:nvPr/>
        </p:nvSpPr>
        <p:spPr>
          <a:xfrm>
            <a:off x="5467659" y="3648691"/>
            <a:ext cx="595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$82.56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96ACD8-55EF-9E76-BE82-B795F08C6CC1}"/>
              </a:ext>
            </a:extLst>
          </p:cNvPr>
          <p:cNvSpPr/>
          <p:nvPr/>
        </p:nvSpPr>
        <p:spPr>
          <a:xfrm>
            <a:off x="7424712" y="2644443"/>
            <a:ext cx="1215489" cy="615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1B064-AF04-FD76-09D0-ACAE98378FE3}"/>
              </a:ext>
            </a:extLst>
          </p:cNvPr>
          <p:cNvSpPr txBox="1"/>
          <p:nvPr/>
        </p:nvSpPr>
        <p:spPr>
          <a:xfrm>
            <a:off x="7501837" y="2859706"/>
            <a:ext cx="121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$94.45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FE0588-CA04-9378-C689-D3C812F9BA6B}"/>
              </a:ext>
            </a:extLst>
          </p:cNvPr>
          <p:cNvSpPr txBox="1"/>
          <p:nvPr/>
        </p:nvSpPr>
        <p:spPr>
          <a:xfrm>
            <a:off x="7501837" y="2675130"/>
            <a:ext cx="1012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History High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4D25B2-7606-71FF-5E3E-405D5F381899}"/>
              </a:ext>
            </a:extLst>
          </p:cNvPr>
          <p:cNvSpPr/>
          <p:nvPr/>
        </p:nvSpPr>
        <p:spPr>
          <a:xfrm>
            <a:off x="7405240" y="3340316"/>
            <a:ext cx="1215489" cy="615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9C4595-D09E-AE85-FC63-43B83639B5A3}"/>
              </a:ext>
            </a:extLst>
          </p:cNvPr>
          <p:cNvSpPr txBox="1"/>
          <p:nvPr/>
        </p:nvSpPr>
        <p:spPr>
          <a:xfrm>
            <a:off x="7482365" y="3555579"/>
            <a:ext cx="121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$94.45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4AF9EC-6A8C-312A-5961-FD93398040EE}"/>
              </a:ext>
            </a:extLst>
          </p:cNvPr>
          <p:cNvSpPr txBox="1"/>
          <p:nvPr/>
        </p:nvSpPr>
        <p:spPr>
          <a:xfrm>
            <a:off x="7482365" y="3371003"/>
            <a:ext cx="1012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History Low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B3766E-C76A-7505-913E-FBF082CBD4F6}"/>
              </a:ext>
            </a:extLst>
          </p:cNvPr>
          <p:cNvSpPr/>
          <p:nvPr/>
        </p:nvSpPr>
        <p:spPr>
          <a:xfrm>
            <a:off x="7405240" y="4129749"/>
            <a:ext cx="1482173" cy="615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9B3927-282C-029D-7804-A921712E10AC}"/>
              </a:ext>
            </a:extLst>
          </p:cNvPr>
          <p:cNvSpPr txBox="1"/>
          <p:nvPr/>
        </p:nvSpPr>
        <p:spPr>
          <a:xfrm>
            <a:off x="7482365" y="4345012"/>
            <a:ext cx="1379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45,564,765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7AE888-D188-A9E2-210D-27588EE68B7F}"/>
              </a:ext>
            </a:extLst>
          </p:cNvPr>
          <p:cNvSpPr txBox="1"/>
          <p:nvPr/>
        </p:nvSpPr>
        <p:spPr>
          <a:xfrm>
            <a:off x="7482365" y="4160436"/>
            <a:ext cx="123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Total Volume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65BB9C-5287-4197-5EBF-A5FAB2C8680C}"/>
              </a:ext>
            </a:extLst>
          </p:cNvPr>
          <p:cNvSpPr/>
          <p:nvPr/>
        </p:nvSpPr>
        <p:spPr>
          <a:xfrm>
            <a:off x="7405240" y="4849307"/>
            <a:ext cx="1482173" cy="615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3CAAF3-A445-3F08-24DF-93B25E694D7F}"/>
              </a:ext>
            </a:extLst>
          </p:cNvPr>
          <p:cNvSpPr txBox="1"/>
          <p:nvPr/>
        </p:nvSpPr>
        <p:spPr>
          <a:xfrm>
            <a:off x="7482365" y="5064570"/>
            <a:ext cx="121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164,503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5C8DD7-1D80-1F60-250C-89F61C01096D}"/>
              </a:ext>
            </a:extLst>
          </p:cNvPr>
          <p:cNvSpPr txBox="1"/>
          <p:nvPr/>
        </p:nvSpPr>
        <p:spPr>
          <a:xfrm>
            <a:off x="7482364" y="4879994"/>
            <a:ext cx="148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Average Volume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F4EF82-E84E-A37C-D958-6B6DCB8034F1}"/>
              </a:ext>
            </a:extLst>
          </p:cNvPr>
          <p:cNvSpPr txBox="1"/>
          <p:nvPr/>
        </p:nvSpPr>
        <p:spPr>
          <a:xfrm>
            <a:off x="8964537" y="2959734"/>
            <a:ext cx="17431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Provide these four values in some type of obvious way. They don’t have to be in boxes but should be styled  in a way that a user can quickly and easily see them.</a:t>
            </a:r>
          </a:p>
        </p:txBody>
      </p:sp>
    </p:spTree>
    <p:extLst>
      <p:ext uri="{BB962C8B-B14F-4D97-AF65-F5344CB8AC3E}">
        <p14:creationId xmlns:p14="http://schemas.microsoft.com/office/powerpoint/2010/main" val="155232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9CFF7B-B740-53A3-9B08-A0ABAA7AF63F}"/>
              </a:ext>
            </a:extLst>
          </p:cNvPr>
          <p:cNvSpPr/>
          <p:nvPr/>
        </p:nvSpPr>
        <p:spPr>
          <a:xfrm>
            <a:off x="880561" y="581114"/>
            <a:ext cx="11229169" cy="580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68">
            <a:extLst>
              <a:ext uri="{FF2B5EF4-FFF2-40B4-BE49-F238E27FC236}">
                <a16:creationId xmlns:a16="http://schemas.microsoft.com/office/drawing/2014/main" id="{0D90F1CE-64FC-19BD-1938-9F366D1F9EE1}"/>
              </a:ext>
            </a:extLst>
          </p:cNvPr>
          <p:cNvSpPr/>
          <p:nvPr/>
        </p:nvSpPr>
        <p:spPr>
          <a:xfrm>
            <a:off x="9062846" y="747416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2EDC7-5631-C91C-38F3-211FA4460AD8}"/>
              </a:ext>
            </a:extLst>
          </p:cNvPr>
          <p:cNvSpPr txBox="1"/>
          <p:nvPr/>
        </p:nvSpPr>
        <p:spPr>
          <a:xfrm>
            <a:off x="9088383" y="75817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Home</a:t>
            </a:r>
          </a:p>
        </p:txBody>
      </p:sp>
      <p:sp>
        <p:nvSpPr>
          <p:cNvPr id="6" name="Rounded Rectangle 68">
            <a:extLst>
              <a:ext uri="{FF2B5EF4-FFF2-40B4-BE49-F238E27FC236}">
                <a16:creationId xmlns:a16="http://schemas.microsoft.com/office/drawing/2014/main" id="{EFF72572-662C-1A47-8F77-0D20DB3A26DB}"/>
              </a:ext>
            </a:extLst>
          </p:cNvPr>
          <p:cNvSpPr/>
          <p:nvPr/>
        </p:nvSpPr>
        <p:spPr>
          <a:xfrm>
            <a:off x="11082868" y="736660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E374E-2B49-9BEB-B785-6DA6E16D7DCF}"/>
              </a:ext>
            </a:extLst>
          </p:cNvPr>
          <p:cNvSpPr txBox="1"/>
          <p:nvPr/>
        </p:nvSpPr>
        <p:spPr>
          <a:xfrm>
            <a:off x="11108405" y="747416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APIs</a:t>
            </a:r>
          </a:p>
        </p:txBody>
      </p:sp>
      <p:sp>
        <p:nvSpPr>
          <p:cNvPr id="8" name="Rounded Rectangle 68">
            <a:extLst>
              <a:ext uri="{FF2B5EF4-FFF2-40B4-BE49-F238E27FC236}">
                <a16:creationId xmlns:a16="http://schemas.microsoft.com/office/drawing/2014/main" id="{220F0B4A-AC39-9509-A7F3-6BA8B740C2E3}"/>
              </a:ext>
            </a:extLst>
          </p:cNvPr>
          <p:cNvSpPr/>
          <p:nvPr/>
        </p:nvSpPr>
        <p:spPr>
          <a:xfrm>
            <a:off x="10101549" y="747416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CAD97-99DA-8E6A-C9B4-F63A4D584101}"/>
              </a:ext>
            </a:extLst>
          </p:cNvPr>
          <p:cNvSpPr txBox="1"/>
          <p:nvPr/>
        </p:nvSpPr>
        <p:spPr>
          <a:xfrm>
            <a:off x="10127086" y="758172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984A0A-0B2F-AAF8-6837-EC18C1D26FDA}"/>
              </a:ext>
            </a:extLst>
          </p:cNvPr>
          <p:cNvSpPr/>
          <p:nvPr/>
        </p:nvSpPr>
        <p:spPr>
          <a:xfrm>
            <a:off x="880561" y="1241879"/>
            <a:ext cx="11229169" cy="5157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FFB32-9CD6-FF1D-D6D4-3474B57B790F}"/>
              </a:ext>
            </a:extLst>
          </p:cNvPr>
          <p:cNvSpPr txBox="1"/>
          <p:nvPr/>
        </p:nvSpPr>
        <p:spPr>
          <a:xfrm>
            <a:off x="5026244" y="1299234"/>
            <a:ext cx="1603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API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277EC-3EF6-49E3-383D-CF8CFFBE3099}"/>
              </a:ext>
            </a:extLst>
          </p:cNvPr>
          <p:cNvSpPr txBox="1"/>
          <p:nvPr/>
        </p:nvSpPr>
        <p:spPr>
          <a:xfrm>
            <a:off x="1220454" y="2150678"/>
            <a:ext cx="2594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u="sng" dirty="0" err="1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200" u="sng" dirty="0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u="sng" dirty="0" err="1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companies.php</a:t>
            </a:r>
            <a:endParaRPr lang="en-US" sz="1050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991E21-52AB-E2FF-A283-6E0FC5A457C5}"/>
              </a:ext>
            </a:extLst>
          </p:cNvPr>
          <p:cNvSpPr txBox="1"/>
          <p:nvPr/>
        </p:nvSpPr>
        <p:spPr>
          <a:xfrm>
            <a:off x="2937476" y="3810369"/>
            <a:ext cx="20887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Provide a list of URLs in which I can test your APIs. Each of the URLs should be a hyperlink.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2578A-55F7-3B1D-C697-C5A3F01DBCE4}"/>
              </a:ext>
            </a:extLst>
          </p:cNvPr>
          <p:cNvSpPr txBox="1"/>
          <p:nvPr/>
        </p:nvSpPr>
        <p:spPr>
          <a:xfrm>
            <a:off x="1220454" y="2483128"/>
            <a:ext cx="3183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u="sng" dirty="0" err="1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200" u="sng" dirty="0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u="sng" dirty="0" err="1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companies.php?ref</a:t>
            </a:r>
            <a:r>
              <a:rPr lang="en-US" sz="1200" u="sng" dirty="0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=ads</a:t>
            </a:r>
            <a:endParaRPr lang="en-US" sz="1050" u="sn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BB5B53-3A45-614F-F25D-7EA4F5242F85}"/>
              </a:ext>
            </a:extLst>
          </p:cNvPr>
          <p:cNvSpPr txBox="1"/>
          <p:nvPr/>
        </p:nvSpPr>
        <p:spPr>
          <a:xfrm>
            <a:off x="1220454" y="2840627"/>
            <a:ext cx="2594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u="sng" dirty="0" err="1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200" u="sng" dirty="0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u="sng" dirty="0" err="1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portfolio.php?ref</a:t>
            </a:r>
            <a:r>
              <a:rPr lang="en-US" sz="1200" u="sng" dirty="0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endParaRPr lang="en-US" sz="1050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24264D-DB5C-8829-E8F1-BD002174E043}"/>
              </a:ext>
            </a:extLst>
          </p:cNvPr>
          <p:cNvSpPr txBox="1"/>
          <p:nvPr/>
        </p:nvSpPr>
        <p:spPr>
          <a:xfrm>
            <a:off x="1253426" y="3198126"/>
            <a:ext cx="353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u="sng" dirty="0" err="1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200" u="sng" dirty="0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u="sng" dirty="0" err="1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history.php?ref</a:t>
            </a:r>
            <a:r>
              <a:rPr lang="en-US" sz="1200" u="sng" dirty="0">
                <a:effectLst/>
                <a:latin typeface="Source Code Pro Light" panose="020B0409030403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=ads</a:t>
            </a:r>
            <a:endParaRPr lang="en-US" sz="1050" u="sn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5A5619-E321-7987-3303-15FEE4A1BCAD}"/>
              </a:ext>
            </a:extLst>
          </p:cNvPr>
          <p:cNvSpPr txBox="1"/>
          <p:nvPr/>
        </p:nvSpPr>
        <p:spPr>
          <a:xfrm>
            <a:off x="4876799" y="2146509"/>
            <a:ext cx="4250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Returns all the companies/stocks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F20406-765D-C418-F440-4B44817D4D9A}"/>
              </a:ext>
            </a:extLst>
          </p:cNvPr>
          <p:cNvSpPr txBox="1"/>
          <p:nvPr/>
        </p:nvSpPr>
        <p:spPr>
          <a:xfrm>
            <a:off x="1253426" y="1760063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URL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455158-4A17-3C7C-E3E0-8A57E3B85EA2}"/>
              </a:ext>
            </a:extLst>
          </p:cNvPr>
          <p:cNvSpPr txBox="1"/>
          <p:nvPr/>
        </p:nvSpPr>
        <p:spPr>
          <a:xfrm>
            <a:off x="4876799" y="1794799"/>
            <a:ext cx="16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Description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776938-9F35-B661-DA20-EA4F47A6E1CD}"/>
              </a:ext>
            </a:extLst>
          </p:cNvPr>
          <p:cNvSpPr txBox="1"/>
          <p:nvPr/>
        </p:nvSpPr>
        <p:spPr>
          <a:xfrm>
            <a:off x="4876799" y="2471481"/>
            <a:ext cx="4250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just a specific company/stock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04C61C-F55F-971D-F618-0A9F3E17B4D1}"/>
              </a:ext>
            </a:extLst>
          </p:cNvPr>
          <p:cNvSpPr txBox="1"/>
          <p:nvPr/>
        </p:nvSpPr>
        <p:spPr>
          <a:xfrm>
            <a:off x="4909771" y="2825237"/>
            <a:ext cx="4250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Returns all the portfolios for a specific sample customer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13D0B5-112F-84CF-C388-0D6874C9FF39}"/>
              </a:ext>
            </a:extLst>
          </p:cNvPr>
          <p:cNvSpPr txBox="1"/>
          <p:nvPr/>
        </p:nvSpPr>
        <p:spPr>
          <a:xfrm>
            <a:off x="4909771" y="3182736"/>
            <a:ext cx="425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Returns the history information for a specific sample company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CB1B5-8E4A-E7A7-2598-8BA5FA670A38}"/>
              </a:ext>
            </a:extLst>
          </p:cNvPr>
          <p:cNvSpPr txBox="1"/>
          <p:nvPr/>
        </p:nvSpPr>
        <p:spPr>
          <a:xfrm>
            <a:off x="1024378" y="683155"/>
            <a:ext cx="240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Portfolio Project</a:t>
            </a:r>
          </a:p>
        </p:txBody>
      </p:sp>
    </p:spTree>
    <p:extLst>
      <p:ext uri="{BB962C8B-B14F-4D97-AF65-F5344CB8AC3E}">
        <p14:creationId xmlns:p14="http://schemas.microsoft.com/office/powerpoint/2010/main" val="332020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DB9D7-1E47-B0B4-2423-90981749B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08E6E8-8278-F61A-900D-CED0B664F4ED}"/>
              </a:ext>
            </a:extLst>
          </p:cNvPr>
          <p:cNvSpPr/>
          <p:nvPr/>
        </p:nvSpPr>
        <p:spPr>
          <a:xfrm>
            <a:off x="880561" y="581114"/>
            <a:ext cx="11229169" cy="580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ounded Rectangle 68">
            <a:extLst>
              <a:ext uri="{FF2B5EF4-FFF2-40B4-BE49-F238E27FC236}">
                <a16:creationId xmlns:a16="http://schemas.microsoft.com/office/drawing/2014/main" id="{23230659-CE51-E60C-9CCA-491996679C36}"/>
              </a:ext>
            </a:extLst>
          </p:cNvPr>
          <p:cNvSpPr/>
          <p:nvPr/>
        </p:nvSpPr>
        <p:spPr>
          <a:xfrm>
            <a:off x="9062846" y="747416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62F0D-FFE8-88F0-C10F-A1C322EAA792}"/>
              </a:ext>
            </a:extLst>
          </p:cNvPr>
          <p:cNvSpPr txBox="1"/>
          <p:nvPr/>
        </p:nvSpPr>
        <p:spPr>
          <a:xfrm>
            <a:off x="9088383" y="75817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Home</a:t>
            </a:r>
          </a:p>
        </p:txBody>
      </p:sp>
      <p:sp>
        <p:nvSpPr>
          <p:cNvPr id="6" name="Rounded Rectangle 68">
            <a:extLst>
              <a:ext uri="{FF2B5EF4-FFF2-40B4-BE49-F238E27FC236}">
                <a16:creationId xmlns:a16="http://schemas.microsoft.com/office/drawing/2014/main" id="{1437FC2B-6736-B1D7-2C2E-E8141518EB32}"/>
              </a:ext>
            </a:extLst>
          </p:cNvPr>
          <p:cNvSpPr/>
          <p:nvPr/>
        </p:nvSpPr>
        <p:spPr>
          <a:xfrm>
            <a:off x="11082868" y="736660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40A90-D106-40D5-3900-310C6680902E}"/>
              </a:ext>
            </a:extLst>
          </p:cNvPr>
          <p:cNvSpPr txBox="1"/>
          <p:nvPr/>
        </p:nvSpPr>
        <p:spPr>
          <a:xfrm>
            <a:off x="11108405" y="747416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APIs</a:t>
            </a:r>
          </a:p>
        </p:txBody>
      </p:sp>
      <p:sp>
        <p:nvSpPr>
          <p:cNvPr id="8" name="Rounded Rectangle 68">
            <a:extLst>
              <a:ext uri="{FF2B5EF4-FFF2-40B4-BE49-F238E27FC236}">
                <a16:creationId xmlns:a16="http://schemas.microsoft.com/office/drawing/2014/main" id="{DD8C16FD-08B0-E413-90AE-F884BC02FACE}"/>
              </a:ext>
            </a:extLst>
          </p:cNvPr>
          <p:cNvSpPr/>
          <p:nvPr/>
        </p:nvSpPr>
        <p:spPr>
          <a:xfrm>
            <a:off x="10101549" y="747416"/>
            <a:ext cx="816171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5D377-0383-B999-8B8E-547BDF18FC0A}"/>
              </a:ext>
            </a:extLst>
          </p:cNvPr>
          <p:cNvSpPr txBox="1"/>
          <p:nvPr/>
        </p:nvSpPr>
        <p:spPr>
          <a:xfrm>
            <a:off x="10127086" y="758172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8CFC3-239E-C1AD-18F4-6873C7FA2627}"/>
              </a:ext>
            </a:extLst>
          </p:cNvPr>
          <p:cNvSpPr/>
          <p:nvPr/>
        </p:nvSpPr>
        <p:spPr>
          <a:xfrm>
            <a:off x="880561" y="1241879"/>
            <a:ext cx="11229169" cy="34839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0E70D-A1F9-9077-6389-6AF71CBA1406}"/>
              </a:ext>
            </a:extLst>
          </p:cNvPr>
          <p:cNvSpPr txBox="1"/>
          <p:nvPr/>
        </p:nvSpPr>
        <p:spPr>
          <a:xfrm>
            <a:off x="5026244" y="1299234"/>
            <a:ext cx="1603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About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90DCDB-20C0-7DD4-CE4E-9AF6C8C225DB}"/>
              </a:ext>
            </a:extLst>
          </p:cNvPr>
          <p:cNvSpPr txBox="1"/>
          <p:nvPr/>
        </p:nvSpPr>
        <p:spPr>
          <a:xfrm>
            <a:off x="4406376" y="1913202"/>
            <a:ext cx="264390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0070C0"/>
                </a:solidFill>
              </a:rPr>
              <a:t>Provide some information about who you are, group member names, what this assignment is all about, what technologies you are using.</a:t>
            </a:r>
          </a:p>
          <a:p>
            <a:endParaRPr lang="en-US" sz="1100" i="1" dirty="0">
              <a:solidFill>
                <a:srgbClr val="0070C0"/>
              </a:solidFill>
            </a:endParaRPr>
          </a:p>
          <a:p>
            <a:r>
              <a:rPr lang="en-US" sz="1100" i="1" dirty="0">
                <a:solidFill>
                  <a:srgbClr val="0070C0"/>
                </a:solidFill>
              </a:rPr>
              <a:t>Also provide a working </a:t>
            </a:r>
            <a:r>
              <a:rPr lang="en-US" sz="1100" i="1" dirty="0" err="1">
                <a:solidFill>
                  <a:srgbClr val="0070C0"/>
                </a:solidFill>
              </a:rPr>
              <a:t>github</a:t>
            </a:r>
            <a:r>
              <a:rPr lang="en-US" sz="1100" i="1" dirty="0">
                <a:solidFill>
                  <a:srgbClr val="0070C0"/>
                </a:solidFill>
              </a:rPr>
              <a:t> link to the repo for this assignment.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EAA200-07C2-CB74-0CA3-AF793F58D136}"/>
              </a:ext>
            </a:extLst>
          </p:cNvPr>
          <p:cNvSpPr txBox="1"/>
          <p:nvPr/>
        </p:nvSpPr>
        <p:spPr>
          <a:xfrm>
            <a:off x="1024378" y="683155"/>
            <a:ext cx="240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Portfolio Project</a:t>
            </a:r>
          </a:p>
        </p:txBody>
      </p:sp>
    </p:spTree>
    <p:extLst>
      <p:ext uri="{BB962C8B-B14F-4D97-AF65-F5344CB8AC3E}">
        <p14:creationId xmlns:p14="http://schemas.microsoft.com/office/powerpoint/2010/main" val="49672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543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Code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7</cp:revision>
  <dcterms:created xsi:type="dcterms:W3CDTF">2020-09-28T19:36:02Z</dcterms:created>
  <dcterms:modified xsi:type="dcterms:W3CDTF">2025-09-18T21:48:59Z</dcterms:modified>
</cp:coreProperties>
</file>