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5" r:id="rId2"/>
    <p:sldId id="266" r:id="rId3"/>
    <p:sldId id="270" r:id="rId4"/>
    <p:sldId id="267" r:id="rId5"/>
    <p:sldId id="272" r:id="rId6"/>
    <p:sldId id="268" r:id="rId7"/>
    <p:sldId id="273" r:id="rId8"/>
    <p:sldId id="269" r:id="rId9"/>
    <p:sldId id="271" r:id="rId10"/>
    <p:sldId id="284" r:id="rId11"/>
    <p:sldId id="275" r:id="rId12"/>
    <p:sldId id="276" r:id="rId13"/>
    <p:sldId id="285" r:id="rId14"/>
    <p:sldId id="286" r:id="rId15"/>
    <p:sldId id="287" r:id="rId16"/>
    <p:sldId id="290" r:id="rId17"/>
    <p:sldId id="278" r:id="rId18"/>
    <p:sldId id="288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 Thai Hung Nguyen" initials="TTHN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213" autoAdjust="0"/>
  </p:normalViewPr>
  <p:slideViewPr>
    <p:cSldViewPr snapToGrid="0">
      <p:cViewPr>
        <p:scale>
          <a:sx n="96" d="100"/>
          <a:sy n="96" d="100"/>
        </p:scale>
        <p:origin x="-104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82E63-73C1-46A1-9C6E-0E2735EF2A5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74862D-8BC8-482C-9854-B07EA32CD845}">
      <dgm:prSet/>
      <dgm:spPr/>
      <dgm:t>
        <a:bodyPr/>
        <a:lstStyle/>
        <a:p>
          <a:pPr algn="l"/>
          <a:r>
            <a:rPr lang="en-US" dirty="0"/>
            <a:t>There is always a game at the workplace: the workplace game.</a:t>
          </a:r>
        </a:p>
      </dgm:t>
    </dgm:pt>
    <dgm:pt modelId="{02982479-73BE-474A-B69D-97BE5BF8DF01}" type="parTrans" cxnId="{A02D8111-6A51-4183-872E-461B5062D38D}">
      <dgm:prSet/>
      <dgm:spPr/>
      <dgm:t>
        <a:bodyPr/>
        <a:lstStyle/>
        <a:p>
          <a:endParaRPr lang="en-US"/>
        </a:p>
      </dgm:t>
    </dgm:pt>
    <dgm:pt modelId="{13AA9268-59D6-4EDB-8E00-70B94452B7FE}" type="sibTrans" cxnId="{A02D8111-6A51-4183-872E-461B5062D38D}">
      <dgm:prSet/>
      <dgm:spPr/>
      <dgm:t>
        <a:bodyPr/>
        <a:lstStyle/>
        <a:p>
          <a:endParaRPr lang="en-US"/>
        </a:p>
      </dgm:t>
    </dgm:pt>
    <dgm:pt modelId="{D6600326-E482-40AF-A37F-4CAE738C9E4C}">
      <dgm:prSet/>
      <dgm:spPr/>
      <dgm:t>
        <a:bodyPr/>
        <a:lstStyle/>
        <a:p>
          <a:pPr algn="l"/>
          <a:r>
            <a:rPr lang="en-US" dirty="0"/>
            <a:t>Work alone or cooperate?</a:t>
          </a:r>
        </a:p>
      </dgm:t>
    </dgm:pt>
    <dgm:pt modelId="{60BB97E7-C48B-4A29-9D07-471FEDDCAFCB}" type="parTrans" cxnId="{E590D7D3-CBE1-476A-B0C5-5B6538B3FA29}">
      <dgm:prSet/>
      <dgm:spPr/>
      <dgm:t>
        <a:bodyPr/>
        <a:lstStyle/>
        <a:p>
          <a:endParaRPr lang="en-US"/>
        </a:p>
      </dgm:t>
    </dgm:pt>
    <dgm:pt modelId="{F41E4817-A0D9-4BCF-9917-2AD6C3F98F8A}" type="sibTrans" cxnId="{E590D7D3-CBE1-476A-B0C5-5B6538B3FA29}">
      <dgm:prSet/>
      <dgm:spPr/>
      <dgm:t>
        <a:bodyPr/>
        <a:lstStyle/>
        <a:p>
          <a:endParaRPr lang="en-US"/>
        </a:p>
      </dgm:t>
    </dgm:pt>
    <dgm:pt modelId="{A337829E-7871-4B65-A878-C4FA76710027}">
      <dgm:prSet/>
      <dgm:spPr/>
      <dgm:t>
        <a:bodyPr/>
        <a:lstStyle/>
        <a:p>
          <a:pPr algn="l"/>
          <a:r>
            <a:rPr lang="en-US" dirty="0"/>
            <a:t>With whom?</a:t>
          </a:r>
        </a:p>
      </dgm:t>
    </dgm:pt>
    <dgm:pt modelId="{28FC1553-083B-4A77-AAAB-38AEDBA52754}" type="parTrans" cxnId="{BC62D1D8-F2F0-4B82-A616-38D222402D46}">
      <dgm:prSet/>
      <dgm:spPr/>
      <dgm:t>
        <a:bodyPr/>
        <a:lstStyle/>
        <a:p>
          <a:endParaRPr lang="en-US"/>
        </a:p>
      </dgm:t>
    </dgm:pt>
    <dgm:pt modelId="{26C7A48F-5948-4804-8A9C-D521805E92F7}" type="sibTrans" cxnId="{BC62D1D8-F2F0-4B82-A616-38D222402D46}">
      <dgm:prSet/>
      <dgm:spPr/>
      <dgm:t>
        <a:bodyPr/>
        <a:lstStyle/>
        <a:p>
          <a:endParaRPr lang="en-US"/>
        </a:p>
      </dgm:t>
    </dgm:pt>
    <dgm:pt modelId="{BC5DB86A-E6EF-412A-AC5A-D3D144493624}">
      <dgm:prSet/>
      <dgm:spPr/>
      <dgm:t>
        <a:bodyPr/>
        <a:lstStyle/>
        <a:p>
          <a:pPr algn="l"/>
          <a:r>
            <a:rPr lang="en-US" dirty="0"/>
            <a:t>By how much?</a:t>
          </a:r>
        </a:p>
      </dgm:t>
    </dgm:pt>
    <dgm:pt modelId="{DCBC5686-25A4-42C7-805A-09E026225BD4}" type="parTrans" cxnId="{61B42697-0DDE-42A9-8E3B-FBEF0289DCAB}">
      <dgm:prSet/>
      <dgm:spPr/>
      <dgm:t>
        <a:bodyPr/>
        <a:lstStyle/>
        <a:p>
          <a:endParaRPr lang="en-US"/>
        </a:p>
      </dgm:t>
    </dgm:pt>
    <dgm:pt modelId="{F13B1F80-7043-42A3-854E-3E39F999B49C}" type="sibTrans" cxnId="{61B42697-0DDE-42A9-8E3B-FBEF0289DCAB}">
      <dgm:prSet/>
      <dgm:spPr/>
      <dgm:t>
        <a:bodyPr/>
        <a:lstStyle/>
        <a:p>
          <a:endParaRPr lang="en-US"/>
        </a:p>
      </dgm:t>
    </dgm:pt>
    <dgm:pt modelId="{04CA65DF-C203-42E4-AD6F-0BCFE0E76D72}">
      <dgm:prSet/>
      <dgm:spPr/>
      <dgm:t>
        <a:bodyPr/>
        <a:lstStyle/>
        <a:p>
          <a:pPr algn="l"/>
          <a:r>
            <a:rPr lang="en-US" dirty="0"/>
            <a:t>How to model this?</a:t>
          </a:r>
        </a:p>
      </dgm:t>
    </dgm:pt>
    <dgm:pt modelId="{697EA142-26A2-414D-8DBE-29069B29307C}" type="parTrans" cxnId="{4EC6AAC7-5C14-46B5-BB5F-11EB9D6E17F2}">
      <dgm:prSet/>
      <dgm:spPr/>
      <dgm:t>
        <a:bodyPr/>
        <a:lstStyle/>
        <a:p>
          <a:endParaRPr lang="en-US"/>
        </a:p>
      </dgm:t>
    </dgm:pt>
    <dgm:pt modelId="{C885CA49-B6AB-417C-93C9-C87D7E0F1B85}" type="sibTrans" cxnId="{4EC6AAC7-5C14-46B5-BB5F-11EB9D6E17F2}">
      <dgm:prSet/>
      <dgm:spPr/>
      <dgm:t>
        <a:bodyPr/>
        <a:lstStyle/>
        <a:p>
          <a:endParaRPr lang="en-US"/>
        </a:p>
      </dgm:t>
    </dgm:pt>
    <dgm:pt modelId="{12371B43-1C80-46DE-8891-3652B7C8D621}" type="pres">
      <dgm:prSet presAssocID="{C2782E63-73C1-46A1-9C6E-0E2735EF2A5F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EED14A-E790-4530-A95E-21AB34D3579A}" type="pres">
      <dgm:prSet presAssocID="{9074862D-8BC8-482C-9854-B07EA32CD845}" presName="circle1" presStyleLbl="node1" presStyleIdx="0" presStyleCnt="5"/>
      <dgm:spPr/>
    </dgm:pt>
    <dgm:pt modelId="{29F35613-648C-44ED-8225-ADF1ADF76EF4}" type="pres">
      <dgm:prSet presAssocID="{9074862D-8BC8-482C-9854-B07EA32CD845}" presName="space" presStyleCnt="0"/>
      <dgm:spPr/>
    </dgm:pt>
    <dgm:pt modelId="{5811119B-F110-48A4-8141-A5A5E641E9CE}" type="pres">
      <dgm:prSet presAssocID="{9074862D-8BC8-482C-9854-B07EA32CD845}" presName="rect1" presStyleLbl="alignAcc1" presStyleIdx="0" presStyleCnt="5"/>
      <dgm:spPr/>
      <dgm:t>
        <a:bodyPr/>
        <a:lstStyle/>
        <a:p>
          <a:endParaRPr lang="en-US"/>
        </a:p>
      </dgm:t>
    </dgm:pt>
    <dgm:pt modelId="{9520100A-2335-49D2-B28B-F9B7E5CB56F9}" type="pres">
      <dgm:prSet presAssocID="{D6600326-E482-40AF-A37F-4CAE738C9E4C}" presName="vertSpace2" presStyleLbl="node1" presStyleIdx="0" presStyleCnt="5"/>
      <dgm:spPr/>
    </dgm:pt>
    <dgm:pt modelId="{B586771F-C88E-438F-9907-FE5FDE4FFD00}" type="pres">
      <dgm:prSet presAssocID="{D6600326-E482-40AF-A37F-4CAE738C9E4C}" presName="circle2" presStyleLbl="node1" presStyleIdx="1" presStyleCnt="5"/>
      <dgm:spPr/>
    </dgm:pt>
    <dgm:pt modelId="{B32B2E91-0E5B-456F-A102-38B494AB18E6}" type="pres">
      <dgm:prSet presAssocID="{D6600326-E482-40AF-A37F-4CAE738C9E4C}" presName="rect2" presStyleLbl="alignAcc1" presStyleIdx="1" presStyleCnt="5"/>
      <dgm:spPr/>
      <dgm:t>
        <a:bodyPr/>
        <a:lstStyle/>
        <a:p>
          <a:endParaRPr lang="en-US"/>
        </a:p>
      </dgm:t>
    </dgm:pt>
    <dgm:pt modelId="{D091CA90-5E93-4FA3-849B-F240B15404BB}" type="pres">
      <dgm:prSet presAssocID="{A337829E-7871-4B65-A878-C4FA76710027}" presName="vertSpace3" presStyleLbl="node1" presStyleIdx="1" presStyleCnt="5"/>
      <dgm:spPr/>
    </dgm:pt>
    <dgm:pt modelId="{EA571959-5D7D-4A75-8AE7-30A4A484B09B}" type="pres">
      <dgm:prSet presAssocID="{A337829E-7871-4B65-A878-C4FA76710027}" presName="circle3" presStyleLbl="node1" presStyleIdx="2" presStyleCnt="5"/>
      <dgm:spPr/>
    </dgm:pt>
    <dgm:pt modelId="{C04CA84C-73A7-4122-8DD9-25612F2174CB}" type="pres">
      <dgm:prSet presAssocID="{A337829E-7871-4B65-A878-C4FA76710027}" presName="rect3" presStyleLbl="alignAcc1" presStyleIdx="2" presStyleCnt="5"/>
      <dgm:spPr/>
      <dgm:t>
        <a:bodyPr/>
        <a:lstStyle/>
        <a:p>
          <a:endParaRPr lang="en-US"/>
        </a:p>
      </dgm:t>
    </dgm:pt>
    <dgm:pt modelId="{FF17DCAD-6776-41AA-A540-DCB496746E27}" type="pres">
      <dgm:prSet presAssocID="{BC5DB86A-E6EF-412A-AC5A-D3D144493624}" presName="vertSpace4" presStyleLbl="node1" presStyleIdx="2" presStyleCnt="5"/>
      <dgm:spPr/>
    </dgm:pt>
    <dgm:pt modelId="{18391D30-B96D-41C7-B3FE-BAF6C818354B}" type="pres">
      <dgm:prSet presAssocID="{BC5DB86A-E6EF-412A-AC5A-D3D144493624}" presName="circle4" presStyleLbl="node1" presStyleIdx="3" presStyleCnt="5"/>
      <dgm:spPr/>
    </dgm:pt>
    <dgm:pt modelId="{2273E92E-F7C5-46B5-AF98-F12C43C4CCBD}" type="pres">
      <dgm:prSet presAssocID="{BC5DB86A-E6EF-412A-AC5A-D3D144493624}" presName="rect4" presStyleLbl="alignAcc1" presStyleIdx="3" presStyleCnt="5"/>
      <dgm:spPr/>
      <dgm:t>
        <a:bodyPr/>
        <a:lstStyle/>
        <a:p>
          <a:endParaRPr lang="en-US"/>
        </a:p>
      </dgm:t>
    </dgm:pt>
    <dgm:pt modelId="{BEFE1DB8-72E9-4FCE-AEA0-48099383B1F9}" type="pres">
      <dgm:prSet presAssocID="{04CA65DF-C203-42E4-AD6F-0BCFE0E76D72}" presName="vertSpace5" presStyleLbl="node1" presStyleIdx="3" presStyleCnt="5"/>
      <dgm:spPr/>
    </dgm:pt>
    <dgm:pt modelId="{A0A274C7-5286-4DED-9766-CBCCFBEF5ED8}" type="pres">
      <dgm:prSet presAssocID="{04CA65DF-C203-42E4-AD6F-0BCFE0E76D72}" presName="circle5" presStyleLbl="node1" presStyleIdx="4" presStyleCnt="5"/>
      <dgm:spPr/>
    </dgm:pt>
    <dgm:pt modelId="{B26C2D7C-5B0A-49F4-882D-D9213CF33460}" type="pres">
      <dgm:prSet presAssocID="{04CA65DF-C203-42E4-AD6F-0BCFE0E76D72}" presName="rect5" presStyleLbl="alignAcc1" presStyleIdx="4" presStyleCnt="5"/>
      <dgm:spPr/>
      <dgm:t>
        <a:bodyPr/>
        <a:lstStyle/>
        <a:p>
          <a:endParaRPr lang="en-US"/>
        </a:p>
      </dgm:t>
    </dgm:pt>
    <dgm:pt modelId="{1D7629A3-585E-4F84-A686-6E127B9A35D0}" type="pres">
      <dgm:prSet presAssocID="{9074862D-8BC8-482C-9854-B07EA32CD845}" presName="rect1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41770-3D86-430B-B4A6-D1ABAFBE0FC1}" type="pres">
      <dgm:prSet presAssocID="{D6600326-E482-40AF-A37F-4CAE738C9E4C}" presName="rect2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CD128-7916-42D6-8777-580775DF3ECA}" type="pres">
      <dgm:prSet presAssocID="{A337829E-7871-4B65-A878-C4FA76710027}" presName="rect3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BD873-CEE1-4A26-B514-58B0DE325698}" type="pres">
      <dgm:prSet presAssocID="{BC5DB86A-E6EF-412A-AC5A-D3D144493624}" presName="rect4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C8B53-A2AD-4CA7-A7DC-6471E370C3C7}" type="pres">
      <dgm:prSet presAssocID="{04CA65DF-C203-42E4-AD6F-0BCFE0E76D72}" presName="rect5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F7033F-68BE-41BD-981E-6FE885E9B76F}" type="presOf" srcId="{A337829E-7871-4B65-A878-C4FA76710027}" destId="{CD5CD128-7916-42D6-8777-580775DF3ECA}" srcOrd="1" destOrd="0" presId="urn:microsoft.com/office/officeart/2005/8/layout/target3"/>
    <dgm:cxn modelId="{BA1F269C-9D41-44FB-B624-D4BB5E5FF2BC}" type="presOf" srcId="{A337829E-7871-4B65-A878-C4FA76710027}" destId="{C04CA84C-73A7-4122-8DD9-25612F2174CB}" srcOrd="0" destOrd="0" presId="urn:microsoft.com/office/officeart/2005/8/layout/target3"/>
    <dgm:cxn modelId="{F33AA1ED-A64A-4B28-A1E0-6BDFA68842F7}" type="presOf" srcId="{C2782E63-73C1-46A1-9C6E-0E2735EF2A5F}" destId="{12371B43-1C80-46DE-8891-3652B7C8D621}" srcOrd="0" destOrd="0" presId="urn:microsoft.com/office/officeart/2005/8/layout/target3"/>
    <dgm:cxn modelId="{E6509036-34B9-425B-82C8-BD800265162E}" type="presOf" srcId="{BC5DB86A-E6EF-412A-AC5A-D3D144493624}" destId="{2273E92E-F7C5-46B5-AF98-F12C43C4CCBD}" srcOrd="0" destOrd="0" presId="urn:microsoft.com/office/officeart/2005/8/layout/target3"/>
    <dgm:cxn modelId="{E564A996-9897-482F-8EA9-77BEF11CA2CB}" type="presOf" srcId="{04CA65DF-C203-42E4-AD6F-0BCFE0E76D72}" destId="{568C8B53-A2AD-4CA7-A7DC-6471E370C3C7}" srcOrd="1" destOrd="0" presId="urn:microsoft.com/office/officeart/2005/8/layout/target3"/>
    <dgm:cxn modelId="{79BA11E6-4A0D-45A6-9E17-22CC40F73167}" type="presOf" srcId="{9074862D-8BC8-482C-9854-B07EA32CD845}" destId="{1D7629A3-585E-4F84-A686-6E127B9A35D0}" srcOrd="1" destOrd="0" presId="urn:microsoft.com/office/officeart/2005/8/layout/target3"/>
    <dgm:cxn modelId="{C4AF23E1-C772-4478-829C-A7344ABA6466}" type="presOf" srcId="{9074862D-8BC8-482C-9854-B07EA32CD845}" destId="{5811119B-F110-48A4-8141-A5A5E641E9CE}" srcOrd="0" destOrd="0" presId="urn:microsoft.com/office/officeart/2005/8/layout/target3"/>
    <dgm:cxn modelId="{BC62D1D8-F2F0-4B82-A616-38D222402D46}" srcId="{C2782E63-73C1-46A1-9C6E-0E2735EF2A5F}" destId="{A337829E-7871-4B65-A878-C4FA76710027}" srcOrd="2" destOrd="0" parTransId="{28FC1553-083B-4A77-AAAB-38AEDBA52754}" sibTransId="{26C7A48F-5948-4804-8A9C-D521805E92F7}"/>
    <dgm:cxn modelId="{61B42697-0DDE-42A9-8E3B-FBEF0289DCAB}" srcId="{C2782E63-73C1-46A1-9C6E-0E2735EF2A5F}" destId="{BC5DB86A-E6EF-412A-AC5A-D3D144493624}" srcOrd="3" destOrd="0" parTransId="{DCBC5686-25A4-42C7-805A-09E026225BD4}" sibTransId="{F13B1F80-7043-42A3-854E-3E39F999B49C}"/>
    <dgm:cxn modelId="{FD6B5920-EA65-40F2-80D8-4B32AB51E73B}" type="presOf" srcId="{D6600326-E482-40AF-A37F-4CAE738C9E4C}" destId="{0C541770-3D86-430B-B4A6-D1ABAFBE0FC1}" srcOrd="1" destOrd="0" presId="urn:microsoft.com/office/officeart/2005/8/layout/target3"/>
    <dgm:cxn modelId="{4EC6AAC7-5C14-46B5-BB5F-11EB9D6E17F2}" srcId="{C2782E63-73C1-46A1-9C6E-0E2735EF2A5F}" destId="{04CA65DF-C203-42E4-AD6F-0BCFE0E76D72}" srcOrd="4" destOrd="0" parTransId="{697EA142-26A2-414D-8DBE-29069B29307C}" sibTransId="{C885CA49-B6AB-417C-93C9-C87D7E0F1B85}"/>
    <dgm:cxn modelId="{889E0369-33B1-4D11-AB37-4F658F7B071A}" type="presOf" srcId="{04CA65DF-C203-42E4-AD6F-0BCFE0E76D72}" destId="{B26C2D7C-5B0A-49F4-882D-D9213CF33460}" srcOrd="0" destOrd="0" presId="urn:microsoft.com/office/officeart/2005/8/layout/target3"/>
    <dgm:cxn modelId="{E590D7D3-CBE1-476A-B0C5-5B6538B3FA29}" srcId="{C2782E63-73C1-46A1-9C6E-0E2735EF2A5F}" destId="{D6600326-E482-40AF-A37F-4CAE738C9E4C}" srcOrd="1" destOrd="0" parTransId="{60BB97E7-C48B-4A29-9D07-471FEDDCAFCB}" sibTransId="{F41E4817-A0D9-4BCF-9917-2AD6C3F98F8A}"/>
    <dgm:cxn modelId="{A02D8111-6A51-4183-872E-461B5062D38D}" srcId="{C2782E63-73C1-46A1-9C6E-0E2735EF2A5F}" destId="{9074862D-8BC8-482C-9854-B07EA32CD845}" srcOrd="0" destOrd="0" parTransId="{02982479-73BE-474A-B69D-97BE5BF8DF01}" sibTransId="{13AA9268-59D6-4EDB-8E00-70B94452B7FE}"/>
    <dgm:cxn modelId="{75FE57B1-003B-414B-9D1D-128B47F42F7C}" type="presOf" srcId="{D6600326-E482-40AF-A37F-4CAE738C9E4C}" destId="{B32B2E91-0E5B-456F-A102-38B494AB18E6}" srcOrd="0" destOrd="0" presId="urn:microsoft.com/office/officeart/2005/8/layout/target3"/>
    <dgm:cxn modelId="{91077575-AE46-4D9F-BA81-BAFEA374F848}" type="presOf" srcId="{BC5DB86A-E6EF-412A-AC5A-D3D144493624}" destId="{854BD873-CEE1-4A26-B514-58B0DE325698}" srcOrd="1" destOrd="0" presId="urn:microsoft.com/office/officeart/2005/8/layout/target3"/>
    <dgm:cxn modelId="{F861D150-8EA4-452E-B120-3F5514409E28}" type="presParOf" srcId="{12371B43-1C80-46DE-8891-3652B7C8D621}" destId="{FEEED14A-E790-4530-A95E-21AB34D3579A}" srcOrd="0" destOrd="0" presId="urn:microsoft.com/office/officeart/2005/8/layout/target3"/>
    <dgm:cxn modelId="{6FA3DF74-5283-4F98-B21F-08BE81D7E58D}" type="presParOf" srcId="{12371B43-1C80-46DE-8891-3652B7C8D621}" destId="{29F35613-648C-44ED-8225-ADF1ADF76EF4}" srcOrd="1" destOrd="0" presId="urn:microsoft.com/office/officeart/2005/8/layout/target3"/>
    <dgm:cxn modelId="{5B84CF7A-13BB-46E2-A23D-1C8EB3B22794}" type="presParOf" srcId="{12371B43-1C80-46DE-8891-3652B7C8D621}" destId="{5811119B-F110-48A4-8141-A5A5E641E9CE}" srcOrd="2" destOrd="0" presId="urn:microsoft.com/office/officeart/2005/8/layout/target3"/>
    <dgm:cxn modelId="{9E9BA732-D8BA-4A6E-82CE-B90EF52E2D6A}" type="presParOf" srcId="{12371B43-1C80-46DE-8891-3652B7C8D621}" destId="{9520100A-2335-49D2-B28B-F9B7E5CB56F9}" srcOrd="3" destOrd="0" presId="urn:microsoft.com/office/officeart/2005/8/layout/target3"/>
    <dgm:cxn modelId="{1691FF7C-0D2D-44E5-8BDC-9BD139AE28F5}" type="presParOf" srcId="{12371B43-1C80-46DE-8891-3652B7C8D621}" destId="{B586771F-C88E-438F-9907-FE5FDE4FFD00}" srcOrd="4" destOrd="0" presId="urn:microsoft.com/office/officeart/2005/8/layout/target3"/>
    <dgm:cxn modelId="{259D1689-AA41-45E3-827E-3EBF8F15497D}" type="presParOf" srcId="{12371B43-1C80-46DE-8891-3652B7C8D621}" destId="{B32B2E91-0E5B-456F-A102-38B494AB18E6}" srcOrd="5" destOrd="0" presId="urn:microsoft.com/office/officeart/2005/8/layout/target3"/>
    <dgm:cxn modelId="{A5B6C12C-D425-4535-AEE4-7796615750A9}" type="presParOf" srcId="{12371B43-1C80-46DE-8891-3652B7C8D621}" destId="{D091CA90-5E93-4FA3-849B-F240B15404BB}" srcOrd="6" destOrd="0" presId="urn:microsoft.com/office/officeart/2005/8/layout/target3"/>
    <dgm:cxn modelId="{36ABD075-ADA8-43CD-ABAF-AC5AB234E86F}" type="presParOf" srcId="{12371B43-1C80-46DE-8891-3652B7C8D621}" destId="{EA571959-5D7D-4A75-8AE7-30A4A484B09B}" srcOrd="7" destOrd="0" presId="urn:microsoft.com/office/officeart/2005/8/layout/target3"/>
    <dgm:cxn modelId="{23129757-8746-45E2-9797-53DE996862E1}" type="presParOf" srcId="{12371B43-1C80-46DE-8891-3652B7C8D621}" destId="{C04CA84C-73A7-4122-8DD9-25612F2174CB}" srcOrd="8" destOrd="0" presId="urn:microsoft.com/office/officeart/2005/8/layout/target3"/>
    <dgm:cxn modelId="{60DDEE1E-16F2-4C29-8931-9CB48C1CB4D6}" type="presParOf" srcId="{12371B43-1C80-46DE-8891-3652B7C8D621}" destId="{FF17DCAD-6776-41AA-A540-DCB496746E27}" srcOrd="9" destOrd="0" presId="urn:microsoft.com/office/officeart/2005/8/layout/target3"/>
    <dgm:cxn modelId="{476FFDA9-AC48-440A-B441-456E0CA90922}" type="presParOf" srcId="{12371B43-1C80-46DE-8891-3652B7C8D621}" destId="{18391D30-B96D-41C7-B3FE-BAF6C818354B}" srcOrd="10" destOrd="0" presId="urn:microsoft.com/office/officeart/2005/8/layout/target3"/>
    <dgm:cxn modelId="{03126BEA-CD8A-4730-BD2B-8E321F21D1AD}" type="presParOf" srcId="{12371B43-1C80-46DE-8891-3652B7C8D621}" destId="{2273E92E-F7C5-46B5-AF98-F12C43C4CCBD}" srcOrd="11" destOrd="0" presId="urn:microsoft.com/office/officeart/2005/8/layout/target3"/>
    <dgm:cxn modelId="{77E05187-EABD-41E1-BDEB-F50CA4DF6E30}" type="presParOf" srcId="{12371B43-1C80-46DE-8891-3652B7C8D621}" destId="{BEFE1DB8-72E9-4FCE-AEA0-48099383B1F9}" srcOrd="12" destOrd="0" presId="urn:microsoft.com/office/officeart/2005/8/layout/target3"/>
    <dgm:cxn modelId="{FA883C5B-F9AA-4250-A5DA-CD0CBA2D897A}" type="presParOf" srcId="{12371B43-1C80-46DE-8891-3652B7C8D621}" destId="{A0A274C7-5286-4DED-9766-CBCCFBEF5ED8}" srcOrd="13" destOrd="0" presId="urn:microsoft.com/office/officeart/2005/8/layout/target3"/>
    <dgm:cxn modelId="{DC4159FF-78AA-4D79-BBEE-B79E18E34E51}" type="presParOf" srcId="{12371B43-1C80-46DE-8891-3652B7C8D621}" destId="{B26C2D7C-5B0A-49F4-882D-D9213CF33460}" srcOrd="14" destOrd="0" presId="urn:microsoft.com/office/officeart/2005/8/layout/target3"/>
    <dgm:cxn modelId="{98250FE5-6033-40DC-BB42-6FF56F498E8F}" type="presParOf" srcId="{12371B43-1C80-46DE-8891-3652B7C8D621}" destId="{1D7629A3-585E-4F84-A686-6E127B9A35D0}" srcOrd="15" destOrd="0" presId="urn:microsoft.com/office/officeart/2005/8/layout/target3"/>
    <dgm:cxn modelId="{6E2975E9-A151-483D-BBD1-05193F87AAC8}" type="presParOf" srcId="{12371B43-1C80-46DE-8891-3652B7C8D621}" destId="{0C541770-3D86-430B-B4A6-D1ABAFBE0FC1}" srcOrd="16" destOrd="0" presId="urn:microsoft.com/office/officeart/2005/8/layout/target3"/>
    <dgm:cxn modelId="{AC5E1C32-8EE4-44A0-B061-791AF84204BA}" type="presParOf" srcId="{12371B43-1C80-46DE-8891-3652B7C8D621}" destId="{CD5CD128-7916-42D6-8777-580775DF3ECA}" srcOrd="17" destOrd="0" presId="urn:microsoft.com/office/officeart/2005/8/layout/target3"/>
    <dgm:cxn modelId="{DB7C28BA-8E69-4949-8254-AE81E93E643E}" type="presParOf" srcId="{12371B43-1C80-46DE-8891-3652B7C8D621}" destId="{854BD873-CEE1-4A26-B514-58B0DE325698}" srcOrd="18" destOrd="0" presId="urn:microsoft.com/office/officeart/2005/8/layout/target3"/>
    <dgm:cxn modelId="{EDDEC964-0194-4409-AD11-69DBF08CDE64}" type="presParOf" srcId="{12371B43-1C80-46DE-8891-3652B7C8D621}" destId="{568C8B53-A2AD-4CA7-A7DC-6471E370C3C7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A21311-857F-45E5-AC15-1ABAAD1E9A5D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CFDCE1E-1DBB-44C8-B88A-500566A2FB27}">
      <dgm:prSet phldrT="[Text]"/>
      <dgm:spPr/>
      <dgm:t>
        <a:bodyPr/>
        <a:lstStyle/>
        <a:p>
          <a:r>
            <a:rPr lang="en-US" dirty="0"/>
            <a:t>Drago and Turnbull (1991)</a:t>
          </a:r>
        </a:p>
      </dgm:t>
    </dgm:pt>
    <dgm:pt modelId="{0564D2B9-1B7C-45E1-B89D-91860DD8F242}" type="parTrans" cxnId="{137FFAEC-6F2E-4C01-8D20-6ABBC546E82F}">
      <dgm:prSet/>
      <dgm:spPr/>
      <dgm:t>
        <a:bodyPr/>
        <a:lstStyle/>
        <a:p>
          <a:endParaRPr lang="en-US"/>
        </a:p>
      </dgm:t>
    </dgm:pt>
    <dgm:pt modelId="{BD8A4D67-77DF-46E6-9093-4DAA896D9A30}" type="sibTrans" cxnId="{137FFAEC-6F2E-4C01-8D20-6ABBC546E82F}">
      <dgm:prSet/>
      <dgm:spPr/>
      <dgm:t>
        <a:bodyPr/>
        <a:lstStyle/>
        <a:p>
          <a:endParaRPr lang="en-US"/>
        </a:p>
      </dgm:t>
    </dgm:pt>
    <dgm:pt modelId="{23BE0E3E-0E82-4FAE-B258-D350A07E24CF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Static model, but workplace is dynamic</a:t>
          </a:r>
        </a:p>
      </dgm:t>
    </dgm:pt>
    <dgm:pt modelId="{E09FAED4-842E-49A8-A822-449F64509FB8}" type="parTrans" cxnId="{12459327-D9A2-43FA-8AEB-5530EA255552}">
      <dgm:prSet/>
      <dgm:spPr/>
      <dgm:t>
        <a:bodyPr/>
        <a:lstStyle/>
        <a:p>
          <a:endParaRPr lang="en-US"/>
        </a:p>
      </dgm:t>
    </dgm:pt>
    <dgm:pt modelId="{DB3E2BAD-8382-4121-8FC4-E9C0CB62ECC1}" type="sibTrans" cxnId="{12459327-D9A2-43FA-8AEB-5530EA255552}">
      <dgm:prSet/>
      <dgm:spPr/>
      <dgm:t>
        <a:bodyPr/>
        <a:lstStyle/>
        <a:p>
          <a:endParaRPr lang="en-US"/>
        </a:p>
      </dgm:t>
    </dgm:pt>
    <dgm:pt modelId="{D334FF49-7BD6-4B37-873D-35224E25AD5A}">
      <dgm:prSet phldrT="[Text]"/>
      <dgm:spPr/>
      <dgm:t>
        <a:bodyPr/>
        <a:lstStyle/>
        <a:p>
          <a:r>
            <a:rPr lang="en-US" dirty="0"/>
            <a:t>Banerjee et al. (2014)</a:t>
          </a:r>
        </a:p>
      </dgm:t>
    </dgm:pt>
    <dgm:pt modelId="{C3BD3D7D-EA23-4643-B6DF-6B44D723CBCE}" type="parTrans" cxnId="{FEE623A6-21D4-4515-8E0C-CBB8101A1C29}">
      <dgm:prSet/>
      <dgm:spPr/>
      <dgm:t>
        <a:bodyPr/>
        <a:lstStyle/>
        <a:p>
          <a:endParaRPr lang="en-US"/>
        </a:p>
      </dgm:t>
    </dgm:pt>
    <dgm:pt modelId="{5720EED5-1FC4-47ED-95B9-442050CC49B1}" type="sibTrans" cxnId="{FEE623A6-21D4-4515-8E0C-CBB8101A1C29}">
      <dgm:prSet/>
      <dgm:spPr/>
      <dgm:t>
        <a:bodyPr/>
        <a:lstStyle/>
        <a:p>
          <a:endParaRPr lang="en-US"/>
        </a:p>
      </dgm:t>
    </dgm:pt>
    <dgm:pt modelId="{1787FA8D-1B3E-423F-88FF-CEEB0D482740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Sequential model</a:t>
          </a:r>
        </a:p>
      </dgm:t>
    </dgm:pt>
    <dgm:pt modelId="{D42B8108-809B-4AD9-8877-8449B1ECDDBA}" type="parTrans" cxnId="{1101710D-ABBD-4A97-B1AE-2256BC221707}">
      <dgm:prSet/>
      <dgm:spPr/>
      <dgm:t>
        <a:bodyPr/>
        <a:lstStyle/>
        <a:p>
          <a:endParaRPr lang="en-US"/>
        </a:p>
      </dgm:t>
    </dgm:pt>
    <dgm:pt modelId="{D909DA29-7867-4541-9BBF-119A42694697}" type="sibTrans" cxnId="{1101710D-ABBD-4A97-B1AE-2256BC221707}">
      <dgm:prSet/>
      <dgm:spPr/>
      <dgm:t>
        <a:bodyPr/>
        <a:lstStyle/>
        <a:p>
          <a:endParaRPr lang="en-US"/>
        </a:p>
      </dgm:t>
    </dgm:pt>
    <dgm:pt modelId="{B4C515DD-41B5-49C7-B02B-703BF011F11E}">
      <dgm:prSet/>
      <dgm:spPr>
        <a:noFill/>
        <a:ln>
          <a:noFill/>
        </a:ln>
      </dgm:spPr>
      <dgm:t>
        <a:bodyPr/>
        <a:lstStyle/>
        <a:p>
          <a:r>
            <a:rPr lang="en-US" dirty="0"/>
            <a:t>Perfect information (not realistic)</a:t>
          </a:r>
        </a:p>
      </dgm:t>
    </dgm:pt>
    <dgm:pt modelId="{20B327F1-0034-49E9-B99A-80BDB5710238}" type="parTrans" cxnId="{9240287C-DFFD-4E8C-AB04-11A67D4F2FBD}">
      <dgm:prSet/>
      <dgm:spPr/>
      <dgm:t>
        <a:bodyPr/>
        <a:lstStyle/>
        <a:p>
          <a:endParaRPr lang="en-US"/>
        </a:p>
      </dgm:t>
    </dgm:pt>
    <dgm:pt modelId="{D5CA8129-F08E-4A8F-A160-8B20778B200A}" type="sibTrans" cxnId="{9240287C-DFFD-4E8C-AB04-11A67D4F2FBD}">
      <dgm:prSet/>
      <dgm:spPr/>
      <dgm:t>
        <a:bodyPr/>
        <a:lstStyle/>
        <a:p>
          <a:endParaRPr lang="en-US"/>
        </a:p>
      </dgm:t>
    </dgm:pt>
    <dgm:pt modelId="{73AAE6CE-07D8-4C32-9765-222F2782E16A}">
      <dgm:prSet/>
      <dgm:spPr>
        <a:noFill/>
        <a:ln>
          <a:noFill/>
        </a:ln>
      </dgm:spPr>
      <dgm:t>
        <a:bodyPr/>
        <a:lstStyle/>
        <a:p>
          <a:r>
            <a:rPr lang="en-US" dirty="0"/>
            <a:t>Separable aptitude</a:t>
          </a:r>
        </a:p>
      </dgm:t>
    </dgm:pt>
    <dgm:pt modelId="{84F090BF-1482-4634-86FA-EAF269EBA23F}" type="parTrans" cxnId="{A4BE8B4F-1A91-4B52-B505-0952E5B78013}">
      <dgm:prSet/>
      <dgm:spPr/>
      <dgm:t>
        <a:bodyPr/>
        <a:lstStyle/>
        <a:p>
          <a:endParaRPr lang="en-US"/>
        </a:p>
      </dgm:t>
    </dgm:pt>
    <dgm:pt modelId="{F6162929-F1FF-4CBB-A34E-DC0EABF86D99}" type="sibTrans" cxnId="{A4BE8B4F-1A91-4B52-B505-0952E5B78013}">
      <dgm:prSet/>
      <dgm:spPr/>
      <dgm:t>
        <a:bodyPr/>
        <a:lstStyle/>
        <a:p>
          <a:endParaRPr lang="en-US"/>
        </a:p>
      </dgm:t>
    </dgm:pt>
    <dgm:pt modelId="{58D9D43C-563B-4522-A2AA-3059D603A84B}">
      <dgm:prSet/>
      <dgm:spPr>
        <a:noFill/>
        <a:ln>
          <a:noFill/>
        </a:ln>
      </dgm:spPr>
      <dgm:t>
        <a:bodyPr/>
        <a:lstStyle/>
        <a:p>
          <a:r>
            <a:rPr lang="en-US" dirty="0"/>
            <a:t>Cooperation is only in information sharing. Agents still work individually.</a:t>
          </a:r>
        </a:p>
      </dgm:t>
    </dgm:pt>
    <dgm:pt modelId="{9E0613EE-4B0A-414C-9E77-A27E6E6955C1}" type="parTrans" cxnId="{F4A0F875-2F93-4527-85DF-8C4E0B54F5C2}">
      <dgm:prSet/>
      <dgm:spPr/>
      <dgm:t>
        <a:bodyPr/>
        <a:lstStyle/>
        <a:p>
          <a:endParaRPr lang="en-US"/>
        </a:p>
      </dgm:t>
    </dgm:pt>
    <dgm:pt modelId="{C77C5E73-67D4-43D6-B404-DC446B014549}" type="sibTrans" cxnId="{F4A0F875-2F93-4527-85DF-8C4E0B54F5C2}">
      <dgm:prSet/>
      <dgm:spPr/>
      <dgm:t>
        <a:bodyPr/>
        <a:lstStyle/>
        <a:p>
          <a:endParaRPr lang="en-US"/>
        </a:p>
      </dgm:t>
    </dgm:pt>
    <dgm:pt modelId="{F1AB37F8-CEA9-40BA-9FAA-BB15FE7D52F2}">
      <dgm:prSet/>
      <dgm:spPr>
        <a:noFill/>
        <a:ln>
          <a:noFill/>
        </a:ln>
      </dgm:spPr>
      <dgm:t>
        <a:bodyPr/>
        <a:lstStyle/>
        <a:p>
          <a:r>
            <a:rPr lang="en-US" dirty="0"/>
            <a:t>Project ownership</a:t>
          </a:r>
        </a:p>
      </dgm:t>
    </dgm:pt>
    <dgm:pt modelId="{ABE24574-CD96-47F5-AC9E-F00A69F0C68F}" type="parTrans" cxnId="{96ED4A85-97F0-4F83-BBFF-B8E80F4710D9}">
      <dgm:prSet/>
      <dgm:spPr/>
      <dgm:t>
        <a:bodyPr/>
        <a:lstStyle/>
        <a:p>
          <a:endParaRPr lang="en-US"/>
        </a:p>
      </dgm:t>
    </dgm:pt>
    <dgm:pt modelId="{F0D4636B-FD98-41FE-B49A-72469769BBE7}" type="sibTrans" cxnId="{96ED4A85-97F0-4F83-BBFF-B8E80F4710D9}">
      <dgm:prSet/>
      <dgm:spPr/>
      <dgm:t>
        <a:bodyPr/>
        <a:lstStyle/>
        <a:p>
          <a:endParaRPr lang="en-US"/>
        </a:p>
      </dgm:t>
    </dgm:pt>
    <dgm:pt modelId="{FE05DD20-9A24-483C-A2F8-7C4F475E3F12}">
      <dgm:prSet/>
      <dgm:spPr>
        <a:noFill/>
        <a:ln>
          <a:noFill/>
        </a:ln>
      </dgm:spPr>
      <dgm:t>
        <a:bodyPr/>
        <a:lstStyle/>
        <a:p>
          <a:r>
            <a:rPr lang="en-US" dirty="0"/>
            <a:t>At each time step, any agent can choose any one available project</a:t>
          </a:r>
        </a:p>
      </dgm:t>
    </dgm:pt>
    <dgm:pt modelId="{A7435DE1-0179-44B1-BEBD-BCB77D491908}" type="parTrans" cxnId="{46A220F5-E035-4368-ACA5-BD6EFF7A8B2B}">
      <dgm:prSet/>
      <dgm:spPr/>
      <dgm:t>
        <a:bodyPr/>
        <a:lstStyle/>
        <a:p>
          <a:endParaRPr lang="en-US"/>
        </a:p>
      </dgm:t>
    </dgm:pt>
    <dgm:pt modelId="{8D0F454D-E623-458F-AFEB-B495D8D3E154}" type="sibTrans" cxnId="{46A220F5-E035-4368-ACA5-BD6EFF7A8B2B}">
      <dgm:prSet/>
      <dgm:spPr/>
      <dgm:t>
        <a:bodyPr/>
        <a:lstStyle/>
        <a:p>
          <a:endParaRPr lang="en-US"/>
        </a:p>
      </dgm:t>
    </dgm:pt>
    <dgm:pt modelId="{A277ADAF-0FDC-412E-86CD-036202B28144}">
      <dgm:prSet/>
      <dgm:spPr>
        <a:noFill/>
        <a:ln>
          <a:noFill/>
        </a:ln>
      </dgm:spPr>
      <dgm:t>
        <a:bodyPr/>
        <a:lstStyle/>
        <a:p>
          <a:r>
            <a:rPr lang="en-US" dirty="0"/>
            <a:t>Some restrictions on the utility function</a:t>
          </a:r>
        </a:p>
      </dgm:t>
    </dgm:pt>
    <dgm:pt modelId="{101C6B19-C8FC-4307-97EF-CBC2B718A574}" type="parTrans" cxnId="{77366254-15FF-47AC-B75E-1D4326A8971B}">
      <dgm:prSet/>
      <dgm:spPr/>
    </dgm:pt>
    <dgm:pt modelId="{E99DEF9F-7ADF-4D1A-B950-F030082E758C}" type="sibTrans" cxnId="{77366254-15FF-47AC-B75E-1D4326A8971B}">
      <dgm:prSet/>
      <dgm:spPr/>
    </dgm:pt>
    <dgm:pt modelId="{B54EB2AC-8435-4FC3-8852-377B135FB6C0}" type="pres">
      <dgm:prSet presAssocID="{09A21311-857F-45E5-AC15-1ABAAD1E9A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55FD89-42A1-43BA-B136-0412E45923D9}" type="pres">
      <dgm:prSet presAssocID="{FCFDCE1E-1DBB-44C8-B88A-500566A2FB27}" presName="composite" presStyleCnt="0"/>
      <dgm:spPr/>
    </dgm:pt>
    <dgm:pt modelId="{AEF19E79-66FA-4210-A6F6-593BF2C2042F}" type="pres">
      <dgm:prSet presAssocID="{FCFDCE1E-1DBB-44C8-B88A-500566A2FB2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FF006-DF6A-482B-9EF2-48FE733E3A90}" type="pres">
      <dgm:prSet presAssocID="{FCFDCE1E-1DBB-44C8-B88A-500566A2FB27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15D85-EACB-4C44-AD5B-FAC654EEF389}" type="pres">
      <dgm:prSet presAssocID="{BD8A4D67-77DF-46E6-9093-4DAA896D9A30}" presName="space" presStyleCnt="0"/>
      <dgm:spPr/>
    </dgm:pt>
    <dgm:pt modelId="{39E4787A-F244-41DE-878E-2FCDD88B4946}" type="pres">
      <dgm:prSet presAssocID="{D334FF49-7BD6-4B37-873D-35224E25AD5A}" presName="composite" presStyleCnt="0"/>
      <dgm:spPr/>
    </dgm:pt>
    <dgm:pt modelId="{C2E42B43-CC7B-45FB-834C-9319C24151C9}" type="pres">
      <dgm:prSet presAssocID="{D334FF49-7BD6-4B37-873D-35224E25AD5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907C9-BC84-4119-9FAC-8887CA143038}" type="pres">
      <dgm:prSet presAssocID="{D334FF49-7BD6-4B37-873D-35224E25AD5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7FFAEC-6F2E-4C01-8D20-6ABBC546E82F}" srcId="{09A21311-857F-45E5-AC15-1ABAAD1E9A5D}" destId="{FCFDCE1E-1DBB-44C8-B88A-500566A2FB27}" srcOrd="0" destOrd="0" parTransId="{0564D2B9-1B7C-45E1-B89D-91860DD8F242}" sibTransId="{BD8A4D67-77DF-46E6-9093-4DAA896D9A30}"/>
    <dgm:cxn modelId="{12459327-D9A2-43FA-8AEB-5530EA255552}" srcId="{FCFDCE1E-1DBB-44C8-B88A-500566A2FB27}" destId="{23BE0E3E-0E82-4FAE-B258-D350A07E24CF}" srcOrd="0" destOrd="0" parTransId="{E09FAED4-842E-49A8-A822-449F64509FB8}" sibTransId="{DB3E2BAD-8382-4121-8FC4-E9C0CB62ECC1}"/>
    <dgm:cxn modelId="{D790F0FE-D927-4FA8-B9F1-73DC398065F3}" type="presOf" srcId="{D334FF49-7BD6-4B37-873D-35224E25AD5A}" destId="{C2E42B43-CC7B-45FB-834C-9319C24151C9}" srcOrd="0" destOrd="0" presId="urn:microsoft.com/office/officeart/2005/8/layout/hList1"/>
    <dgm:cxn modelId="{F877C948-2508-44E0-B6D7-091AA8B2C315}" type="presOf" srcId="{73AAE6CE-07D8-4C32-9765-222F2782E16A}" destId="{F39907C9-BC84-4119-9FAC-8887CA143038}" srcOrd="0" destOrd="1" presId="urn:microsoft.com/office/officeart/2005/8/layout/hList1"/>
    <dgm:cxn modelId="{46A220F5-E035-4368-ACA5-BD6EFF7A8B2B}" srcId="{D334FF49-7BD6-4B37-873D-35224E25AD5A}" destId="{FE05DD20-9A24-483C-A2F8-7C4F475E3F12}" srcOrd="2" destOrd="0" parTransId="{A7435DE1-0179-44B1-BEBD-BCB77D491908}" sibTransId="{8D0F454D-E623-458F-AFEB-B495D8D3E154}"/>
    <dgm:cxn modelId="{90EF6394-1A59-4C3B-81D8-34FF323BE840}" type="presOf" srcId="{58D9D43C-563B-4522-A2AA-3059D603A84B}" destId="{F39907C9-BC84-4119-9FAC-8887CA143038}" srcOrd="0" destOrd="3" presId="urn:microsoft.com/office/officeart/2005/8/layout/hList1"/>
    <dgm:cxn modelId="{77366254-15FF-47AC-B75E-1D4326A8971B}" srcId="{FCFDCE1E-1DBB-44C8-B88A-500566A2FB27}" destId="{A277ADAF-0FDC-412E-86CD-036202B28144}" srcOrd="3" destOrd="0" parTransId="{101C6B19-C8FC-4307-97EF-CBC2B718A574}" sibTransId="{E99DEF9F-7ADF-4D1A-B950-F030082E758C}"/>
    <dgm:cxn modelId="{1855E7C6-615C-4DBB-97EC-7F2D0E14EA1E}" type="presOf" srcId="{FCFDCE1E-1DBB-44C8-B88A-500566A2FB27}" destId="{AEF19E79-66FA-4210-A6F6-593BF2C2042F}" srcOrd="0" destOrd="0" presId="urn:microsoft.com/office/officeart/2005/8/layout/hList1"/>
    <dgm:cxn modelId="{FDD49498-5992-4A3E-A2E2-BDFF921834F2}" type="presOf" srcId="{A277ADAF-0FDC-412E-86CD-036202B28144}" destId="{4D8FF006-DF6A-482B-9EF2-48FE733E3A90}" srcOrd="0" destOrd="3" presId="urn:microsoft.com/office/officeart/2005/8/layout/hList1"/>
    <dgm:cxn modelId="{F6DA177D-B658-45FA-A453-44D237F9CC85}" type="presOf" srcId="{B4C515DD-41B5-49C7-B02B-703BF011F11E}" destId="{4D8FF006-DF6A-482B-9EF2-48FE733E3A90}" srcOrd="0" destOrd="1" presId="urn:microsoft.com/office/officeart/2005/8/layout/hList1"/>
    <dgm:cxn modelId="{FEE623A6-21D4-4515-8E0C-CBB8101A1C29}" srcId="{09A21311-857F-45E5-AC15-1ABAAD1E9A5D}" destId="{D334FF49-7BD6-4B37-873D-35224E25AD5A}" srcOrd="1" destOrd="0" parTransId="{C3BD3D7D-EA23-4643-B6DF-6B44D723CBCE}" sibTransId="{5720EED5-1FC4-47ED-95B9-442050CC49B1}"/>
    <dgm:cxn modelId="{4952CEA8-1592-4582-9F1D-472552443E12}" type="presOf" srcId="{09A21311-857F-45E5-AC15-1ABAAD1E9A5D}" destId="{B54EB2AC-8435-4FC3-8852-377B135FB6C0}" srcOrd="0" destOrd="0" presId="urn:microsoft.com/office/officeart/2005/8/layout/hList1"/>
    <dgm:cxn modelId="{A4BE8B4F-1A91-4B52-B505-0952E5B78013}" srcId="{D334FF49-7BD6-4B37-873D-35224E25AD5A}" destId="{73AAE6CE-07D8-4C32-9765-222F2782E16A}" srcOrd="1" destOrd="0" parTransId="{84F090BF-1482-4634-86FA-EAF269EBA23F}" sibTransId="{F6162929-F1FF-4CBB-A34E-DC0EABF86D99}"/>
    <dgm:cxn modelId="{F4A0F875-2F93-4527-85DF-8C4E0B54F5C2}" srcId="{D334FF49-7BD6-4B37-873D-35224E25AD5A}" destId="{58D9D43C-563B-4522-A2AA-3059D603A84B}" srcOrd="3" destOrd="0" parTransId="{9E0613EE-4B0A-414C-9E77-A27E6E6955C1}" sibTransId="{C77C5E73-67D4-43D6-B404-DC446B014549}"/>
    <dgm:cxn modelId="{00834579-935F-408A-AA62-6E34ACCCD3A2}" type="presOf" srcId="{1787FA8D-1B3E-423F-88FF-CEEB0D482740}" destId="{F39907C9-BC84-4119-9FAC-8887CA143038}" srcOrd="0" destOrd="0" presId="urn:microsoft.com/office/officeart/2005/8/layout/hList1"/>
    <dgm:cxn modelId="{96ED4A85-97F0-4F83-BBFF-B8E80F4710D9}" srcId="{FCFDCE1E-1DBB-44C8-B88A-500566A2FB27}" destId="{F1AB37F8-CEA9-40BA-9FAA-BB15FE7D52F2}" srcOrd="2" destOrd="0" parTransId="{ABE24574-CD96-47F5-AC9E-F00A69F0C68F}" sibTransId="{F0D4636B-FD98-41FE-B49A-72469769BBE7}"/>
    <dgm:cxn modelId="{9240287C-DFFD-4E8C-AB04-11A67D4F2FBD}" srcId="{FCFDCE1E-1DBB-44C8-B88A-500566A2FB27}" destId="{B4C515DD-41B5-49C7-B02B-703BF011F11E}" srcOrd="1" destOrd="0" parTransId="{20B327F1-0034-49E9-B99A-80BDB5710238}" sibTransId="{D5CA8129-F08E-4A8F-A160-8B20778B200A}"/>
    <dgm:cxn modelId="{1DFD5A50-69EB-4D77-B493-9B95250005C4}" type="presOf" srcId="{23BE0E3E-0E82-4FAE-B258-D350A07E24CF}" destId="{4D8FF006-DF6A-482B-9EF2-48FE733E3A90}" srcOrd="0" destOrd="0" presId="urn:microsoft.com/office/officeart/2005/8/layout/hList1"/>
    <dgm:cxn modelId="{D2874C26-5348-431E-8704-415CD2EA340B}" type="presOf" srcId="{FE05DD20-9A24-483C-A2F8-7C4F475E3F12}" destId="{F39907C9-BC84-4119-9FAC-8887CA143038}" srcOrd="0" destOrd="2" presId="urn:microsoft.com/office/officeart/2005/8/layout/hList1"/>
    <dgm:cxn modelId="{80B042E9-FFBC-4BB0-BDD4-3E2BC9718174}" type="presOf" srcId="{F1AB37F8-CEA9-40BA-9FAA-BB15FE7D52F2}" destId="{4D8FF006-DF6A-482B-9EF2-48FE733E3A90}" srcOrd="0" destOrd="2" presId="urn:microsoft.com/office/officeart/2005/8/layout/hList1"/>
    <dgm:cxn modelId="{1101710D-ABBD-4A97-B1AE-2256BC221707}" srcId="{D334FF49-7BD6-4B37-873D-35224E25AD5A}" destId="{1787FA8D-1B3E-423F-88FF-CEEB0D482740}" srcOrd="0" destOrd="0" parTransId="{D42B8108-809B-4AD9-8877-8449B1ECDDBA}" sibTransId="{D909DA29-7867-4541-9BBF-119A42694697}"/>
    <dgm:cxn modelId="{DEABD9B0-24B7-43FC-8F1A-3A6A36A2ABC7}" type="presParOf" srcId="{B54EB2AC-8435-4FC3-8852-377B135FB6C0}" destId="{9B55FD89-42A1-43BA-B136-0412E45923D9}" srcOrd="0" destOrd="0" presId="urn:microsoft.com/office/officeart/2005/8/layout/hList1"/>
    <dgm:cxn modelId="{5F2C6802-104D-4262-9CE5-AF3A1CD472BD}" type="presParOf" srcId="{9B55FD89-42A1-43BA-B136-0412E45923D9}" destId="{AEF19E79-66FA-4210-A6F6-593BF2C2042F}" srcOrd="0" destOrd="0" presId="urn:microsoft.com/office/officeart/2005/8/layout/hList1"/>
    <dgm:cxn modelId="{D633946E-7BC5-4B21-A1D9-E073E04B7CBC}" type="presParOf" srcId="{9B55FD89-42A1-43BA-B136-0412E45923D9}" destId="{4D8FF006-DF6A-482B-9EF2-48FE733E3A90}" srcOrd="1" destOrd="0" presId="urn:microsoft.com/office/officeart/2005/8/layout/hList1"/>
    <dgm:cxn modelId="{4795D9A2-EB0E-476D-9F2B-06E7036079B1}" type="presParOf" srcId="{B54EB2AC-8435-4FC3-8852-377B135FB6C0}" destId="{FCA15D85-EACB-4C44-AD5B-FAC654EEF389}" srcOrd="1" destOrd="0" presId="urn:microsoft.com/office/officeart/2005/8/layout/hList1"/>
    <dgm:cxn modelId="{7C56BB7A-D691-4602-A6E7-03AC8C10C40F}" type="presParOf" srcId="{B54EB2AC-8435-4FC3-8852-377B135FB6C0}" destId="{39E4787A-F244-41DE-878E-2FCDD88B4946}" srcOrd="2" destOrd="0" presId="urn:microsoft.com/office/officeart/2005/8/layout/hList1"/>
    <dgm:cxn modelId="{B00AE3C6-2BFC-4DAD-8E6C-07624F9529C3}" type="presParOf" srcId="{39E4787A-F244-41DE-878E-2FCDD88B4946}" destId="{C2E42B43-CC7B-45FB-834C-9319C24151C9}" srcOrd="0" destOrd="0" presId="urn:microsoft.com/office/officeart/2005/8/layout/hList1"/>
    <dgm:cxn modelId="{BADD91D4-91CC-497E-9E90-0A93C31833AC}" type="presParOf" srcId="{39E4787A-F244-41DE-878E-2FCDD88B4946}" destId="{F39907C9-BC84-4119-9FAC-8887CA1430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ED14A-E790-4530-A95E-21AB34D3579A}">
      <dsp:nvSpPr>
        <dsp:cNvPr id="0" name=""/>
        <dsp:cNvSpPr/>
      </dsp:nvSpPr>
      <dsp:spPr>
        <a:xfrm>
          <a:off x="0" y="0"/>
          <a:ext cx="4826549" cy="482654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1119B-F110-48A4-8141-A5A5E641E9CE}">
      <dsp:nvSpPr>
        <dsp:cNvPr id="0" name=""/>
        <dsp:cNvSpPr/>
      </dsp:nvSpPr>
      <dsp:spPr>
        <a:xfrm>
          <a:off x="2413274" y="0"/>
          <a:ext cx="5676879" cy="4826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There is always a game at the workplace: the workplace game.</a:t>
          </a:r>
        </a:p>
      </dsp:txBody>
      <dsp:txXfrm>
        <a:off x="2413274" y="0"/>
        <a:ext cx="5676879" cy="772247"/>
      </dsp:txXfrm>
    </dsp:sp>
    <dsp:sp modelId="{B586771F-C88E-438F-9907-FE5FDE4FFD00}">
      <dsp:nvSpPr>
        <dsp:cNvPr id="0" name=""/>
        <dsp:cNvSpPr/>
      </dsp:nvSpPr>
      <dsp:spPr>
        <a:xfrm>
          <a:off x="506787" y="772247"/>
          <a:ext cx="3812973" cy="38129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B2E91-0E5B-456F-A102-38B494AB18E6}">
      <dsp:nvSpPr>
        <dsp:cNvPr id="0" name=""/>
        <dsp:cNvSpPr/>
      </dsp:nvSpPr>
      <dsp:spPr>
        <a:xfrm>
          <a:off x="2413274" y="772247"/>
          <a:ext cx="5676879" cy="38129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Work alone or cooperate?</a:t>
          </a:r>
        </a:p>
      </dsp:txBody>
      <dsp:txXfrm>
        <a:off x="2413274" y="772247"/>
        <a:ext cx="5676879" cy="772247"/>
      </dsp:txXfrm>
    </dsp:sp>
    <dsp:sp modelId="{EA571959-5D7D-4A75-8AE7-30A4A484B09B}">
      <dsp:nvSpPr>
        <dsp:cNvPr id="0" name=""/>
        <dsp:cNvSpPr/>
      </dsp:nvSpPr>
      <dsp:spPr>
        <a:xfrm>
          <a:off x="1013575" y="1544495"/>
          <a:ext cx="2799398" cy="279939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CA84C-73A7-4122-8DD9-25612F2174CB}">
      <dsp:nvSpPr>
        <dsp:cNvPr id="0" name=""/>
        <dsp:cNvSpPr/>
      </dsp:nvSpPr>
      <dsp:spPr>
        <a:xfrm>
          <a:off x="2413274" y="1544495"/>
          <a:ext cx="5676879" cy="27993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With whom?</a:t>
          </a:r>
        </a:p>
      </dsp:txBody>
      <dsp:txXfrm>
        <a:off x="2413274" y="1544495"/>
        <a:ext cx="5676879" cy="772247"/>
      </dsp:txXfrm>
    </dsp:sp>
    <dsp:sp modelId="{18391D30-B96D-41C7-B3FE-BAF6C818354B}">
      <dsp:nvSpPr>
        <dsp:cNvPr id="0" name=""/>
        <dsp:cNvSpPr/>
      </dsp:nvSpPr>
      <dsp:spPr>
        <a:xfrm>
          <a:off x="1520362" y="2316743"/>
          <a:ext cx="1785823" cy="178582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3E92E-F7C5-46B5-AF98-F12C43C4CCBD}">
      <dsp:nvSpPr>
        <dsp:cNvPr id="0" name=""/>
        <dsp:cNvSpPr/>
      </dsp:nvSpPr>
      <dsp:spPr>
        <a:xfrm>
          <a:off x="2413274" y="2316743"/>
          <a:ext cx="5676879" cy="17858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By how much?</a:t>
          </a:r>
        </a:p>
      </dsp:txBody>
      <dsp:txXfrm>
        <a:off x="2413274" y="2316743"/>
        <a:ext cx="5676879" cy="772247"/>
      </dsp:txXfrm>
    </dsp:sp>
    <dsp:sp modelId="{A0A274C7-5286-4DED-9766-CBCCFBEF5ED8}">
      <dsp:nvSpPr>
        <dsp:cNvPr id="0" name=""/>
        <dsp:cNvSpPr/>
      </dsp:nvSpPr>
      <dsp:spPr>
        <a:xfrm>
          <a:off x="2027150" y="3088991"/>
          <a:ext cx="772247" cy="77224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C2D7C-5B0A-49F4-882D-D9213CF33460}">
      <dsp:nvSpPr>
        <dsp:cNvPr id="0" name=""/>
        <dsp:cNvSpPr/>
      </dsp:nvSpPr>
      <dsp:spPr>
        <a:xfrm>
          <a:off x="2413274" y="3088991"/>
          <a:ext cx="5676879" cy="7722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How to model this?</a:t>
          </a:r>
        </a:p>
      </dsp:txBody>
      <dsp:txXfrm>
        <a:off x="2413274" y="3088991"/>
        <a:ext cx="5676879" cy="7722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19E79-66FA-4210-A6F6-593BF2C2042F}">
      <dsp:nvSpPr>
        <dsp:cNvPr id="0" name=""/>
        <dsp:cNvSpPr/>
      </dsp:nvSpPr>
      <dsp:spPr>
        <a:xfrm>
          <a:off x="39" y="55047"/>
          <a:ext cx="3780129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Drago and Turnbull (1991)</a:t>
          </a:r>
        </a:p>
      </dsp:txBody>
      <dsp:txXfrm>
        <a:off x="39" y="55047"/>
        <a:ext cx="3780129" cy="489600"/>
      </dsp:txXfrm>
    </dsp:sp>
    <dsp:sp modelId="{4D8FF006-DF6A-482B-9EF2-48FE733E3A90}">
      <dsp:nvSpPr>
        <dsp:cNvPr id="0" name=""/>
        <dsp:cNvSpPr/>
      </dsp:nvSpPr>
      <dsp:spPr>
        <a:xfrm>
          <a:off x="39" y="544647"/>
          <a:ext cx="3780129" cy="163619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Static model, but workplace is dynamic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Perfect information (not realistic)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Project ownership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Some restrictions on the utility function</a:t>
          </a:r>
        </a:p>
      </dsp:txBody>
      <dsp:txXfrm>
        <a:off x="39" y="544647"/>
        <a:ext cx="3780129" cy="1636191"/>
      </dsp:txXfrm>
    </dsp:sp>
    <dsp:sp modelId="{C2E42B43-CC7B-45FB-834C-9319C24151C9}">
      <dsp:nvSpPr>
        <dsp:cNvPr id="0" name=""/>
        <dsp:cNvSpPr/>
      </dsp:nvSpPr>
      <dsp:spPr>
        <a:xfrm>
          <a:off x="4309387" y="55047"/>
          <a:ext cx="3780129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Banerjee et al. (2014)</a:t>
          </a:r>
        </a:p>
      </dsp:txBody>
      <dsp:txXfrm>
        <a:off x="4309387" y="55047"/>
        <a:ext cx="3780129" cy="489600"/>
      </dsp:txXfrm>
    </dsp:sp>
    <dsp:sp modelId="{F39907C9-BC84-4119-9FAC-8887CA143038}">
      <dsp:nvSpPr>
        <dsp:cNvPr id="0" name=""/>
        <dsp:cNvSpPr/>
      </dsp:nvSpPr>
      <dsp:spPr>
        <a:xfrm>
          <a:off x="4309387" y="544647"/>
          <a:ext cx="3780129" cy="163619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Sequential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Separable aptitude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At each time step, any agent can choose any one available project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Cooperation is only in information sharing. Agents still work individually.</a:t>
          </a:r>
        </a:p>
      </dsp:txBody>
      <dsp:txXfrm>
        <a:off x="4309387" y="544647"/>
        <a:ext cx="3780129" cy="1636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D3585-00F7-4FCF-ADAE-F68659E4E83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5D04E-2A26-4FA7-933E-069C2EACB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One overall</a:t>
            </a:r>
            <a:r>
              <a:rPr lang="en-SG" baseline="0" dirty="0"/>
              <a:t>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C0D49-5D70-4A9A-B45A-C8D1AD6278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9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C0D49-5D70-4A9A-B45A-C8D1AD6278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lvl="0" indent="-285750" algn="l">
                  <a:buFont typeface="Arial" panose="020B0604020202020204" pitchFamily="34" charset="0"/>
                  <a:buChar char="•"/>
                </a:pPr>
                <a:r>
                  <a:rPr lang="en-US" sz="1400" kern="12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The reward of</a:t>
                </a:r>
                <a:r>
                  <a:rPr lang="en-US" sz="1400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 a project (as a result of its performance) is a monotonic concave function with respect to the total aptitude of its participants</a:t>
                </a:r>
              </a:p>
              <a:p>
                <a:pPr marL="457200" lvl="1" indent="0" algn="l">
                  <a:buFont typeface="Arial" panose="020B0604020202020204" pitchFamily="34" charset="0"/>
                  <a:buNone/>
                </a:pPr>
                <a:r>
                  <a:rPr lang="en-US" sz="1400" kern="12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E.g. the</a:t>
                </a:r>
                <a:r>
                  <a:rPr lang="en-US" sz="1400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 logarithm function</a:t>
                </a:r>
              </a:p>
              <a:p>
                <a:pPr marL="457200" lvl="1" indent="0"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kern="120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lang="en-US" sz="1400" b="0" i="1" kern="120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kern="120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lang="en-US" sz="1400" b="0" i="1" kern="120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p>
                      </m:sSubSup>
                      <m:r>
                        <a:rPr lang="en-US" sz="1400" b="0" i="1" kern="12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1" kern="12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log</m:t>
                      </m:r>
                      <m:d>
                        <m:dPr>
                          <m:ctrlPr>
                            <a:rPr lang="en-US" sz="1400" b="0" i="1" kern="1200" smtClean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400" b="0" i="1" kern="120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sz="1400" b="0" i="1" kern="1200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en-US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400" smtClean="0"/>
                                    <m:t>𝟙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400" b="0" i="1" kern="12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lang="en-US" sz="1400" kern="12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lvl="0" indent="-285750" algn="l">
                  <a:buFont typeface="Arial" panose="020B0604020202020204" pitchFamily="34" charset="0"/>
                  <a:buChar char="•"/>
                </a:pPr>
                <a:r>
                  <a:rPr lang="en-US" sz="1400" kern="12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The reward of</a:t>
                </a:r>
                <a:r>
                  <a:rPr lang="en-US" sz="1400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 a project (as a result of its performance) is a monotonic concave function with respect to the total aptitude of its participants</a:t>
                </a:r>
              </a:p>
              <a:p>
                <a:pPr marL="457200" lvl="1" indent="0" algn="l">
                  <a:buFont typeface="Arial" panose="020B0604020202020204" pitchFamily="34" charset="0"/>
                  <a:buNone/>
                </a:pPr>
                <a:r>
                  <a:rPr lang="en-US" sz="1400" kern="12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E.g. the</a:t>
                </a:r>
                <a:r>
                  <a:rPr lang="en-US" sz="1400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 logarithm function</a:t>
                </a:r>
              </a:p>
              <a:p>
                <a:pPr marL="457200" lvl="1" indent="0" algn="l">
                  <a:buFont typeface="Arial" panose="020B0604020202020204" pitchFamily="34" charset="0"/>
                  <a:buNone/>
                </a:pPr>
                <a:r>
                  <a:rPr lang="en-US" sz="1400" b="0" i="0" kern="1200">
                    <a:solidFill>
                      <a:schemeClr val="dk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𝑅_𝑗^𝑡=log(1+∑_(𝑖=1)^𝑛▒〖</a:t>
                </a:r>
                <a:r>
                  <a:rPr lang="en-US" sz="1400" b="0" i="0">
                    <a:latin typeface="Cambria Math" panose="02040503050406030204" pitchFamily="18" charset="0"/>
                  </a:rPr>
                  <a:t>𝛼_𝑖𝑗 "</a:t>
                </a:r>
                <a:r>
                  <a:rPr lang="en-US" sz="1400" i="0"/>
                  <a:t>𝟙</a:t>
                </a:r>
                <a:r>
                  <a:rPr lang="en-US" sz="1400" i="0">
                    <a:latin typeface="Cambria Math" panose="02040503050406030204" pitchFamily="18" charset="0"/>
                  </a:rPr>
                  <a:t>" </a:t>
                </a:r>
                <a:r>
                  <a:rPr lang="en-US" sz="1400" b="0" i="0">
                    <a:latin typeface="Cambria Math" panose="02040503050406030204" pitchFamily="18" charset="0"/>
                  </a:rPr>
                  <a:t>_{𝑎_𝑖^𝑡=𝑗}  </a:t>
                </a:r>
                <a:r>
                  <a:rPr lang="en-US" sz="1400" b="0" i="0" kern="1200">
                    <a:solidFill>
                      <a:schemeClr val="dk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〗)  </a:t>
                </a:r>
                <a:endParaRPr lang="en-US" sz="1400" kern="12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  <a:p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5D04E-2A26-4FA7-933E-069C2EACB7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5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5CDB08C-BEC9-48DC-8732-FF4B1A6EF28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157-3B80-46EC-B10A-84F6BFBF0F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0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B08C-BEC9-48DC-8732-FF4B1A6EF28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157-3B80-46EC-B10A-84F6BFBF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7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B08C-BEC9-48DC-8732-FF4B1A6EF28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157-3B80-46EC-B10A-84F6BFBF0F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6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23520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5698247"/>
            <a:ext cx="5829300" cy="572235"/>
          </a:xfrm>
        </p:spPr>
        <p:txBody>
          <a:bodyPr lIns="91440" rIns="91440"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08065" y="4538663"/>
            <a:ext cx="2450185" cy="91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8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B08C-BEC9-48DC-8732-FF4B1A6EF28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157-3B80-46EC-B10A-84F6BFBF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1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B08C-BEC9-48DC-8732-FF4B1A6EF28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157-3B80-46EC-B10A-84F6BFBF0F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04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B08C-BEC9-48DC-8732-FF4B1A6EF28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157-3B80-46EC-B10A-84F6BFBF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B08C-BEC9-48DC-8732-FF4B1A6EF28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157-3B80-46EC-B10A-84F6BFBF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B08C-BEC9-48DC-8732-FF4B1A6EF28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157-3B80-46EC-B10A-84F6BFBF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6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B08C-BEC9-48DC-8732-FF4B1A6EF28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157-3B80-46EC-B10A-84F6BFBF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3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B08C-BEC9-48DC-8732-FF4B1A6EF28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157-3B80-46EC-B10A-84F6BFBF0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B08C-BEC9-48DC-8732-FF4B1A6EF28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6157-3B80-46EC-B10A-84F6BFBF0F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5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9753"/>
            <a:ext cx="8090154" cy="1169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482811"/>
            <a:ext cx="8090154" cy="482654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CDB08C-BEC9-48DC-8732-FF4B1A6EF28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906157-3B80-46EC-B10A-84F6BFBF0F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15082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sutd.edu.sg/~ntthu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esd.sutd.edu.sg/phd-students/lai-zhangshe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0406" y="854813"/>
            <a:ext cx="4329270" cy="439937"/>
          </a:xfrm>
        </p:spPr>
        <p:txBody>
          <a:bodyPr>
            <a:normAutofit/>
          </a:bodyPr>
          <a:lstStyle/>
          <a:p>
            <a:pPr algn="l"/>
            <a:r>
              <a:rPr lang="en-SG" sz="1800" dirty="0"/>
              <a:t>40.750 ALGORITHMIC GAME THEORY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879701" y="5031939"/>
            <a:ext cx="277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Gill Sans MT"/>
                <a:cs typeface="Gill Sans MT"/>
              </a:rPr>
              <a:t>Nguyen Tan Thai Hung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Gill Sans MT"/>
                <a:cs typeface="Gill Sans MT"/>
                <a:hlinkClick r:id="rId3"/>
              </a:rPr>
              <a:t>http://people.sutd.edu.sg/~ntthung/</a:t>
            </a:r>
            <a:endParaRPr lang="en-US" sz="1400" dirty="0">
              <a:solidFill>
                <a:srgbClr val="000000"/>
              </a:solidFill>
              <a:latin typeface="Gill Sans MT"/>
              <a:cs typeface="Gill Sans M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0275" y="2654458"/>
            <a:ext cx="6551512" cy="58477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 defTabSz="914400">
              <a:spcBef>
                <a:spcPct val="0"/>
              </a:spcBef>
            </a:pPr>
            <a:r>
              <a:rPr lang="en-SG" sz="3200" cap="all" spc="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learning</a:t>
            </a:r>
            <a:r>
              <a:rPr lang="en-SG" sz="3200" cap="all" spc="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SG" sz="3200" cap="all" spc="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dynamics in the workplace:</a:t>
            </a:r>
            <a:endParaRPr lang="en-US" sz="3200" cap="all" spc="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24133" y="3280998"/>
            <a:ext cx="4940583" cy="498983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</a:pPr>
            <a:r>
              <a:rPr lang="en-SG" sz="3200" cap="all" spc="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Who is my best collaborator?</a:t>
            </a:r>
            <a:endParaRPr lang="en-US" sz="3200" cap="all" spc="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7633" y="5031939"/>
            <a:ext cx="38906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Gill Sans MT"/>
                <a:cs typeface="Gill Sans MT"/>
              </a:rPr>
              <a:t>Lai Zhangsheng</a:t>
            </a:r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Gill Sans MT"/>
                <a:cs typeface="Gill Sans MT"/>
                <a:hlinkClick r:id="rId4"/>
              </a:rPr>
              <a:t>http://esd.sutd.edu.sg/phd-students/lai-zhangsheng/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95678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setting (environment)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091" y="1384405"/>
            <a:ext cx="3947106" cy="2707040"/>
          </a:xfrm>
        </p:spPr>
      </p:pic>
      <p:sp>
        <p:nvSpPr>
          <p:cNvPr id="5" name="TextBox 4"/>
          <p:cNvSpPr txBox="1"/>
          <p:nvPr/>
        </p:nvSpPr>
        <p:spPr>
          <a:xfrm>
            <a:off x="538508" y="1219200"/>
            <a:ext cx="4382530" cy="264434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The setting is an important modelling choice.</a:t>
            </a:r>
          </a:p>
          <a:p>
            <a:pPr marL="285750" indent="-285750" defTabSz="9144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Reward form and structure may induce or prevent cooperation.</a:t>
            </a:r>
          </a:p>
          <a:p>
            <a:pPr marL="285750" indent="-285750" defTabSz="9144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Profit sharing arrangement may play a role.</a:t>
            </a:r>
          </a:p>
          <a:p>
            <a:pPr lvl="1" defTabSz="914400">
              <a:lnSpc>
                <a:spcPct val="90000"/>
              </a:lnSpc>
              <a:buClr>
                <a:schemeClr val="accent1"/>
              </a:buClr>
            </a:pPr>
            <a:r>
              <a:rPr lang="en-US" dirty="0"/>
              <a:t>E.g. Shapley value</a:t>
            </a:r>
          </a:p>
          <a:p>
            <a:pPr lvl="1" defTabSz="914400">
              <a:lnSpc>
                <a:spcPct val="90000"/>
              </a:lnSpc>
              <a:buClr>
                <a:schemeClr val="accent1"/>
              </a:buClr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3337497"/>
                  </p:ext>
                </p:extLst>
              </p:nvPr>
            </p:nvGraphicFramePr>
            <p:xfrm>
              <a:off x="475653" y="3133209"/>
              <a:ext cx="4854228" cy="8836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54228">
                      <a:extLst>
                        <a:ext uri="{9D8B030D-6E8A-4147-A177-3AD203B41FA5}">
                          <a16:colId xmlns:a16="http://schemas.microsoft.com/office/drawing/2014/main" xmlns="" val="1282420370"/>
                        </a:ext>
                      </a:extLst>
                    </a:gridCol>
                  </a:tblGrid>
                  <a:tr h="8836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} 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!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14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!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!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∪{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}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254593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3337497"/>
                  </p:ext>
                </p:extLst>
              </p:nvPr>
            </p:nvGraphicFramePr>
            <p:xfrm>
              <a:off x="475653" y="3133209"/>
              <a:ext cx="4854228" cy="8836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54228">
                      <a:extLst>
                        <a:ext uri="{9D8B030D-6E8A-4147-A177-3AD203B41FA5}">
                          <a16:colId xmlns:a16="http://schemas.microsoft.com/office/drawing/2014/main" val="1282420370"/>
                        </a:ext>
                      </a:extLst>
                    </a:gridCol>
                  </a:tblGrid>
                  <a:tr h="8836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79452" b="-84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4593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8508" y="3794435"/>
                <a:ext cx="8309839" cy="2799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b="1" dirty="0">
                    <a:solidFill>
                      <a:srgbClr val="0070C0"/>
                    </a:solidFill>
                  </a:rPr>
                  <a:t>Example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agents pick their specialized project under concave reward, and cooperates under convex reward. Socially optimal when they work together on project 2</a:t>
                </a:r>
              </a:p>
              <a:p>
                <a:r>
                  <a:rPr lang="en-US" b="1" dirty="0"/>
                  <a:t>Shapley values: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1!1!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4−0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+1!1!(16−9)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1!1!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9−0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+1!1!(16−4)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08" y="3794435"/>
                <a:ext cx="8309839" cy="2799484"/>
              </a:xfrm>
              <a:prstGeom prst="rect">
                <a:avLst/>
              </a:prstGeom>
              <a:blipFill>
                <a:blip r:embed="rId4"/>
                <a:stretch>
                  <a:fillRect l="-587" t="-1087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8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4485" y="2397537"/>
            <a:ext cx="8090154" cy="6092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70C0"/>
                </a:solidFill>
              </a:rPr>
              <a:t>Simulation results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4485" y="3130705"/>
            <a:ext cx="8090154" cy="11550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Two-agent </a:t>
            </a:r>
            <a:r>
              <a:rPr lang="en-US" sz="3600" dirty="0" smtClean="0"/>
              <a:t>games</a:t>
            </a:r>
          </a:p>
          <a:p>
            <a:pPr algn="ctr"/>
            <a:r>
              <a:rPr lang="en-US" sz="3600" dirty="0" smtClean="0"/>
              <a:t>Equal share of reward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35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</a:t>
            </a:r>
            <a:r>
              <a:rPr lang="en-US" dirty="0"/>
              <a:t>aptitude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5787" y="1219200"/>
            <a:ext cx="184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Quadratic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reward</a:t>
            </a:r>
          </a:p>
        </p:txBody>
      </p:sp>
      <p:pic>
        <p:nvPicPr>
          <p:cNvPr id="2050" name="Picture 2" descr="C:\Users\ZLAI\Documents\repos\agtp\uniform\square_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6" t="7304" r="9080" b="6796"/>
          <a:stretch/>
        </p:blipFill>
        <p:spPr bwMode="auto">
          <a:xfrm>
            <a:off x="159025" y="1588532"/>
            <a:ext cx="8711897" cy="458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7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</a:t>
            </a:r>
            <a:r>
              <a:rPr lang="en-US" dirty="0"/>
              <a:t>aptitude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5515" y="1207806"/>
            <a:ext cx="184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Quadratic reward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0" t="6775" r="7851" b="7243"/>
          <a:stretch/>
        </p:blipFill>
        <p:spPr>
          <a:xfrm>
            <a:off x="396137" y="1773198"/>
            <a:ext cx="8525671" cy="43764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15874" y="6149631"/>
            <a:ext cx="25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Agents can learn wrongly</a:t>
            </a:r>
          </a:p>
        </p:txBody>
      </p:sp>
    </p:spTree>
    <p:extLst>
      <p:ext uri="{BB962C8B-B14F-4D97-AF65-F5344CB8AC3E}">
        <p14:creationId xmlns:p14="http://schemas.microsoft.com/office/powerpoint/2010/main" val="9004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</a:t>
            </a:r>
            <a:r>
              <a:rPr lang="en-US" dirty="0"/>
              <a:t>aptitude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5515" y="1207806"/>
            <a:ext cx="14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Cubic reward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7792" y="6185293"/>
            <a:ext cx="650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Agents can learn wrongly, but the chances of turning back are higher</a:t>
            </a:r>
          </a:p>
        </p:txBody>
      </p:sp>
      <p:pic>
        <p:nvPicPr>
          <p:cNvPr id="1026" name="Picture 2" descr="C:\Users\ZLAI\Documents\repos\agtp\uniform\cube_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1" t="6438" r="9138" b="5757"/>
          <a:stretch/>
        </p:blipFill>
        <p:spPr bwMode="auto">
          <a:xfrm>
            <a:off x="79513" y="1505579"/>
            <a:ext cx="8889557" cy="478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</a:t>
            </a:r>
            <a:r>
              <a:rPr lang="en-US" dirty="0"/>
              <a:t>aptitude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5515" y="1207806"/>
            <a:ext cx="225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Square-rooted reward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5772" y="6270751"/>
            <a:ext cx="231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Agents work alone now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5" t="6776" r="8317" b="7804"/>
          <a:stretch/>
        </p:blipFill>
        <p:spPr>
          <a:xfrm>
            <a:off x="273465" y="1613034"/>
            <a:ext cx="8774930" cy="453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4714"/>
            <a:ext cx="8090154" cy="1169447"/>
          </a:xfrm>
        </p:spPr>
        <p:txBody>
          <a:bodyPr>
            <a:normAutofit/>
          </a:bodyPr>
          <a:lstStyle/>
          <a:p>
            <a:r>
              <a:rPr lang="en-US" dirty="0" smtClean="0"/>
              <a:t>Specialized </a:t>
            </a:r>
            <a:r>
              <a:rPr lang="en-US" dirty="0"/>
              <a:t>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517" y="1023140"/>
            <a:ext cx="158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Convex reward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5662" r="7876" b="6450"/>
          <a:stretch/>
        </p:blipFill>
        <p:spPr>
          <a:xfrm>
            <a:off x="435837" y="1392472"/>
            <a:ext cx="8336974" cy="4384555"/>
          </a:xfrm>
        </p:spPr>
      </p:pic>
      <p:sp>
        <p:nvSpPr>
          <p:cNvPr id="8" name="TextBox 7"/>
          <p:cNvSpPr txBox="1"/>
          <p:nvPr/>
        </p:nvSpPr>
        <p:spPr>
          <a:xfrm>
            <a:off x="3103730" y="5921339"/>
            <a:ext cx="341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more lucrative project is chosen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8428" y="6282125"/>
            <a:ext cx="701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player 1 is free-riding on player 2. Shapley would have been fairer.</a:t>
            </a:r>
          </a:p>
        </p:txBody>
      </p:sp>
    </p:spTree>
    <p:extLst>
      <p:ext uri="{BB962C8B-B14F-4D97-AF65-F5344CB8AC3E}">
        <p14:creationId xmlns:p14="http://schemas.microsoft.com/office/powerpoint/2010/main" val="27331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4714"/>
            <a:ext cx="8090154" cy="1169447"/>
          </a:xfrm>
        </p:spPr>
        <p:txBody>
          <a:bodyPr>
            <a:normAutofit/>
          </a:bodyPr>
          <a:lstStyle/>
          <a:p>
            <a:r>
              <a:rPr lang="en-SG" dirty="0"/>
              <a:t>What</a:t>
            </a:r>
            <a:r>
              <a:rPr lang="en-SG"/>
              <a:t> </a:t>
            </a:r>
            <a:r>
              <a:rPr lang="en-SG" dirty="0"/>
              <a:t>does convergence look </a:t>
            </a:r>
            <a:r>
              <a:rPr lang="en-SG"/>
              <a:t>like?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62897" y="1248554"/>
            <a:ext cx="17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Uniform aptitude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8378" y="1248554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Specialized aptitude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6" y="1672280"/>
            <a:ext cx="8375164" cy="49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Agents learn the right action most of the time.</a:t>
                </a:r>
              </a:p>
              <a:p>
                <a:r>
                  <a:rPr lang="en-US" dirty="0"/>
                  <a:t>Actually, it’s multiplicative weights update, but not strictly no-regret dynamics</a:t>
                </a:r>
              </a:p>
              <a:p>
                <a:pPr lvl="1"/>
                <a:r>
                  <a:rPr lang="en-US" dirty="0"/>
                  <a:t>Cost </a:t>
                </a:r>
                <a:r>
                  <a:rPr lang="en-US" dirty="0" smtClean="0"/>
                  <a:t>/ utility vector </a:t>
                </a:r>
                <a:r>
                  <a:rPr lang="en-US" dirty="0"/>
                  <a:t>here is not “what I would have got if I chose that one”</a:t>
                </a:r>
              </a:p>
              <a:p>
                <a:r>
                  <a:rPr lang="en-US" dirty="0"/>
                  <a:t>Shapley price is not applicable when a sub-optimal action is chosen.</a:t>
                </a:r>
              </a:p>
              <a:p>
                <a:pPr marL="91440" lvl="1" indent="-9144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Tw Cen MT" panose="020B0602020104020603" pitchFamily="34" charset="0"/>
                  <a:buChar char=" "/>
                </a:pPr>
                <a:r>
                  <a:rPr lang="en-US" sz="2000" dirty="0"/>
                  <a:t>Hard to code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sz="2000" dirty="0"/>
                  <a:t> case (lots of technicalities that are language-specific</a:t>
                </a:r>
                <a:r>
                  <a:rPr lang="en-US" sz="2000" dirty="0" smtClean="0"/>
                  <a:t>).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6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1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mil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16" y="3818423"/>
            <a:ext cx="3279834" cy="275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8096" y="1482811"/>
                <a:ext cx="8090154" cy="2610625"/>
              </a:xfrm>
            </p:spPr>
            <p:txBody>
              <a:bodyPr/>
              <a:lstStyle/>
              <a:p>
                <a:r>
                  <a:rPr lang="en-US" dirty="0"/>
                  <a:t>We have explored the workplace game in a dynamic, learning framework.</a:t>
                </a:r>
              </a:p>
              <a:p>
                <a:r>
                  <a:rPr lang="en-US" dirty="0"/>
                  <a:t>A lot more to do!</a:t>
                </a:r>
              </a:p>
              <a:p>
                <a:pPr lvl="1"/>
                <a:r>
                  <a:rPr lang="en-US" dirty="0"/>
                  <a:t>Agents can observe and learn each other’s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side note on the classroom context (and also on academia as a whole)</a:t>
                </a:r>
              </a:p>
              <a:p>
                <a:pPr lvl="1"/>
                <a:r>
                  <a:rPr lang="en-US" dirty="0"/>
                  <a:t>Choose who to collaborate: explore!</a:t>
                </a:r>
              </a:p>
              <a:p>
                <a:pPr lvl="1"/>
                <a:r>
                  <a:rPr lang="en-US" dirty="0"/>
                  <a:t>How should group projects’ grades be distributed?</a:t>
                </a:r>
              </a:p>
              <a:p>
                <a:r>
                  <a:rPr lang="en-US" dirty="0"/>
                  <a:t>This project is a journey that took many turns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1482811"/>
                <a:ext cx="8090154" cy="2610625"/>
              </a:xfrm>
              <a:blipFill>
                <a:blip r:embed="rId3"/>
                <a:stretch>
                  <a:fillRect l="-226" t="-2336" b="-4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8095" y="4872531"/>
            <a:ext cx="4743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see us collaborate in the future, know that this works!</a:t>
            </a:r>
          </a:p>
        </p:txBody>
      </p:sp>
    </p:spTree>
    <p:extLst>
      <p:ext uri="{BB962C8B-B14F-4D97-AF65-F5344CB8AC3E}">
        <p14:creationId xmlns:p14="http://schemas.microsoft.com/office/powerpoint/2010/main" val="248772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MOTIVATION: FROM OUR PASTS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553410"/>
              </p:ext>
            </p:extLst>
          </p:nvPr>
        </p:nvGraphicFramePr>
        <p:xfrm>
          <a:off x="768096" y="1482811"/>
          <a:ext cx="8090154" cy="4826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3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initial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8096" y="1351005"/>
                <a:ext cx="8090154" cy="51733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agent, each with his own project</a:t>
                </a:r>
              </a:p>
              <a:p>
                <a:r>
                  <a:rPr lang="en-US" sz="1800" dirty="0"/>
                  <a:t>Each agent can work on his own project as well as any number of other projects.</a:t>
                </a:r>
              </a:p>
              <a:p>
                <a:r>
                  <a:rPr lang="en-US" sz="1800" dirty="0"/>
                  <a:t>Each agent has the same time budget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 and schedules his effort as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dirty="0"/>
              </a:p>
              <a:p>
                <a:r>
                  <a:rPr lang="en-US" sz="1800" dirty="0"/>
                  <a:t>The performance of a project is</a:t>
                </a:r>
              </a:p>
              <a:p>
                <a:endParaRPr lang="en-US" sz="1800" dirty="0"/>
              </a:p>
              <a:p>
                <a:pPr algn="ctr"/>
                <a:endParaRPr lang="en-US" sz="1800" dirty="0"/>
              </a:p>
              <a:p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/>
                  <a:t> is the aptitude of agent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when working on project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is the value factor for project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r>
                  <a:rPr lang="en-US" sz="1800" dirty="0"/>
                  <a:t>Agent optimizes his utility, which is a function of his rank and the company’s overall performance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sz="1800" b="0" dirty="0"/>
              </a:p>
              <a:p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/>
                  <a:t> is the total performance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the rank of agent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1351005"/>
                <a:ext cx="8090154" cy="5173363"/>
              </a:xfrm>
              <a:blipFill>
                <a:blip r:embed="rId2"/>
                <a:stretch>
                  <a:fillRect l="-1206" t="-1415" b="-1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476737"/>
                  </p:ext>
                </p:extLst>
              </p:nvPr>
            </p:nvGraphicFramePr>
            <p:xfrm>
              <a:off x="1598140" y="3344099"/>
              <a:ext cx="6096000" cy="84035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xmlns="" val="37074967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944629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476737"/>
                  </p:ext>
                </p:extLst>
              </p:nvPr>
            </p:nvGraphicFramePr>
            <p:xfrm>
              <a:off x="1598140" y="3344099"/>
              <a:ext cx="6096000" cy="84035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3707496769"/>
                        </a:ext>
                      </a:extLst>
                    </a:gridCol>
                  </a:tblGrid>
                  <a:tr h="8403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6291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292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Literature: a static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8096" y="1515763"/>
                <a:ext cx="8090154" cy="4826549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Drago, R. and Turnbull, G. K. (1991).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Competition and cooperation in the workplace. </a:t>
                </a:r>
                <a:r>
                  <a:rPr lang="en-US" sz="1600" i="1" dirty="0">
                    <a:solidFill>
                      <a:srgbClr val="0070C0"/>
                    </a:solidFill>
                  </a:rPr>
                  <a:t>Journal of Economic Behavior and Organization</a:t>
                </a:r>
                <a:r>
                  <a:rPr lang="en-US" sz="1600" dirty="0">
                    <a:solidFill>
                      <a:srgbClr val="0070C0"/>
                    </a:solidFill>
                  </a:rPr>
                  <a:t>, 15(3):347-364.</a:t>
                </a:r>
              </a:p>
              <a:p>
                <a:r>
                  <a:rPr lang="en-US" dirty="0"/>
                  <a:t>Two agents, each has his own project</a:t>
                </a:r>
              </a:p>
              <a:p>
                <a:r>
                  <a:rPr lang="en-US" dirty="0"/>
                  <a:t>Two environments: </a:t>
                </a:r>
                <a:r>
                  <a:rPr lang="en-US" i="1" dirty="0"/>
                  <a:t>“tournament”</a:t>
                </a:r>
                <a:r>
                  <a:rPr lang="en-US" dirty="0"/>
                  <a:t> and </a:t>
                </a:r>
                <a:r>
                  <a:rPr lang="en-US" i="1" dirty="0"/>
                  <a:t>“quota scheme”</a:t>
                </a:r>
              </a:p>
              <a:p>
                <a:r>
                  <a:rPr lang="en-US" dirty="0"/>
                  <a:t>Each agent</a:t>
                </a:r>
              </a:p>
              <a:p>
                <a:pPr lvl="1"/>
                <a:r>
                  <a:rPr lang="en-US" sz="1800" dirty="0"/>
                  <a:t>Spends effort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Is rewarded according to their work output (by rank or by meeting target)</a:t>
                </a:r>
              </a:p>
              <a:p>
                <a:pPr 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Aims to maximize his expected utility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ba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ba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dirty="0"/>
                  <a:t>Equilibrium is solved by KKT condition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1515763"/>
                <a:ext cx="8090154" cy="4826549"/>
              </a:xfrm>
              <a:blipFill>
                <a:blip r:embed="rId2"/>
                <a:stretch>
                  <a:fillRect l="-226" t="-885" r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1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Literature: a static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219200"/>
            <a:ext cx="8090154" cy="457887"/>
          </a:xfrm>
        </p:spPr>
        <p:txBody>
          <a:bodyPr/>
          <a:lstStyle/>
          <a:p>
            <a:r>
              <a:rPr lang="en-US" dirty="0"/>
              <a:t>Negotiation settings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2353582"/>
                  </p:ext>
                </p:extLst>
              </p:nvPr>
            </p:nvGraphicFramePr>
            <p:xfrm>
              <a:off x="1046202" y="1677087"/>
              <a:ext cx="7282251" cy="155606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427417">
                      <a:extLst>
                        <a:ext uri="{9D8B030D-6E8A-4147-A177-3AD203B41FA5}">
                          <a16:colId xmlns:a16="http://schemas.microsoft.com/office/drawing/2014/main" xmlns="" val="1442948617"/>
                        </a:ext>
                      </a:extLst>
                    </a:gridCol>
                    <a:gridCol w="2427417">
                      <a:extLst>
                        <a:ext uri="{9D8B030D-6E8A-4147-A177-3AD203B41FA5}">
                          <a16:colId xmlns:a16="http://schemas.microsoft.com/office/drawing/2014/main" xmlns="" val="2519753363"/>
                        </a:ext>
                      </a:extLst>
                    </a:gridCol>
                    <a:gridCol w="2427417">
                      <a:extLst>
                        <a:ext uri="{9D8B030D-6E8A-4147-A177-3AD203B41FA5}">
                          <a16:colId xmlns:a16="http://schemas.microsoft.com/office/drawing/2014/main" xmlns="" val="3586674172"/>
                        </a:ext>
                      </a:extLst>
                    </a:gridCol>
                  </a:tblGrid>
                  <a:tr h="242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Cournot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Partial bargaining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Complete</a:t>
                          </a:r>
                          <a:r>
                            <a:rPr lang="en-US" sz="1400" baseline="0" dirty="0"/>
                            <a:t> bargaining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881196598"/>
                      </a:ext>
                    </a:extLst>
                  </a:tr>
                  <a:tr h="12110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𝑗𝑗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𝑗𝑗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 algn="ctr"/>
                          <a:endParaRPr lang="en-US" sz="14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SG" sz="1400" b="0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𝑗𝑗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𝑗𝑗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 algn="ctr"/>
                          <a:endParaRPr lang="en-US" sz="14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SG" sz="1400" b="0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𝑗𝑗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𝑗𝑗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 algn="ctr"/>
                          <a:endParaRPr lang="en-US" sz="14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SG" sz="14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471906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2353582"/>
                  </p:ext>
                </p:extLst>
              </p:nvPr>
            </p:nvGraphicFramePr>
            <p:xfrm>
              <a:off x="1046202" y="1677087"/>
              <a:ext cx="7282251" cy="1553464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427417">
                      <a:extLst>
                        <a:ext uri="{9D8B030D-6E8A-4147-A177-3AD203B41FA5}">
                          <a16:colId xmlns:a16="http://schemas.microsoft.com/office/drawing/2014/main" val="1442948617"/>
                        </a:ext>
                      </a:extLst>
                    </a:gridCol>
                    <a:gridCol w="2427417">
                      <a:extLst>
                        <a:ext uri="{9D8B030D-6E8A-4147-A177-3AD203B41FA5}">
                          <a16:colId xmlns:a16="http://schemas.microsoft.com/office/drawing/2014/main" val="2519753363"/>
                        </a:ext>
                      </a:extLst>
                    </a:gridCol>
                    <a:gridCol w="2427417">
                      <a:extLst>
                        <a:ext uri="{9D8B030D-6E8A-4147-A177-3AD203B41FA5}">
                          <a16:colId xmlns:a16="http://schemas.microsoft.com/office/drawing/2014/main" val="358667417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Cournot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Partial bargaining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Complete</a:t>
                          </a:r>
                          <a:r>
                            <a:rPr lang="en-US" sz="1400" baseline="0" dirty="0"/>
                            <a:t> bargaining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196598"/>
                      </a:ext>
                    </a:extLst>
                  </a:tr>
                  <a:tr h="12486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5366" r="-200251" b="-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51" t="-25366" r="-100754" b="-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49" t="-25366" r="-501" b="-14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71906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768096" y="3671234"/>
            <a:ext cx="8090154" cy="45788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Findings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4152767"/>
                  </p:ext>
                </p:extLst>
              </p:nvPr>
            </p:nvGraphicFramePr>
            <p:xfrm>
              <a:off x="1046202" y="4158516"/>
              <a:ext cx="7282252" cy="1565656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820563">
                      <a:extLst>
                        <a:ext uri="{9D8B030D-6E8A-4147-A177-3AD203B41FA5}">
                          <a16:colId xmlns:a16="http://schemas.microsoft.com/office/drawing/2014/main" xmlns="" val="2392255842"/>
                        </a:ext>
                      </a:extLst>
                    </a:gridCol>
                    <a:gridCol w="1820563">
                      <a:extLst>
                        <a:ext uri="{9D8B030D-6E8A-4147-A177-3AD203B41FA5}">
                          <a16:colId xmlns:a16="http://schemas.microsoft.com/office/drawing/2014/main" xmlns="" val="1442948617"/>
                        </a:ext>
                      </a:extLst>
                    </a:gridCol>
                    <a:gridCol w="1820563">
                      <a:extLst>
                        <a:ext uri="{9D8B030D-6E8A-4147-A177-3AD203B41FA5}">
                          <a16:colId xmlns:a16="http://schemas.microsoft.com/office/drawing/2014/main" xmlns="" val="2519753363"/>
                        </a:ext>
                      </a:extLst>
                    </a:gridCol>
                    <a:gridCol w="1820563">
                      <a:extLst>
                        <a:ext uri="{9D8B030D-6E8A-4147-A177-3AD203B41FA5}">
                          <a16:colId xmlns:a16="http://schemas.microsoft.com/office/drawing/2014/main" xmlns="" val="3586674172"/>
                        </a:ext>
                      </a:extLst>
                    </a:gridCol>
                  </a:tblGrid>
                  <a:tr h="391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Negotiation</a:t>
                          </a:r>
                          <a:r>
                            <a:rPr lang="en-US" sz="1400" baseline="0" dirty="0"/>
                            <a:t> settings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Tournament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Social welfare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Quota</a:t>
                          </a:r>
                          <a:r>
                            <a:rPr lang="en-US" sz="1400" baseline="0" dirty="0"/>
                            <a:t> scheme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881196598"/>
                      </a:ext>
                    </a:extLst>
                  </a:tr>
                  <a:tr h="3914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/>
                            <a:t>Cournot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No helping effort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Helping effort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47190616"/>
                      </a:ext>
                    </a:extLst>
                  </a:tr>
                  <a:tr h="3914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Partial bargaining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No helping effort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Helping</a:t>
                          </a:r>
                          <a:r>
                            <a:rPr lang="en-US" sz="1400" baseline="0" dirty="0"/>
                            <a:t> effort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31024619"/>
                      </a:ext>
                    </a:extLst>
                  </a:tr>
                  <a:tr h="3914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Complete</a:t>
                          </a:r>
                          <a:r>
                            <a:rPr lang="en-US" sz="1400" baseline="0" dirty="0"/>
                            <a:t> bargaining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No effort at 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Helping</a:t>
                          </a:r>
                          <a:r>
                            <a:rPr lang="en-US" sz="1400" baseline="0" dirty="0"/>
                            <a:t> effort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435956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4152767"/>
                  </p:ext>
                </p:extLst>
              </p:nvPr>
            </p:nvGraphicFramePr>
            <p:xfrm>
              <a:off x="1046202" y="4158516"/>
              <a:ext cx="7282252" cy="1565656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820563">
                      <a:extLst>
                        <a:ext uri="{9D8B030D-6E8A-4147-A177-3AD203B41FA5}">
                          <a16:colId xmlns:a16="http://schemas.microsoft.com/office/drawing/2014/main" val="2392255842"/>
                        </a:ext>
                      </a:extLst>
                    </a:gridCol>
                    <a:gridCol w="1820563">
                      <a:extLst>
                        <a:ext uri="{9D8B030D-6E8A-4147-A177-3AD203B41FA5}">
                          <a16:colId xmlns:a16="http://schemas.microsoft.com/office/drawing/2014/main" val="1442948617"/>
                        </a:ext>
                      </a:extLst>
                    </a:gridCol>
                    <a:gridCol w="1820563">
                      <a:extLst>
                        <a:ext uri="{9D8B030D-6E8A-4147-A177-3AD203B41FA5}">
                          <a16:colId xmlns:a16="http://schemas.microsoft.com/office/drawing/2014/main" val="2519753363"/>
                        </a:ext>
                      </a:extLst>
                    </a:gridCol>
                    <a:gridCol w="1820563">
                      <a:extLst>
                        <a:ext uri="{9D8B030D-6E8A-4147-A177-3AD203B41FA5}">
                          <a16:colId xmlns:a16="http://schemas.microsoft.com/office/drawing/2014/main" val="3586674172"/>
                        </a:ext>
                      </a:extLst>
                    </a:gridCol>
                  </a:tblGrid>
                  <a:tr h="391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Negotiation</a:t>
                          </a:r>
                          <a:r>
                            <a:rPr lang="en-US" sz="1400" baseline="0" dirty="0"/>
                            <a:t> settings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Tournament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Social welfare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Quota</a:t>
                          </a:r>
                          <a:r>
                            <a:rPr lang="en-US" sz="1400" baseline="0" dirty="0"/>
                            <a:t> scheme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196598"/>
                      </a:ext>
                    </a:extLst>
                  </a:tr>
                  <a:tr h="3914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/>
                            <a:t>Cournot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No helping effort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4688" r="-100669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Helping effort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7190616"/>
                      </a:ext>
                    </a:extLst>
                  </a:tr>
                  <a:tr h="3914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Partial bargaining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No helping effort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538" r="-100669" b="-1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Helping</a:t>
                          </a:r>
                          <a:r>
                            <a:rPr lang="en-US" sz="1400" baseline="0" dirty="0"/>
                            <a:t> effort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1024619"/>
                      </a:ext>
                    </a:extLst>
                  </a:tr>
                  <a:tr h="3914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Complete</a:t>
                          </a:r>
                          <a:r>
                            <a:rPr lang="en-US" sz="1400" baseline="0" dirty="0"/>
                            <a:t> bargaining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No effort at 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6250" r="-100669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Helping</a:t>
                          </a:r>
                          <a:r>
                            <a:rPr lang="en-US" sz="1400" baseline="0" dirty="0"/>
                            <a:t> effort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435956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97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literature: A sequential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284200"/>
            <a:ext cx="8090154" cy="621104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Banerjee, S., </a:t>
            </a:r>
            <a:r>
              <a:rPr lang="en-US" sz="1600" dirty="0" err="1">
                <a:solidFill>
                  <a:srgbClr val="0070C0"/>
                </a:solidFill>
              </a:rPr>
              <a:t>Goel</a:t>
            </a:r>
            <a:r>
              <a:rPr lang="en-US" sz="1600" dirty="0">
                <a:solidFill>
                  <a:srgbClr val="0070C0"/>
                </a:solidFill>
              </a:rPr>
              <a:t>, A., and </a:t>
            </a:r>
            <a:r>
              <a:rPr lang="en-US" sz="1600" dirty="0" err="1">
                <a:solidFill>
                  <a:srgbClr val="0070C0"/>
                </a:solidFill>
              </a:rPr>
              <a:t>Kollagunta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Krishnaswamy</a:t>
            </a:r>
            <a:r>
              <a:rPr lang="en-US" sz="1600" dirty="0">
                <a:solidFill>
                  <a:srgbClr val="0070C0"/>
                </a:solidFill>
              </a:rPr>
              <a:t>, A. (2014). </a:t>
            </a:r>
            <a:r>
              <a:rPr lang="en-US" sz="1600" b="1" dirty="0">
                <a:solidFill>
                  <a:srgbClr val="0070C0"/>
                </a:solidFill>
              </a:rPr>
              <a:t>Re-incentivizing discovery</a:t>
            </a:r>
            <a:r>
              <a:rPr lang="en-US" sz="1600" dirty="0">
                <a:solidFill>
                  <a:srgbClr val="0070C0"/>
                </a:solidFill>
              </a:rPr>
              <a:t>. In </a:t>
            </a:r>
            <a:r>
              <a:rPr lang="en-US" sz="1600" i="1" dirty="0">
                <a:solidFill>
                  <a:srgbClr val="0070C0"/>
                </a:solidFill>
              </a:rPr>
              <a:t>Proceedings of the fifteenth ACM conference on Economics and computation - EC '14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b="47723"/>
          <a:stretch/>
        </p:blipFill>
        <p:spPr>
          <a:xfrm>
            <a:off x="671634" y="2445774"/>
            <a:ext cx="7936739" cy="1096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768096" y="4076345"/>
                <a:ext cx="7840277" cy="262355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5113" indent="-265113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Reward allocated to first agent who publicizes the solution</a:t>
                </a:r>
              </a:p>
              <a:p>
                <a:pPr marL="265113" indent="-265113">
                  <a:buFont typeface="Arial" panose="020B0604020202020204" pitchFamily="34" charset="0"/>
                  <a:buChar char="•"/>
                </a:pPr>
                <a:r>
                  <a:rPr lang="en-US" sz="1800" b="0" dirty="0"/>
                  <a:t>Agents are free to choose any available subtask, one at a time</a:t>
                </a:r>
              </a:p>
              <a:p>
                <a:pPr marL="265113" indent="-265113">
                  <a:buFont typeface="Arial" panose="020B0604020202020204" pitchFamily="34" charset="0"/>
                  <a:buChar char="•"/>
                </a:pPr>
                <a:r>
                  <a:rPr lang="en-US" sz="1800" b="0" dirty="0"/>
                  <a:t>An agent can only proceed to the next subtask if she knows the solutions of all preceding subtasks.</a:t>
                </a:r>
              </a:p>
              <a:p>
                <a:pPr marL="265113" indent="-265113">
                  <a:buFont typeface="Arial" panose="020B0604020202020204" pitchFamily="34" charset="0"/>
                  <a:buChar char="•"/>
                </a:pPr>
                <a:r>
                  <a:rPr lang="en-US" sz="1800" b="0" dirty="0"/>
                  <a:t>Completion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1800" b="0" i="1" dirty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18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b="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1800" b="0" dirty="0"/>
                  <a:t> is the aptitude of agent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="0" dirty="0"/>
                  <a:t> when working on task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b="0" dirty="0"/>
                  <a:t>.</a:t>
                </a:r>
              </a:p>
              <a:p>
                <a:pPr marL="265113" indent="-265113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Separable aptitude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1800" b="0" dirty="0"/>
              </a:p>
              <a:p>
                <a:pPr marL="265113" indent="-265113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Agents maximize rewards while social planner minimizes </a:t>
                </a:r>
                <a:r>
                  <a:rPr lang="en-US" sz="1800" dirty="0" err="1"/>
                  <a:t>makespan</a:t>
                </a:r>
                <a:endParaRPr lang="en-US" sz="1800" b="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" y="4076345"/>
                <a:ext cx="7840277" cy="2623558"/>
              </a:xfrm>
              <a:prstGeom prst="rect">
                <a:avLst/>
              </a:prstGeom>
              <a:blipFill>
                <a:blip r:embed="rId3"/>
                <a:stretch>
                  <a:fillRect l="-933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16050" y="2101426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Linear subtask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8032" y="2097492"/>
            <a:ext cx="232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Acyclic subtask network</a:t>
            </a:r>
          </a:p>
        </p:txBody>
      </p:sp>
    </p:spTree>
    <p:extLst>
      <p:ext uri="{BB962C8B-B14F-4D97-AF65-F5344CB8AC3E}">
        <p14:creationId xmlns:p14="http://schemas.microsoft.com/office/powerpoint/2010/main" val="17538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Literature: a sequential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Findings:</a:t>
                </a:r>
              </a:p>
              <a:p>
                <a:r>
                  <a:rPr lang="en-US" dirty="0"/>
                  <a:t>For an acyclic network, partial progress sharing (PPS) is a perfect Bayesian equilibrium if for every pair of subtasks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precedes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For a linear network, the condition for PPS is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6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17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305130"/>
            <a:ext cx="7290054" cy="601033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we go from here?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73410229"/>
              </p:ext>
            </p:extLst>
          </p:nvPr>
        </p:nvGraphicFramePr>
        <p:xfrm>
          <a:off x="601362" y="1446427"/>
          <a:ext cx="8089557" cy="223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1362" y="3838833"/>
            <a:ext cx="8090154" cy="225716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Our 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Imperfect information: agents have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Non-static: system changes as a result of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Mechanism design: help agents learn the right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</a:rPr>
              <a:t>Learning dynamics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(hopefully no-regrets)!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023469" y="5511112"/>
            <a:ext cx="517007" cy="140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3877247"/>
                  </p:ext>
                </p:extLst>
              </p:nvPr>
            </p:nvGraphicFramePr>
            <p:xfrm>
              <a:off x="584579" y="1338841"/>
              <a:ext cx="8097793" cy="4868603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3830593">
                      <a:extLst>
                        <a:ext uri="{9D8B030D-6E8A-4147-A177-3AD203B41FA5}">
                          <a16:colId xmlns:a16="http://schemas.microsoft.com/office/drawing/2014/main" xmlns="" val="1919714145"/>
                        </a:ext>
                      </a:extLst>
                    </a:gridCol>
                    <a:gridCol w="958333">
                      <a:extLst>
                        <a:ext uri="{9D8B030D-6E8A-4147-A177-3AD203B41FA5}">
                          <a16:colId xmlns:a16="http://schemas.microsoft.com/office/drawing/2014/main" xmlns="" val="4238777950"/>
                        </a:ext>
                      </a:extLst>
                    </a:gridCol>
                    <a:gridCol w="3308867">
                      <a:extLst>
                        <a:ext uri="{9D8B030D-6E8A-4147-A177-3AD203B41FA5}">
                          <a16:colId xmlns:a16="http://schemas.microsoft.com/office/drawing/2014/main" xmlns="" val="845316189"/>
                        </a:ext>
                      </a:extLst>
                    </a:gridCol>
                  </a:tblGrid>
                  <a:tr h="368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The game 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/>
                            <a:t>Notations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20443291"/>
                      </a:ext>
                    </a:extLst>
                  </a:tr>
                  <a:tr h="349616">
                    <a:tc rowSpan="6"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600" dirty="0"/>
                            <a:t> agents,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600" dirty="0"/>
                            <a:t> projects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dirty="0"/>
                            <a:t>At each time step, each agent can choose any one project to work on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∈{1,2,…,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kern="1200" dirty="0"/>
                            <a:t>Multiple agents can work on the same project at the same time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kern="1200" dirty="0"/>
                            <a:t>Projects</a:t>
                          </a:r>
                          <a:r>
                            <a:rPr lang="en-US" sz="1600" kern="1200" baseline="0" dirty="0"/>
                            <a:t> can be left vacant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dirty="0"/>
                            <a:t>No project ownership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kern="1200" dirty="0"/>
                            <a:t>Agents do not know each other’s ability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dirty="0"/>
                            <a:t>Agents do not know reward before hand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dirty="0"/>
                            <a:t>Agents follow multiplicative weights update rule</a:t>
                          </a:r>
                        </a:p>
                        <a:p>
                          <a:pPr marL="0" lvl="0" indent="0" algn="ctr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</m:d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US" sz="1600" dirty="0"/>
                            <a:t>Action of agent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600" dirty="0"/>
                            <a:t> at time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56247016"/>
                      </a:ext>
                    </a:extLst>
                  </a:tr>
                  <a:tr h="583761">
                    <a:tc vMerge="1"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1600" dirty="0"/>
                            <a:t>The weight</a:t>
                          </a:r>
                          <a:r>
                            <a:rPr lang="en-US" sz="1600" baseline="0" dirty="0"/>
                            <a:t> of project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aseline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600" dirty="0"/>
                            <a:t> as perceived</a:t>
                          </a:r>
                          <a:r>
                            <a:rPr lang="en-US" sz="1600" baseline="0" dirty="0"/>
                            <a:t> by agent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aseline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600" dirty="0"/>
                            <a:t> at time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32833062"/>
                      </a:ext>
                    </a:extLst>
                  </a:tr>
                  <a:tr h="1190309">
                    <a:tc vMerge="1"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1600" dirty="0"/>
                            <a:t>Probability that agent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600" dirty="0"/>
                            <a:t> chooses</a:t>
                          </a:r>
                          <a:r>
                            <a:rPr lang="en-US" sz="1600" baseline="0" dirty="0"/>
                            <a:t> project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aseline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US" sz="1600" dirty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sz="1600" i="1" smtClean="0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016213907"/>
                      </a:ext>
                    </a:extLst>
                  </a:tr>
                  <a:tr h="583761">
                    <a:tc vMerge="1"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1600" dirty="0"/>
                            <a:t>To</a:t>
                          </a:r>
                          <a:r>
                            <a:rPr lang="en-US" sz="1600" baseline="0" dirty="0"/>
                            <a:t>tal reward of project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aseline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600" dirty="0"/>
                            <a:t>, to be</a:t>
                          </a:r>
                          <a:r>
                            <a:rPr lang="en-US" sz="1600" baseline="0" dirty="0"/>
                            <a:t> split among agents who participates in it</a:t>
                          </a:r>
                          <a:endParaRPr lang="en-US" sz="16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03132172"/>
                      </a:ext>
                    </a:extLst>
                  </a:tr>
                  <a:tr h="886036">
                    <a:tc vMerge="1"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1600" dirty="0"/>
                            <a:t>Utility agent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600" dirty="0"/>
                            <a:t> gains</a:t>
                          </a:r>
                          <a:r>
                            <a:rPr lang="en-US" sz="1600" baseline="0" dirty="0"/>
                            <a:t> from participating in project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aseline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600" baseline="0" dirty="0"/>
                            <a:t> at time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sz="1600" baseline="0" dirty="0"/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sz="16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1600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nary>
                                </m:e>
                                <m:sub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oMath>
                          </a14:m>
                          <a:endParaRPr lang="en-US" sz="16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97168250"/>
                      </a:ext>
                    </a:extLst>
                  </a:tr>
                  <a:tr h="869048">
                    <a:tc vMerge="1"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US" sz="1600" dirty="0"/>
                            <a:t>The aptitude</a:t>
                          </a:r>
                          <a:r>
                            <a:rPr lang="en-US" sz="1600" baseline="0" dirty="0"/>
                            <a:t> of agent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aseline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600" dirty="0"/>
                            <a:t> when working on project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51055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3877247"/>
                  </p:ext>
                </p:extLst>
              </p:nvPr>
            </p:nvGraphicFramePr>
            <p:xfrm>
              <a:off x="584579" y="1338841"/>
              <a:ext cx="8097793" cy="4868603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3830593">
                      <a:extLst>
                        <a:ext uri="{9D8B030D-6E8A-4147-A177-3AD203B41FA5}">
                          <a16:colId xmlns:a16="http://schemas.microsoft.com/office/drawing/2014/main" val="1919714145"/>
                        </a:ext>
                      </a:extLst>
                    </a:gridCol>
                    <a:gridCol w="958333">
                      <a:extLst>
                        <a:ext uri="{9D8B030D-6E8A-4147-A177-3AD203B41FA5}">
                          <a16:colId xmlns:a16="http://schemas.microsoft.com/office/drawing/2014/main" val="4238777950"/>
                        </a:ext>
                      </a:extLst>
                    </a:gridCol>
                    <a:gridCol w="3308867">
                      <a:extLst>
                        <a:ext uri="{9D8B030D-6E8A-4147-A177-3AD203B41FA5}">
                          <a16:colId xmlns:a16="http://schemas.microsoft.com/office/drawing/2014/main" val="845316189"/>
                        </a:ext>
                      </a:extLst>
                    </a:gridCol>
                  </a:tblGrid>
                  <a:tr h="368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The game 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/>
                            <a:t>Notations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0443291"/>
                      </a:ext>
                    </a:extLst>
                  </a:tr>
                  <a:tr h="349616">
                    <a:tc row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931" r="-111765" b="-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101" t="-115789" r="-344937" b="-1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4936" t="-115789" r="-368" b="-1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247016"/>
                      </a:ext>
                    </a:extLst>
                  </a:tr>
                  <a:tr h="583761">
                    <a:tc vMerge="1"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101" t="-128125" r="-344937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4936" t="-128125" r="-368" b="-6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833062"/>
                      </a:ext>
                    </a:extLst>
                  </a:tr>
                  <a:tr h="1190309">
                    <a:tc vMerge="1"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101" t="-111735" r="-34493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4936" t="-111735" r="-36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213907"/>
                      </a:ext>
                    </a:extLst>
                  </a:tr>
                  <a:tr h="583761">
                    <a:tc vMerge="1"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101" t="-436842" r="-344937" b="-3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4936" t="-436842" r="-368" b="-3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132172"/>
                      </a:ext>
                    </a:extLst>
                  </a:tr>
                  <a:tr h="923417">
                    <a:tc vMerge="1"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101" t="-335526" r="-344937" b="-95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4936" t="-335526" r="-368" b="-95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7168250"/>
                      </a:ext>
                    </a:extLst>
                  </a:tr>
                  <a:tr h="869048">
                    <a:tc vMerge="1"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101" t="-462937" r="-344937" b="-13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4936" t="-462937" r="-368" b="-13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0553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931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2512</TotalTime>
  <Words>1678</Words>
  <Application>Microsoft Office PowerPoint</Application>
  <PresentationFormat>On-screen Show (4:3)</PresentationFormat>
  <Paragraphs>183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Integral</vt:lpstr>
      <vt:lpstr>PowerPoint Presentation</vt:lpstr>
      <vt:lpstr>MOTIVATION: FROM OUR PASTS</vt:lpstr>
      <vt:lpstr>Our initial model</vt:lpstr>
      <vt:lpstr>Literature: a static model</vt:lpstr>
      <vt:lpstr>Literature: a static model</vt:lpstr>
      <vt:lpstr>literature: A sequential model</vt:lpstr>
      <vt:lpstr>Literature: a sequential model</vt:lpstr>
      <vt:lpstr>How do we go from here?</vt:lpstr>
      <vt:lpstr>The Model</vt:lpstr>
      <vt:lpstr>The setting (environment)</vt:lpstr>
      <vt:lpstr>PowerPoint Presentation</vt:lpstr>
      <vt:lpstr>Uniform aptitude</vt:lpstr>
      <vt:lpstr>uniform aptitude</vt:lpstr>
      <vt:lpstr>uniform aptitude</vt:lpstr>
      <vt:lpstr>uniform aptitude</vt:lpstr>
      <vt:lpstr>Specialized project</vt:lpstr>
      <vt:lpstr>What does convergence look like?</vt:lpstr>
      <vt:lpstr>Discussion</vt:lpstr>
      <vt:lpstr>Summary and 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Nguyen</dc:creator>
  <cp:lastModifiedBy>Zhangsheng Lai</cp:lastModifiedBy>
  <cp:revision>138</cp:revision>
  <dcterms:created xsi:type="dcterms:W3CDTF">2016-12-04T15:27:34Z</dcterms:created>
  <dcterms:modified xsi:type="dcterms:W3CDTF">2016-12-13T02:23:53Z</dcterms:modified>
</cp:coreProperties>
</file>