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4" r:id="rId4"/>
    <p:sldId id="266" r:id="rId5"/>
    <p:sldId id="265" r:id="rId6"/>
    <p:sldId id="277" r:id="rId7"/>
    <p:sldId id="267" r:id="rId8"/>
    <p:sldId id="275" r:id="rId9"/>
    <p:sldId id="274" r:id="rId10"/>
    <p:sldId id="278" r:id="rId11"/>
    <p:sldId id="279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8" d="100"/>
          <a:sy n="78" d="100"/>
        </p:scale>
        <p:origin x="-11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97AAF-D6F1-4A17-9B13-D022E6739437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93F0-7D90-481C-A7F5-44B82FB06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539C99D-404E-4C2F-9513-F4F0D68C6A46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773639E-29CF-4941-BF39-D8499523F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771"/>
            <a:ext cx="7010400" cy="189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EMBEDDING &amp; DETECTION OF WATERMARK IN MPEG FORMAT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172200" cy="2590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Supervised By</a:t>
            </a:r>
          </a:p>
          <a:p>
            <a:r>
              <a:rPr lang="en-US" b="1" dirty="0" err="1" smtClean="0"/>
              <a:t>Dr.Anupam</a:t>
            </a:r>
            <a:r>
              <a:rPr lang="en-US" b="1" dirty="0" smtClean="0"/>
              <a:t> </a:t>
            </a:r>
            <a:r>
              <a:rPr lang="en-US" b="1" dirty="0" err="1" smtClean="0"/>
              <a:t>Agrawal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29200" y="4724400"/>
            <a:ext cx="3962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600" b="1" dirty="0" smtClean="0"/>
              <a:t>Submitted By :</a:t>
            </a:r>
          </a:p>
          <a:p>
            <a:pPr algn="r"/>
            <a:r>
              <a:rPr lang="en-US" dirty="0" smtClean="0"/>
              <a:t>Sagar Chauhan (IIT2010013)</a:t>
            </a:r>
          </a:p>
          <a:p>
            <a:pPr algn="r"/>
            <a:r>
              <a:rPr lang="en-US" dirty="0" smtClean="0"/>
              <a:t>Sumit Sahu(IIT2010014)</a:t>
            </a:r>
          </a:p>
          <a:p>
            <a:pPr algn="r"/>
            <a:r>
              <a:rPr lang="en-US" dirty="0" smtClean="0"/>
              <a:t>Mohammad </a:t>
            </a:r>
            <a:r>
              <a:rPr lang="en-US" dirty="0" err="1" smtClean="0"/>
              <a:t>Zaffer</a:t>
            </a:r>
            <a:r>
              <a:rPr lang="en-US" dirty="0" smtClean="0"/>
              <a:t>(IIT2010013)          </a:t>
            </a:r>
          </a:p>
          <a:p>
            <a:r>
              <a:rPr lang="en-US" dirty="0" smtClean="0"/>
              <a:t>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</a:t>
            </a:r>
            <a:r>
              <a:rPr lang="en-US" sz="3200" dirty="0" smtClean="0"/>
              <a:t>Method-Detection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WATERMARK Detection </a:t>
            </a:r>
            <a:r>
              <a:rPr lang="en-US" b="1" dirty="0"/>
              <a:t>ALGORITHM 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smtClean="0"/>
              <a:t>Input: </a:t>
            </a:r>
            <a:r>
              <a:rPr lang="en-US" i="1" dirty="0" smtClean="0"/>
              <a:t>Watermarked video. 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Output</a:t>
            </a:r>
            <a:r>
              <a:rPr lang="en-US" i="1" dirty="0"/>
              <a:t>: </a:t>
            </a:r>
            <a:r>
              <a:rPr lang="en-US" i="1" dirty="0" smtClean="0"/>
              <a:t>Watermark vector W.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The video is partitioned into frames. </a:t>
            </a:r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dirty="0"/>
              <a:t>each scene </a:t>
            </a:r>
            <a:r>
              <a:rPr lang="en-US" b="1" dirty="0"/>
              <a:t>do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1- Metricize the frame into a matrix </a:t>
            </a:r>
            <a:r>
              <a:rPr lang="en-US" b="1" dirty="0"/>
              <a:t>M.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2- </a:t>
            </a:r>
            <a:r>
              <a:rPr lang="en-US" dirty="0" smtClean="0"/>
              <a:t>Apply DWT </a:t>
            </a:r>
            <a:r>
              <a:rPr lang="en-US" dirty="0"/>
              <a:t>( </a:t>
            </a:r>
            <a:r>
              <a:rPr lang="en-US" dirty="0" err="1"/>
              <a:t>Haar</a:t>
            </a:r>
            <a:r>
              <a:rPr lang="en-US" dirty="0"/>
              <a:t> wavelet) to the </a:t>
            </a:r>
            <a:r>
              <a:rPr lang="en-US" dirty="0" smtClean="0"/>
              <a:t>              	converted </a:t>
            </a:r>
            <a:r>
              <a:rPr lang="en-US" dirty="0"/>
              <a:t>	matrix </a:t>
            </a:r>
            <a:r>
              <a:rPr lang="en-US" b="1" dirty="0"/>
              <a:t>M </a:t>
            </a:r>
            <a:r>
              <a:rPr lang="en-US" dirty="0"/>
              <a:t>to obtain 4 sub-band </a:t>
            </a:r>
            <a:r>
              <a:rPr lang="en-US" dirty="0" smtClean="0"/>
              <a:t>	matrices </a:t>
            </a:r>
            <a:r>
              <a:rPr lang="en-US" dirty="0"/>
              <a:t>of each 	frame (</a:t>
            </a:r>
            <a:r>
              <a:rPr lang="en-US" b="1" dirty="0"/>
              <a:t>LL</a:t>
            </a:r>
            <a:r>
              <a:rPr lang="en-US" dirty="0"/>
              <a:t>, </a:t>
            </a:r>
            <a:r>
              <a:rPr lang="en-US" b="1" dirty="0"/>
              <a:t>LH</a:t>
            </a:r>
            <a:r>
              <a:rPr lang="en-US" dirty="0"/>
              <a:t>, </a:t>
            </a:r>
            <a:r>
              <a:rPr lang="en-US" b="1" dirty="0"/>
              <a:t>HL</a:t>
            </a:r>
            <a:r>
              <a:rPr lang="en-US" dirty="0"/>
              <a:t>, </a:t>
            </a:r>
            <a:r>
              <a:rPr lang="en-US" b="1" dirty="0"/>
              <a:t>HH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600200"/>
          </a:xfrm>
        </p:spPr>
        <p:txBody>
          <a:bodyPr/>
          <a:lstStyle/>
          <a:p>
            <a:r>
              <a:rPr lang="en-US" sz="3200" dirty="0"/>
              <a:t>Proposed Method-Detection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3-  </a:t>
            </a:r>
            <a:r>
              <a:rPr lang="en-US" dirty="0"/>
              <a:t>Generate  the  n  random  positions  using  </a:t>
            </a:r>
            <a:r>
              <a:rPr lang="en-US" dirty="0" smtClean="0"/>
              <a:t>	the  </a:t>
            </a:r>
            <a:r>
              <a:rPr lang="en-US" dirty="0"/>
              <a:t>same  algorithm  used  while embedding, </a:t>
            </a:r>
            <a:r>
              <a:rPr lang="en-US" dirty="0" smtClean="0"/>
              <a:t>	save </a:t>
            </a:r>
            <a:r>
              <a:rPr lang="en-US" dirty="0"/>
              <a:t>the values in vector </a:t>
            </a:r>
            <a:r>
              <a:rPr lang="en-US" b="1" dirty="0"/>
              <a:t>V.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4- </a:t>
            </a:r>
            <a:r>
              <a:rPr lang="en-US" dirty="0"/>
              <a:t>Retrieve the watermark values using the </a:t>
            </a:r>
            <a:r>
              <a:rPr lang="en-US" dirty="0" smtClean="0"/>
              <a:t>	position </a:t>
            </a:r>
            <a:r>
              <a:rPr lang="en-US" dirty="0"/>
              <a:t>depicted in </a:t>
            </a:r>
            <a:r>
              <a:rPr lang="en-US" b="1" dirty="0"/>
              <a:t>V. </a:t>
            </a:r>
            <a:r>
              <a:rPr lang="en-US" dirty="0"/>
              <a:t>Save them to matrix </a:t>
            </a:r>
            <a:r>
              <a:rPr lang="en-US" b="1" dirty="0"/>
              <a:t>RW.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	end </a:t>
            </a:r>
            <a:r>
              <a:rPr lang="en-US" b="1" dirty="0"/>
              <a:t>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5- </a:t>
            </a:r>
            <a:r>
              <a:rPr lang="en-US" dirty="0"/>
              <a:t>Produce the watermark using the matrix 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Results</a:t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project will embed a watermark in a video and can detect it .</a:t>
            </a:r>
          </a:p>
          <a:p>
            <a:r>
              <a:rPr lang="en-US" dirty="0" smtClean="0"/>
              <a:t>Expected </a:t>
            </a:r>
            <a:r>
              <a:rPr lang="en-US" dirty="0"/>
              <a:t>Outcome </a:t>
            </a:r>
            <a:endParaRPr lang="en-US" dirty="0" smtClean="0"/>
          </a:p>
          <a:p>
            <a:pPr marL="0" indent="0">
              <a:buNone/>
            </a:pPr>
            <a:endParaRPr lang="en-US" sz="1900" b="1" i="1" dirty="0" smtClean="0"/>
          </a:p>
          <a:p>
            <a:pPr marL="0" indent="0">
              <a:buNone/>
            </a:pPr>
            <a:r>
              <a:rPr lang="en-US" sz="1900" b="1" i="1" dirty="0"/>
              <a:t> </a:t>
            </a:r>
            <a:r>
              <a:rPr lang="en-US" sz="1900" b="1" i="1" dirty="0" smtClean="0"/>
              <a:t>    Frame </a:t>
            </a:r>
            <a:r>
              <a:rPr lang="en-US" sz="1900" b="1" i="1" dirty="0"/>
              <a:t>Size </a:t>
            </a:r>
            <a:r>
              <a:rPr lang="en-US" sz="1900" b="1" i="1" dirty="0" smtClean="0"/>
              <a:t>   </a:t>
            </a:r>
            <a:r>
              <a:rPr lang="en-US" sz="1900" b="1" dirty="0" smtClean="0"/>
              <a:t>Video </a:t>
            </a:r>
            <a:r>
              <a:rPr lang="en-US" sz="1900" b="1" dirty="0"/>
              <a:t>size </a:t>
            </a:r>
            <a:r>
              <a:rPr lang="en-US" sz="1900" b="1" dirty="0" smtClean="0"/>
              <a:t>    No</a:t>
            </a:r>
            <a:r>
              <a:rPr lang="en-US" sz="1900" b="1" dirty="0"/>
              <a:t>. of Frames </a:t>
            </a:r>
            <a:r>
              <a:rPr lang="en-US" sz="1900" b="1" dirty="0" smtClean="0"/>
              <a:t>  Max</a:t>
            </a:r>
            <a:r>
              <a:rPr lang="en-US" sz="1900" b="1" dirty="0"/>
              <a:t>. Size of watermark* 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800" b="1" i="1" dirty="0" smtClean="0"/>
              <a:t>(</a:t>
            </a:r>
            <a:r>
              <a:rPr lang="en-US" sz="1800" b="1" i="1" dirty="0" err="1"/>
              <a:t>Ht</a:t>
            </a:r>
            <a:r>
              <a:rPr lang="en-US" sz="1800" b="1" i="1" dirty="0"/>
              <a:t> x </a:t>
            </a:r>
            <a:r>
              <a:rPr lang="en-US" sz="1800" b="1" i="1" dirty="0" err="1"/>
              <a:t>wt</a:t>
            </a:r>
            <a:r>
              <a:rPr lang="en-US" sz="1800" b="1" i="1" dirty="0"/>
              <a:t>) </a:t>
            </a:r>
            <a:r>
              <a:rPr lang="en-US" sz="1800" dirty="0"/>
              <a:t>	</a:t>
            </a:r>
            <a:r>
              <a:rPr lang="en-US" sz="1800" b="1" dirty="0"/>
              <a:t> </a:t>
            </a:r>
            <a:r>
              <a:rPr lang="en-US" sz="1800" b="1" dirty="0" smtClean="0"/>
              <a:t>        (KB</a:t>
            </a:r>
            <a:r>
              <a:rPr lang="en-US" sz="1800" b="1" dirty="0"/>
              <a:t>) </a:t>
            </a:r>
            <a:r>
              <a:rPr lang="en-US" sz="1800" dirty="0"/>
              <a:t> </a:t>
            </a:r>
            <a:r>
              <a:rPr lang="en-US" sz="1800" dirty="0" smtClean="0"/>
              <a:t>                                          </a:t>
            </a:r>
            <a:r>
              <a:rPr lang="en-US" sz="1800" b="1" dirty="0" smtClean="0"/>
              <a:t>Approx</a:t>
            </a:r>
            <a:r>
              <a:rPr lang="en-US" sz="1800" b="1" dirty="0"/>
              <a:t>. </a:t>
            </a:r>
            <a:r>
              <a:rPr lang="en-US" sz="1800" dirty="0"/>
              <a:t>	</a:t>
            </a:r>
          </a:p>
          <a:p>
            <a:r>
              <a:rPr lang="en-US" sz="1800" i="1" dirty="0"/>
              <a:t>320 X 240 </a:t>
            </a:r>
            <a:r>
              <a:rPr lang="en-US" sz="1800" dirty="0"/>
              <a:t>	</a:t>
            </a:r>
            <a:r>
              <a:rPr lang="en-US" sz="1800" dirty="0" smtClean="0"/>
              <a:t>    549 </a:t>
            </a:r>
            <a:r>
              <a:rPr lang="en-US" sz="1800" dirty="0"/>
              <a:t>	</a:t>
            </a:r>
            <a:r>
              <a:rPr lang="en-US" sz="1800" dirty="0" smtClean="0"/>
              <a:t> 	377 </a:t>
            </a:r>
            <a:r>
              <a:rPr lang="en-US" sz="1800" dirty="0"/>
              <a:t>	</a:t>
            </a:r>
            <a:r>
              <a:rPr lang="en-US" sz="1800" dirty="0" smtClean="0"/>
              <a:t>		40 </a:t>
            </a:r>
            <a:r>
              <a:rPr lang="en-US" sz="1800" dirty="0"/>
              <a:t>X 40 	</a:t>
            </a:r>
          </a:p>
          <a:p>
            <a:r>
              <a:rPr lang="en-US" sz="1800" i="1" dirty="0"/>
              <a:t>320 X 240 </a:t>
            </a:r>
            <a:r>
              <a:rPr lang="en-US" sz="1800" dirty="0"/>
              <a:t>	</a:t>
            </a:r>
            <a:r>
              <a:rPr lang="en-US" sz="1800" dirty="0" smtClean="0"/>
              <a:t>    1486 </a:t>
            </a:r>
            <a:r>
              <a:rPr lang="en-US" sz="1800" dirty="0"/>
              <a:t>	</a:t>
            </a:r>
            <a:r>
              <a:rPr lang="en-US" sz="1800" dirty="0" smtClean="0"/>
              <a:t>	630 </a:t>
            </a:r>
            <a:r>
              <a:rPr lang="en-US" sz="1800" dirty="0"/>
              <a:t>	</a:t>
            </a:r>
            <a:r>
              <a:rPr lang="en-US" sz="1800" dirty="0" smtClean="0"/>
              <a:t>		50 </a:t>
            </a:r>
            <a:r>
              <a:rPr lang="en-US" sz="1800" dirty="0"/>
              <a:t>X 50 	</a:t>
            </a:r>
          </a:p>
          <a:p>
            <a:r>
              <a:rPr lang="en-US" sz="1800" i="1" dirty="0"/>
              <a:t>300 X 240 </a:t>
            </a:r>
            <a:r>
              <a:rPr lang="en-US" sz="1800" dirty="0"/>
              <a:t>	</a:t>
            </a:r>
            <a:r>
              <a:rPr lang="en-US" sz="1800" dirty="0" smtClean="0"/>
              <a:t>    3000 </a:t>
            </a:r>
            <a:r>
              <a:rPr lang="en-US" sz="1800" dirty="0"/>
              <a:t>	</a:t>
            </a:r>
            <a:r>
              <a:rPr lang="en-US" sz="1800" dirty="0" smtClean="0"/>
              <a:t>	1440 </a:t>
            </a:r>
            <a:r>
              <a:rPr lang="en-US" sz="1800" dirty="0"/>
              <a:t>	</a:t>
            </a:r>
            <a:r>
              <a:rPr lang="en-US" sz="1800" dirty="0" smtClean="0"/>
              <a:t>		75 </a:t>
            </a:r>
            <a:r>
              <a:rPr lang="en-US" sz="1800" dirty="0"/>
              <a:t>X 75 	</a:t>
            </a:r>
          </a:p>
          <a:p>
            <a:r>
              <a:rPr lang="en-US" sz="1800" i="1" dirty="0"/>
              <a:t>400 X 224 </a:t>
            </a:r>
            <a:r>
              <a:rPr lang="en-US" sz="1800" dirty="0"/>
              <a:t>	</a:t>
            </a:r>
            <a:r>
              <a:rPr lang="en-US" sz="1800" dirty="0" smtClean="0"/>
              <a:t>    3178 </a:t>
            </a:r>
            <a:r>
              <a:rPr lang="en-US" sz="1800" dirty="0"/>
              <a:t>	</a:t>
            </a:r>
            <a:r>
              <a:rPr lang="en-US" sz="1800" dirty="0" smtClean="0"/>
              <a:t>	2150 </a:t>
            </a:r>
            <a:r>
              <a:rPr lang="en-US" sz="1800" dirty="0"/>
              <a:t>	</a:t>
            </a:r>
            <a:r>
              <a:rPr lang="en-US" sz="1800" dirty="0" smtClean="0"/>
              <a:t>		90 </a:t>
            </a:r>
            <a:r>
              <a:rPr lang="en-US" sz="1800" dirty="0"/>
              <a:t>X 90 	</a:t>
            </a:r>
          </a:p>
          <a:p>
            <a:endParaRPr lang="en-US" sz="1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7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References</a:t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1] I. E. G. Richardson, H. 264 and MPEG-4 Video Compression: Video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Coding </a:t>
            </a:r>
            <a:r>
              <a:rPr lang="en-US" sz="2000" dirty="0"/>
              <a:t>for Next-Generation Multimedia. </a:t>
            </a:r>
            <a:r>
              <a:rPr lang="en-US" sz="2000" dirty="0" err="1"/>
              <a:t>Chichester</a:t>
            </a:r>
            <a:r>
              <a:rPr lang="en-US" sz="2000" dirty="0"/>
              <a:t>, U.K.: Wiley, 2003. 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2] M. </a:t>
            </a:r>
            <a:r>
              <a:rPr lang="en-US" sz="2000" dirty="0" err="1"/>
              <a:t>Noorkami</a:t>
            </a:r>
            <a:r>
              <a:rPr lang="en-US" sz="2000" dirty="0"/>
              <a:t> and R. M. </a:t>
            </a:r>
            <a:r>
              <a:rPr lang="en-US" sz="2000" dirty="0" err="1"/>
              <a:t>Mersereau</a:t>
            </a:r>
            <a:r>
              <a:rPr lang="en-US" sz="2000" dirty="0"/>
              <a:t>, “A framework for robust watermarking of H.264-encoded video with controllable detection performance,” </a:t>
            </a:r>
            <a:r>
              <a:rPr lang="en-US" sz="2000" dirty="0" smtClean="0"/>
              <a:t>IEEE </a:t>
            </a:r>
            <a:r>
              <a:rPr lang="en-US" sz="2000" dirty="0"/>
              <a:t>Trans. Inform. Forensics Security, vol. 2, no. 1, pp. 14–23, Mar. </a:t>
            </a:r>
            <a:r>
              <a:rPr lang="en-US" sz="2000" dirty="0" smtClean="0"/>
              <a:t>2007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[</a:t>
            </a:r>
            <a:r>
              <a:rPr lang="en-US" sz="2000" dirty="0"/>
              <a:t>3] X. Gong and H.-M. Lu, “Towards fast and robust watermarking scheme </a:t>
            </a:r>
          </a:p>
          <a:p>
            <a:pPr marL="0" indent="0">
              <a:buNone/>
            </a:pPr>
            <a:r>
              <a:rPr lang="en-US" sz="2000" dirty="0" smtClean="0"/>
              <a:t>       for </a:t>
            </a:r>
            <a:r>
              <a:rPr lang="en-US" sz="2000" dirty="0"/>
              <a:t>H.264 video,” in Proc. 10th IEEE ISM, Dec. 2008, pp. 649–653.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4] S. Kim, Y. Hong, and C. Won, “Data hiding on H.264/AVC compressed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video</a:t>
            </a:r>
            <a:r>
              <a:rPr lang="en-US" sz="2000" dirty="0"/>
              <a:t>,” Image Anal. </a:t>
            </a:r>
            <a:r>
              <a:rPr lang="en-US" sz="2000" dirty="0" err="1"/>
              <a:t>Recog</a:t>
            </a:r>
            <a:r>
              <a:rPr lang="en-US" sz="2000" dirty="0"/>
              <a:t>., vol. 4633/2007, pp. 698–707, 2007. </a:t>
            </a:r>
          </a:p>
          <a:p>
            <a:r>
              <a:rPr lang="en-US" sz="2000" dirty="0"/>
              <a:t>[5] S. </a:t>
            </a:r>
            <a:r>
              <a:rPr lang="en-US" sz="2000" dirty="0" err="1"/>
              <a:t>Kapotas</a:t>
            </a:r>
            <a:r>
              <a:rPr lang="en-US" sz="2000" dirty="0"/>
              <a:t>, E. </a:t>
            </a:r>
            <a:r>
              <a:rPr lang="en-US" sz="2000" dirty="0" err="1"/>
              <a:t>Varsaki</a:t>
            </a:r>
            <a:r>
              <a:rPr lang="en-US" sz="2000" dirty="0"/>
              <a:t>, and A. </a:t>
            </a:r>
            <a:r>
              <a:rPr lang="en-US" sz="2000" dirty="0" err="1"/>
              <a:t>Skodras</a:t>
            </a:r>
            <a:r>
              <a:rPr lang="en-US" sz="2000" dirty="0"/>
              <a:t>, “Data hiding in H. 264 encoded </a:t>
            </a:r>
          </a:p>
          <a:p>
            <a:pPr marL="0" indent="0">
              <a:buNone/>
            </a:pPr>
            <a:r>
              <a:rPr lang="en-US" sz="2000" dirty="0" smtClean="0"/>
              <a:t>             video </a:t>
            </a:r>
            <a:r>
              <a:rPr lang="en-US" sz="2000" dirty="0"/>
              <a:t>sequences,” in Proc. IEEE 9th Workshop MMSP, Oct. 2007, pp. </a:t>
            </a:r>
          </a:p>
          <a:p>
            <a:pPr marL="0" indent="0">
              <a:buNone/>
            </a:pPr>
            <a:r>
              <a:rPr lang="en-US" sz="2000" dirty="0" smtClean="0"/>
              <a:t>             373–376</a:t>
            </a:r>
            <a:r>
              <a:rPr lang="en-US" sz="2000" dirty="0"/>
              <a:t>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145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pPr>
              <a:tabLst>
                <a:tab pos="6862763" algn="l"/>
              </a:tabLst>
            </a:pPr>
            <a:r>
              <a:rPr lang="en-IN" dirty="0"/>
              <a:t>“Watermarking” deals with embedding information </a:t>
            </a:r>
            <a:r>
              <a:rPr lang="en-IN" dirty="0" smtClean="0"/>
              <a:t>creator</a:t>
            </a:r>
            <a:r>
              <a:rPr lang="en-IN" dirty="0"/>
              <a:t>, status, recipient, etc. into the host data in such a way that it remains transparent </a:t>
            </a:r>
            <a:r>
              <a:rPr lang="en-IN" dirty="0" smtClean="0"/>
              <a:t>or undetectable.</a:t>
            </a:r>
          </a:p>
          <a:p>
            <a:pPr>
              <a:tabLst>
                <a:tab pos="6862763" algn="l"/>
              </a:tabLst>
            </a:pPr>
            <a:endParaRPr lang="en-US" altLang="ko-KR" dirty="0" smtClean="0">
              <a:ea typeface="굴림" charset="-127"/>
            </a:endParaRPr>
          </a:p>
          <a:p>
            <a:pPr>
              <a:tabLst>
                <a:tab pos="6862763" algn="l"/>
              </a:tabLst>
            </a:pPr>
            <a:r>
              <a:rPr lang="en-US" altLang="ko-KR" dirty="0" smtClean="0">
                <a:ea typeface="굴림" charset="-127"/>
              </a:rPr>
              <a:t>Watermarking works on various domains such as Text, Images, Multimedia Files (videos).</a:t>
            </a:r>
          </a:p>
        </p:txBody>
      </p:sp>
    </p:spTree>
    <p:extLst>
      <p:ext uri="{BB962C8B-B14F-4D97-AF65-F5344CB8AC3E}">
        <p14:creationId xmlns:p14="http://schemas.microsoft.com/office/powerpoint/2010/main" val="30562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Goals &amp;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pPr>
              <a:tabLst>
                <a:tab pos="6862763" algn="l"/>
              </a:tabLst>
            </a:pPr>
            <a:r>
              <a:rPr lang="en-US" dirty="0" smtClean="0"/>
              <a:t>Extract the frames of an MPEG video &amp; embed the </a:t>
            </a:r>
            <a:r>
              <a:rPr lang="en-US" dirty="0">
                <a:ea typeface="굴림" charset="-127"/>
              </a:rPr>
              <a:t>p</a:t>
            </a:r>
            <a:r>
              <a:rPr lang="en-US" altLang="ko-KR" dirty="0" smtClean="0">
                <a:ea typeface="굴림" charset="-127"/>
              </a:rPr>
              <a:t>art of watermark in the frames.</a:t>
            </a:r>
          </a:p>
          <a:p>
            <a:pPr>
              <a:tabLst>
                <a:tab pos="6862763" algn="l"/>
              </a:tabLst>
            </a:pPr>
            <a:r>
              <a:rPr lang="en-US" altLang="ko-KR" dirty="0" smtClean="0">
                <a:ea typeface="굴림" charset="-127"/>
              </a:rPr>
              <a:t>Watermarking is done using DWT(Discrete wavelet transform).</a:t>
            </a:r>
          </a:p>
          <a:p>
            <a:pPr>
              <a:tabLst>
                <a:tab pos="6862763" algn="l"/>
              </a:tabLst>
            </a:pPr>
            <a:r>
              <a:rPr lang="en-US" altLang="ko-KR" dirty="0" smtClean="0">
                <a:ea typeface="굴림" charset="-127"/>
              </a:rPr>
              <a:t>The embedded watermark transparent, </a:t>
            </a:r>
            <a:r>
              <a:rPr lang="en-US" altLang="ko-KR" dirty="0" smtClean="0">
                <a:ea typeface="굴림" charset="-127"/>
              </a:rPr>
              <a:t>robust to </a:t>
            </a:r>
            <a:r>
              <a:rPr lang="en-US" altLang="ko-KR" dirty="0" smtClean="0">
                <a:ea typeface="굴림" charset="-127"/>
              </a:rPr>
              <a:t>a maximum efficiency.</a:t>
            </a:r>
          </a:p>
        </p:txBody>
      </p:sp>
    </p:spTree>
    <p:extLst>
      <p:ext uri="{BB962C8B-B14F-4D97-AF65-F5344CB8AC3E}">
        <p14:creationId xmlns:p14="http://schemas.microsoft.com/office/powerpoint/2010/main" val="3733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 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ea typeface="굴림" charset="-127"/>
            </a:endParaRPr>
          </a:p>
          <a:p>
            <a:pPr>
              <a:tabLst>
                <a:tab pos="6862763" algn="l"/>
              </a:tabLst>
            </a:pPr>
            <a:r>
              <a:rPr lang="en-IN" sz="2200" dirty="0"/>
              <a:t>Various watermarking schemes have been proposed in the </a:t>
            </a:r>
            <a:r>
              <a:rPr lang="en-IN" sz="2200" dirty="0" smtClean="0"/>
              <a:t>present for compressed &amp; uncompressed domains. </a:t>
            </a:r>
          </a:p>
          <a:p>
            <a:pPr marL="0" indent="0">
              <a:buNone/>
              <a:tabLst>
                <a:tab pos="6862763" algn="l"/>
              </a:tabLst>
            </a:pPr>
            <a:r>
              <a:rPr lang="en-IN" sz="2200" dirty="0" smtClean="0"/>
              <a:t>    </a:t>
            </a:r>
          </a:p>
          <a:p>
            <a:pPr>
              <a:tabLst>
                <a:tab pos="6862763" algn="l"/>
              </a:tabLst>
            </a:pPr>
            <a:r>
              <a:rPr lang="en-IN" sz="2200" dirty="0" smtClean="0"/>
              <a:t>Unfortunately</a:t>
            </a:r>
            <a:r>
              <a:rPr lang="en-IN" sz="2200" dirty="0"/>
              <a:t>, up to now there is no algorithm that </a:t>
            </a:r>
            <a:r>
              <a:rPr lang="en-IN" sz="2200" dirty="0" smtClean="0"/>
              <a:t>            perfectly </a:t>
            </a:r>
            <a:r>
              <a:rPr lang="en-IN" sz="2200" dirty="0"/>
              <a:t>fulfils the </a:t>
            </a:r>
            <a:r>
              <a:rPr lang="en-IN" sz="2200" dirty="0" smtClean="0"/>
              <a:t>fundamental </a:t>
            </a:r>
            <a:r>
              <a:rPr lang="en-IN" sz="2200" dirty="0"/>
              <a:t>watermarking </a:t>
            </a:r>
            <a:r>
              <a:rPr lang="en-IN" sz="2200" dirty="0" smtClean="0"/>
              <a:t>requirements:</a:t>
            </a:r>
          </a:p>
          <a:p>
            <a:pPr>
              <a:tabLst>
                <a:tab pos="6862763" algn="l"/>
              </a:tabLst>
            </a:pPr>
            <a:endParaRPr lang="en-IN" sz="2200" dirty="0" smtClean="0"/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r>
              <a:rPr lang="en-IN" sz="1800" dirty="0"/>
              <a:t>They are not removed when the data are converted to other file formats</a:t>
            </a:r>
            <a:r>
              <a:rPr lang="en-IN" sz="1800" dirty="0" smtClean="0"/>
              <a:t>.</a:t>
            </a:r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r>
              <a:rPr lang="en-IN" sz="1800" dirty="0"/>
              <a:t>They undergo the same transformations as the data in which they are </a:t>
            </a:r>
            <a:r>
              <a:rPr lang="en-IN" sz="1800" dirty="0" smtClean="0"/>
              <a:t>embedded</a:t>
            </a:r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r>
              <a:rPr lang="en-IN" sz="1800" dirty="0" smtClean="0"/>
              <a:t>Transparent to end user.          </a:t>
            </a:r>
            <a:endParaRPr lang="en-US" altLang="ko-KR" sz="18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 Literature Survey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pPr>
              <a:tabLst>
                <a:tab pos="6862763" algn="l"/>
              </a:tabLst>
            </a:pPr>
            <a:r>
              <a:rPr lang="en-IN" sz="2000" dirty="0"/>
              <a:t>Video watermarking approaches can be classified into two main categories based on the method of hiding watermark bits in the host video </a:t>
            </a:r>
            <a:endParaRPr lang="en-IN" sz="2200" dirty="0" smtClean="0"/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endParaRPr lang="en-IN" sz="1800" dirty="0" smtClean="0"/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r>
              <a:rPr lang="en-IN" sz="1800" b="1" dirty="0"/>
              <a:t>Spatial domain </a:t>
            </a:r>
            <a:r>
              <a:rPr lang="en-IN" sz="1800" b="1" dirty="0" smtClean="0"/>
              <a:t>watermarking: </a:t>
            </a:r>
            <a:r>
              <a:rPr lang="en-IN" sz="1800" dirty="0"/>
              <a:t>E</a:t>
            </a:r>
            <a:r>
              <a:rPr lang="en-IN" sz="1800" dirty="0" smtClean="0"/>
              <a:t>mbedding </a:t>
            </a:r>
            <a:r>
              <a:rPr lang="en-IN" sz="1800" dirty="0"/>
              <a:t>and detection of watermark are performed by directly manipulating the pixel intensity values of the video </a:t>
            </a:r>
            <a:r>
              <a:rPr lang="en-IN" sz="1800" dirty="0" smtClean="0"/>
              <a:t>frame.</a:t>
            </a:r>
          </a:p>
          <a:p>
            <a:pPr lvl="1">
              <a:buFont typeface="Wingdings" pitchFamily="2" charset="2"/>
              <a:buChar char="§"/>
              <a:tabLst>
                <a:tab pos="6862763" algn="l"/>
              </a:tabLst>
            </a:pPr>
            <a:r>
              <a:rPr lang="en-IN" sz="1800" b="1" dirty="0"/>
              <a:t>Transform domain </a:t>
            </a:r>
            <a:r>
              <a:rPr lang="en-IN" sz="1800" b="1" dirty="0" smtClean="0"/>
              <a:t>techniques</a:t>
            </a:r>
            <a:r>
              <a:rPr lang="en-IN" sz="1800" dirty="0"/>
              <a:t>:</a:t>
            </a:r>
            <a:r>
              <a:rPr lang="en-IN" sz="1800" dirty="0" smtClean="0"/>
              <a:t> Alter </a:t>
            </a:r>
            <a:r>
              <a:rPr lang="en-IN" sz="1800" dirty="0"/>
              <a:t>spatial pixel values of the host video according to a pre-determined transform and are more robust than spatial domain </a:t>
            </a:r>
            <a:r>
              <a:rPr lang="en-IN" sz="1800" dirty="0" smtClean="0"/>
              <a:t>techniques.</a:t>
            </a:r>
          </a:p>
          <a:p>
            <a:pPr lvl="2">
              <a:tabLst>
                <a:tab pos="6862763" algn="l"/>
              </a:tabLst>
            </a:pPr>
            <a:r>
              <a:rPr lang="en-IN" sz="1800" dirty="0"/>
              <a:t>The commonly used transform domain techniques are Discrete Fourier Transform (DFT), the Discrete Cosine Transform (DCT), and the Discrete Wavelet Transform (DWT). 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733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</a:t>
            </a:r>
            <a:r>
              <a:rPr lang="en-US" sz="3200" dirty="0" smtClean="0"/>
              <a:t>Method-Embedding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WATERMARK </a:t>
            </a:r>
            <a:r>
              <a:rPr lang="en-US" b="1" dirty="0"/>
              <a:t>EMBEDDING ALGORITHM 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Input</a:t>
            </a:r>
            <a:r>
              <a:rPr lang="en-US" b="1" i="1" dirty="0"/>
              <a:t>: </a:t>
            </a:r>
            <a:r>
              <a:rPr lang="en-US" i="1" dirty="0"/>
              <a:t>Original Video and a random watermark </a:t>
            </a:r>
            <a:r>
              <a:rPr lang="en-US" i="1" dirty="0" smtClean="0"/>
              <a:t> </a:t>
            </a:r>
            <a:r>
              <a:rPr lang="en-US" b="1" i="1" dirty="0" smtClean="0"/>
              <a:t>W</a:t>
            </a:r>
            <a:r>
              <a:rPr lang="en-US" i="1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Output</a:t>
            </a:r>
            <a:r>
              <a:rPr lang="en-US" i="1" dirty="0"/>
              <a:t>: Watermarked video.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The </a:t>
            </a:r>
            <a:r>
              <a:rPr lang="en-US" dirty="0"/>
              <a:t>video is partitioned into frames.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for </a:t>
            </a:r>
            <a:r>
              <a:rPr lang="en-US" dirty="0"/>
              <a:t>each scene </a:t>
            </a:r>
            <a:r>
              <a:rPr lang="en-US" b="1" dirty="0"/>
              <a:t>do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1- </a:t>
            </a:r>
            <a:r>
              <a:rPr lang="en-US" dirty="0"/>
              <a:t>Metricize the frame into a matrix </a:t>
            </a:r>
            <a:r>
              <a:rPr lang="en-US" b="1" dirty="0"/>
              <a:t>M.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2- </a:t>
            </a:r>
            <a:r>
              <a:rPr lang="en-US" dirty="0"/>
              <a:t>Apply DWT ( </a:t>
            </a:r>
            <a:r>
              <a:rPr lang="en-US" dirty="0" err="1"/>
              <a:t>Haar</a:t>
            </a:r>
            <a:r>
              <a:rPr lang="en-US" dirty="0"/>
              <a:t> wavelet) to the converted </a:t>
            </a:r>
            <a:r>
              <a:rPr lang="en-US" dirty="0" smtClean="0"/>
              <a:t>	matrix </a:t>
            </a:r>
            <a:r>
              <a:rPr lang="en-US" b="1" dirty="0"/>
              <a:t>M </a:t>
            </a:r>
            <a:r>
              <a:rPr lang="en-US" dirty="0"/>
              <a:t>to obtain 4 sub-band matrices of each </a:t>
            </a:r>
            <a:r>
              <a:rPr lang="en-US" dirty="0" smtClean="0"/>
              <a:t>	frame </a:t>
            </a:r>
            <a:r>
              <a:rPr lang="en-US" dirty="0"/>
              <a:t>(</a:t>
            </a:r>
            <a:r>
              <a:rPr lang="en-US" b="1" dirty="0"/>
              <a:t>LL</a:t>
            </a:r>
            <a:r>
              <a:rPr lang="en-US" dirty="0"/>
              <a:t>, </a:t>
            </a:r>
            <a:r>
              <a:rPr lang="en-US" b="1" dirty="0"/>
              <a:t>LH</a:t>
            </a:r>
            <a:r>
              <a:rPr lang="en-US" dirty="0"/>
              <a:t>, </a:t>
            </a:r>
            <a:r>
              <a:rPr lang="en-US" b="1" dirty="0"/>
              <a:t>HL</a:t>
            </a:r>
            <a:r>
              <a:rPr lang="en-US" dirty="0"/>
              <a:t>, </a:t>
            </a:r>
            <a:r>
              <a:rPr lang="en-US" b="1" dirty="0"/>
              <a:t>HH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3" y="-228600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/>
              <a:t>Proposed </a:t>
            </a:r>
            <a:r>
              <a:rPr lang="en-US" sz="3200" dirty="0" smtClean="0"/>
              <a:t>Method-Embedding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4191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043462"/>
            <a:ext cx="8077200" cy="248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6862763" algn="l"/>
              </a:tabLst>
            </a:pPr>
            <a:endParaRPr lang="en-US" sz="18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30557"/>
            <a:ext cx="8229600" cy="4525963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dirty="0"/>
              <a:t>DWT ( </a:t>
            </a:r>
            <a:r>
              <a:rPr lang="en-US" dirty="0" err="1"/>
              <a:t>Haar</a:t>
            </a:r>
            <a:r>
              <a:rPr lang="en-US" dirty="0"/>
              <a:t> wavelet) to the converted matrix </a:t>
            </a:r>
            <a:r>
              <a:rPr lang="en-US" b="1" dirty="0"/>
              <a:t>M </a:t>
            </a:r>
            <a:r>
              <a:rPr lang="en-US" dirty="0"/>
              <a:t>to obtain 4 sub-band matrices of each frame (</a:t>
            </a:r>
            <a:r>
              <a:rPr lang="en-US" b="1" dirty="0"/>
              <a:t>LL</a:t>
            </a:r>
            <a:r>
              <a:rPr lang="en-US" dirty="0"/>
              <a:t>, </a:t>
            </a:r>
            <a:r>
              <a:rPr lang="en-US" b="1" dirty="0"/>
              <a:t>LH</a:t>
            </a:r>
            <a:r>
              <a:rPr lang="en-US" dirty="0"/>
              <a:t>, </a:t>
            </a:r>
            <a:r>
              <a:rPr lang="en-US" b="1" dirty="0"/>
              <a:t>HL</a:t>
            </a:r>
            <a:r>
              <a:rPr lang="en-US" dirty="0"/>
              <a:t>, </a:t>
            </a:r>
            <a:r>
              <a:rPr lang="en-US" b="1" dirty="0"/>
              <a:t>HH</a:t>
            </a:r>
            <a:r>
              <a:rPr lang="en-US" dirty="0"/>
              <a:t>). 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333500" y="3733800"/>
            <a:ext cx="6477000" cy="2819400"/>
            <a:chOff x="96" y="699"/>
            <a:chExt cx="5568" cy="2949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96" y="1008"/>
              <a:ext cx="2352" cy="235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fr-CH" sz="2000">
                  <a:latin typeface="Calibri" pitchFamily="34" charset="0"/>
                  <a:cs typeface="Arial" pitchFamily="34" charset="0"/>
                </a:rPr>
                <a:t>Original</a:t>
              </a:r>
            </a:p>
            <a:p>
              <a:pPr algn="ctr" eaLnBrk="0" hangingPunct="0"/>
              <a:r>
                <a:rPr lang="fr-CH" sz="2000">
                  <a:latin typeface="Calibri" pitchFamily="34" charset="0"/>
                  <a:cs typeface="Arial" pitchFamily="34" charset="0"/>
                </a:rPr>
                <a:t>Image</a:t>
              </a:r>
              <a:endParaRPr lang="en-US" sz="2000"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14" name="Picture 5" descr="I:\presentations\jpeg2000\Images\lena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5" y="699"/>
              <a:ext cx="2949" cy="2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91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600200"/>
          </a:xfrm>
        </p:spPr>
        <p:txBody>
          <a:bodyPr/>
          <a:lstStyle/>
          <a:p>
            <a:r>
              <a:rPr lang="en-US" sz="3200" dirty="0"/>
              <a:t>Proposed </a:t>
            </a:r>
            <a:r>
              <a:rPr lang="en-US" sz="3200" dirty="0" smtClean="0"/>
              <a:t>Method-Embedding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85800" y="2040307"/>
            <a:ext cx="7772400" cy="3733800"/>
            <a:chOff x="89" y="699"/>
            <a:chExt cx="5575" cy="2949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89" y="1008"/>
              <a:ext cx="2352" cy="2352"/>
              <a:chOff x="89" y="1008"/>
              <a:chExt cx="2352" cy="2352"/>
            </a:xfrm>
          </p:grpSpPr>
          <p:sp>
            <p:nvSpPr>
              <p:cNvPr id="7" name="AutoShape 1028"/>
              <p:cNvSpPr>
                <a:spLocks noChangeArrowheads="1"/>
              </p:cNvSpPr>
              <p:nvPr/>
            </p:nvSpPr>
            <p:spPr bwMode="auto">
              <a:xfrm>
                <a:off x="89" y="2208"/>
                <a:ext cx="1152" cy="115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fr-CH" sz="2000">
                    <a:latin typeface="Calibri" pitchFamily="34" charset="0"/>
                    <a:cs typeface="Arial" pitchFamily="34" charset="0"/>
                  </a:rPr>
                  <a:t>LH</a:t>
                </a:r>
                <a:r>
                  <a:rPr lang="fr-CH" sz="2000" baseline="-25000">
                    <a:latin typeface="Calibri" pitchFamily="34" charset="0"/>
                    <a:cs typeface="Arial" pitchFamily="34" charset="0"/>
                  </a:rPr>
                  <a:t>1</a:t>
                </a:r>
                <a:endParaRPr lang="en-US" sz="2000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AutoShape 1029"/>
              <p:cNvSpPr>
                <a:spLocks noChangeArrowheads="1"/>
              </p:cNvSpPr>
              <p:nvPr/>
            </p:nvSpPr>
            <p:spPr bwMode="auto">
              <a:xfrm>
                <a:off x="1289" y="1008"/>
                <a:ext cx="1152" cy="115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fr-CH" sz="2000" dirty="0">
                    <a:latin typeface="Calibri" pitchFamily="34" charset="0"/>
                    <a:cs typeface="Arial" pitchFamily="34" charset="0"/>
                  </a:rPr>
                  <a:t>HL</a:t>
                </a:r>
                <a:r>
                  <a:rPr lang="fr-CH" sz="2000" baseline="-25000" dirty="0">
                    <a:latin typeface="Calibri" pitchFamily="34" charset="0"/>
                    <a:cs typeface="Arial" pitchFamily="34" charset="0"/>
                  </a:rPr>
                  <a:t>1</a:t>
                </a:r>
                <a:endParaRPr lang="en-US" sz="2000" baseline="-25000" dirty="0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AutoShape 1030"/>
              <p:cNvSpPr>
                <a:spLocks noChangeArrowheads="1"/>
              </p:cNvSpPr>
              <p:nvPr/>
            </p:nvSpPr>
            <p:spPr bwMode="auto">
              <a:xfrm>
                <a:off x="1289" y="2208"/>
                <a:ext cx="1152" cy="115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fr-CH" sz="2000">
                    <a:latin typeface="Calibri" pitchFamily="34" charset="0"/>
                    <a:cs typeface="Arial" pitchFamily="34" charset="0"/>
                  </a:rPr>
                  <a:t>HH</a:t>
                </a:r>
                <a:r>
                  <a:rPr lang="fr-CH" sz="2000" baseline="-25000">
                    <a:latin typeface="Calibri" pitchFamily="34" charset="0"/>
                    <a:cs typeface="Arial" pitchFamily="34" charset="0"/>
                  </a:rPr>
                  <a:t>1</a:t>
                </a:r>
                <a:endParaRPr lang="en-US" sz="2000" baseline="-25000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AutoShape 1031"/>
              <p:cNvSpPr>
                <a:spLocks noChangeArrowheads="1"/>
              </p:cNvSpPr>
              <p:nvPr/>
            </p:nvSpPr>
            <p:spPr bwMode="auto">
              <a:xfrm>
                <a:off x="96" y="1008"/>
                <a:ext cx="1152" cy="115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fr-CH" sz="2000">
                    <a:latin typeface="Calibri" pitchFamily="34" charset="0"/>
                    <a:cs typeface="Arial" pitchFamily="34" charset="0"/>
                  </a:rPr>
                  <a:t>LL</a:t>
                </a:r>
                <a:r>
                  <a:rPr lang="fr-CH" sz="2000" baseline="-25000">
                    <a:latin typeface="Calibri" pitchFamily="34" charset="0"/>
                    <a:cs typeface="Arial" pitchFamily="34" charset="0"/>
                  </a:rPr>
                  <a:t>1</a:t>
                </a:r>
                <a:endParaRPr lang="en-US" sz="2000" baseline="-25000">
                  <a:latin typeface="Calibri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6" name="Picture 1032" descr="I:\presentations\jpeg2000\Images\lena1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5" y="699"/>
              <a:ext cx="2949" cy="2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990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</a:t>
            </a:r>
            <a:r>
              <a:rPr lang="en-US" sz="3200" dirty="0" smtClean="0"/>
              <a:t>Method-Embedding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3- Metricize the watermark into the matrix </a:t>
            </a:r>
            <a:r>
              <a:rPr lang="en-US" b="1" dirty="0"/>
              <a:t>W </a:t>
            </a:r>
            <a:r>
              <a:rPr lang="en-US" dirty="0"/>
              <a:t>as well as the HH sub-band </a:t>
            </a:r>
            <a:r>
              <a:rPr lang="en-US" b="1" dirty="0"/>
              <a:t>HH</a:t>
            </a:r>
            <a:r>
              <a:rPr lang="en-US" dirty="0"/>
              <a:t>. </a:t>
            </a:r>
          </a:p>
          <a:p>
            <a:r>
              <a:rPr lang="en-US" dirty="0"/>
              <a:t>4- Choose n random positions having values with in the dimensions of HH sub-band, save the values in vector </a:t>
            </a:r>
            <a:r>
              <a:rPr lang="en-US" b="1" dirty="0"/>
              <a:t>V </a:t>
            </a:r>
            <a:r>
              <a:rPr lang="en-US" dirty="0"/>
              <a:t>. </a:t>
            </a:r>
          </a:p>
          <a:p>
            <a:r>
              <a:rPr lang="en-US" dirty="0"/>
              <a:t>5- Embed the watermark </a:t>
            </a:r>
            <a:r>
              <a:rPr lang="en-US" b="1" dirty="0"/>
              <a:t>W </a:t>
            </a:r>
            <a:r>
              <a:rPr lang="en-US" dirty="0"/>
              <a:t>at the corresponding positions of </a:t>
            </a:r>
            <a:r>
              <a:rPr lang="en-US" b="1" dirty="0"/>
              <a:t>HH </a:t>
            </a:r>
            <a:r>
              <a:rPr lang="en-US" dirty="0"/>
              <a:t>depicted in vector </a:t>
            </a:r>
            <a:r>
              <a:rPr lang="en-US" b="1" dirty="0"/>
              <a:t>V</a:t>
            </a:r>
            <a:r>
              <a:rPr lang="en-US" dirty="0"/>
              <a:t>. </a:t>
            </a:r>
          </a:p>
          <a:p>
            <a:r>
              <a:rPr lang="en-US" dirty="0"/>
              <a:t>6- For the watermarked image take their Inverse wavelet transform (</a:t>
            </a:r>
            <a:r>
              <a:rPr lang="en-US" dirty="0" err="1"/>
              <a:t>Haar</a:t>
            </a:r>
            <a:r>
              <a:rPr lang="en-US" dirty="0"/>
              <a:t> wavelet). </a:t>
            </a:r>
          </a:p>
          <a:p>
            <a:r>
              <a:rPr lang="en-US" b="1" dirty="0"/>
              <a:t>end for </a:t>
            </a:r>
            <a:endParaRPr lang="en-US" dirty="0"/>
          </a:p>
          <a:p>
            <a:r>
              <a:rPr lang="en-US"/>
              <a:t>7- </a:t>
            </a:r>
            <a:r>
              <a:rPr lang="en-US" smtClean="0"/>
              <a:t>Produce </a:t>
            </a:r>
            <a:r>
              <a:rPr lang="en-US"/>
              <a:t>the watermarked video using the frames.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1130</TotalTime>
  <Words>720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EMBEDDING &amp; DETECTION OF WATERMARK IN MPEG FORMAT</vt:lpstr>
      <vt:lpstr> Introduction</vt:lpstr>
      <vt:lpstr>Goals &amp; Objectives</vt:lpstr>
      <vt:lpstr> Motivation</vt:lpstr>
      <vt:lpstr> Literature Survey </vt:lpstr>
      <vt:lpstr>Proposed Method-Embedding</vt:lpstr>
      <vt:lpstr>Proposed Method-Embedding</vt:lpstr>
      <vt:lpstr>Proposed Method-Embedding</vt:lpstr>
      <vt:lpstr>Proposed Method-Embedding</vt:lpstr>
      <vt:lpstr>Proposed Method-Detection</vt:lpstr>
      <vt:lpstr>Proposed Method-Detection</vt:lpstr>
      <vt:lpstr>Results </vt:lpstr>
      <vt:lpstr>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/ OPINION MINING</dc:title>
  <dc:creator>Sumit</dc:creator>
  <cp:lastModifiedBy>Level</cp:lastModifiedBy>
  <cp:revision>52</cp:revision>
  <dcterms:created xsi:type="dcterms:W3CDTF">2012-09-23T06:56:10Z</dcterms:created>
  <dcterms:modified xsi:type="dcterms:W3CDTF">2013-11-28T06:37:58Z</dcterms:modified>
</cp:coreProperties>
</file>