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953265E5-6A64-4D76-AB7C-3A8FCAC0980F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F01E72FC-E63D-4127-A399-7299EF1BB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48600" cy="1390650"/>
          </a:xfrm>
        </p:spPr>
        <p:txBody>
          <a:bodyPr/>
          <a:lstStyle/>
          <a:p>
            <a:r>
              <a:rPr smtClean="0"/>
              <a:t>NVK GROUP &amp; SONS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629400" cy="3719689"/>
          </a:xfrm>
        </p:spPr>
        <p:txBody>
          <a:bodyPr/>
          <a:lstStyle/>
          <a:p>
            <a:endParaRPr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3733800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LOCATION </a:t>
            </a:r>
          </a:p>
          <a:p>
            <a:r>
              <a:rPr lang="en-US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BH-1,Deoghat 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Jhalwa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Allahabad 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211012</a:t>
            </a:r>
          </a:p>
          <a:p>
            <a:endParaRPr lang="en-US" dirty="0"/>
          </a:p>
        </p:txBody>
      </p:sp>
      <p:pic>
        <p:nvPicPr>
          <p:cNvPr id="5" name="Picture 4" descr="who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3581400" cy="3285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Task #1 - Conduct Initial </a:t>
            </a:r>
            <a:r>
              <a:rPr lang="en-US" b="1" smtClean="0"/>
              <a:t>Market </a:t>
            </a:r>
            <a:r>
              <a:rPr lang="en-US" b="1" smtClean="0"/>
              <a:t>Research</a:t>
            </a:r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These sectors include: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Transport Sector, which deals with transporting tourists (both domestic</a:t>
            </a:r>
          </a:p>
          <a:p>
            <a:pPr>
              <a:buNone/>
            </a:pPr>
            <a:r>
              <a:rPr lang="en-US" dirty="0" smtClean="0"/>
              <a:t>and international) in and around South Africa, e.g. airlines, shuttles,</a:t>
            </a:r>
          </a:p>
          <a:p>
            <a:pPr>
              <a:buNone/>
            </a:pPr>
            <a:r>
              <a:rPr lang="en-US" dirty="0" smtClean="0"/>
              <a:t>trains, buses, ships, taxis, etc.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Travel Agents, whose main function is to sell the temporary use of</a:t>
            </a:r>
          </a:p>
          <a:p>
            <a:pPr>
              <a:buNone/>
            </a:pPr>
            <a:r>
              <a:rPr lang="en-US" dirty="0" smtClean="0"/>
              <a:t>transport (air, rail, road and water), accommodation, tours and other</a:t>
            </a:r>
          </a:p>
          <a:p>
            <a:pPr>
              <a:buNone/>
            </a:pPr>
            <a:r>
              <a:rPr lang="en-US" dirty="0" smtClean="0"/>
              <a:t>associated services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Tour Operator, who is a person that owns a business which transports</a:t>
            </a:r>
          </a:p>
          <a:p>
            <a:pPr>
              <a:buNone/>
            </a:pPr>
            <a:r>
              <a:rPr lang="en-US" dirty="0" smtClean="0"/>
              <a:t>paying tourists on scheduled itineraries and makes arrangements for their</a:t>
            </a:r>
          </a:p>
          <a:p>
            <a:pPr>
              <a:buNone/>
            </a:pPr>
            <a:r>
              <a:rPr lang="en-US" dirty="0" smtClean="0"/>
              <a:t>clients in terms of accommodation, transport and excursions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Tour Guide, which is any qualified person who, for monetary or other</a:t>
            </a:r>
          </a:p>
          <a:p>
            <a:pPr>
              <a:buNone/>
            </a:pPr>
            <a:r>
              <a:rPr lang="en-US" dirty="0" smtClean="0"/>
              <a:t>reward, accompanies people who are travelling through or visiting any</a:t>
            </a:r>
          </a:p>
          <a:p>
            <a:pPr>
              <a:buNone/>
            </a:pPr>
            <a:r>
              <a:rPr lang="en-US" dirty="0" smtClean="0"/>
              <a:t>place within the country and furnishes those people with information or</a:t>
            </a:r>
          </a:p>
          <a:p>
            <a:pPr>
              <a:buNone/>
            </a:pPr>
            <a:r>
              <a:rPr lang="en-US" dirty="0" smtClean="0"/>
              <a:t>comments regarding the places or objects visited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Marketing your Tourism Business</a:t>
            </a:r>
          </a:p>
          <a:p>
            <a:pPr>
              <a:buNone/>
            </a:pPr>
            <a:r>
              <a:rPr lang="en-US" dirty="0" smtClean="0"/>
              <a:t>Once you have your tourism business up and running you will need to</a:t>
            </a:r>
          </a:p>
          <a:p>
            <a:pPr>
              <a:buNone/>
            </a:pPr>
            <a:r>
              <a:rPr lang="en-US" dirty="0" smtClean="0"/>
              <a:t>attract customers and keep them. All tourism companies – from small</a:t>
            </a:r>
          </a:p>
          <a:p>
            <a:pPr>
              <a:buNone/>
            </a:pPr>
            <a:r>
              <a:rPr lang="en-US" dirty="0" smtClean="0"/>
              <a:t>guesthouses to large hotel groups with their own marketing departments –</a:t>
            </a:r>
          </a:p>
          <a:p>
            <a:pPr>
              <a:buNone/>
            </a:pPr>
            <a:r>
              <a:rPr lang="en-US" dirty="0" smtClean="0"/>
              <a:t>market themselves in one way or another.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creating something which potential customers want</a:t>
            </a:r>
          </a:p>
          <a:p>
            <a:pPr>
              <a:buNone/>
            </a:pPr>
            <a:r>
              <a:rPr lang="en-US" dirty="0" smtClean="0"/>
              <a:t>• offering your product in a place which is convenient and attractive to</a:t>
            </a:r>
          </a:p>
          <a:p>
            <a:pPr>
              <a:buNone/>
            </a:pPr>
            <a:r>
              <a:rPr lang="en-US" dirty="0" smtClean="0"/>
              <a:t>customers</a:t>
            </a:r>
          </a:p>
          <a:p>
            <a:pPr>
              <a:buNone/>
            </a:pPr>
            <a:r>
              <a:rPr lang="en-US" dirty="0" smtClean="0"/>
              <a:t>• offering your product at a price which is reasonable and fair</a:t>
            </a:r>
          </a:p>
          <a:p>
            <a:pPr>
              <a:buNone/>
            </a:pPr>
            <a:r>
              <a:rPr lang="en-US" dirty="0" smtClean="0"/>
              <a:t>• letting potential customers know about your product through the many</a:t>
            </a:r>
          </a:p>
          <a:p>
            <a:pPr>
              <a:buNone/>
            </a:pPr>
            <a:r>
              <a:rPr lang="en-US" dirty="0" smtClean="0"/>
              <a:t>forms of communication</a:t>
            </a:r>
          </a:p>
          <a:p>
            <a:pPr>
              <a:buNone/>
            </a:pPr>
            <a:r>
              <a:rPr lang="en-US" dirty="0" smtClean="0"/>
              <a:t>• attending local and international exhibitions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The marketing mix looks at the four main factors that need to be</a:t>
            </a:r>
          </a:p>
          <a:p>
            <a:pPr>
              <a:buNone/>
            </a:pPr>
            <a:r>
              <a:rPr lang="en-US" dirty="0" smtClean="0"/>
              <a:t>considered to make your business successful:</a:t>
            </a:r>
          </a:p>
          <a:p>
            <a:pPr>
              <a:buNone/>
            </a:pPr>
            <a:r>
              <a:rPr lang="en-US" b="1" dirty="0" smtClean="0"/>
              <a:t>1 Product</a:t>
            </a:r>
          </a:p>
          <a:p>
            <a:pPr>
              <a:buNone/>
            </a:pPr>
            <a:r>
              <a:rPr lang="en-US" dirty="0" smtClean="0"/>
              <a:t>The first factor we call product. For example this may be a room at your</a:t>
            </a:r>
          </a:p>
          <a:p>
            <a:pPr>
              <a:buNone/>
            </a:pPr>
            <a:r>
              <a:rPr lang="en-US" dirty="0" smtClean="0"/>
              <a:t>guesthouse, a tour, or a restaurant meal. It is what people want to buy, that</a:t>
            </a:r>
          </a:p>
          <a:p>
            <a:pPr>
              <a:buNone/>
            </a:pPr>
            <a:r>
              <a:rPr lang="en-US" dirty="0" smtClean="0"/>
              <a:t>meets their specific needs.</a:t>
            </a:r>
          </a:p>
          <a:p>
            <a:pPr>
              <a:buNone/>
            </a:pPr>
            <a:r>
              <a:rPr lang="en-US" b="1" dirty="0" smtClean="0"/>
              <a:t>2 Price</a:t>
            </a:r>
          </a:p>
          <a:p>
            <a:pPr>
              <a:buNone/>
            </a:pPr>
            <a:r>
              <a:rPr lang="en-US" dirty="0" smtClean="0"/>
              <a:t>The next one we call price which is one that people are prepared to pay for</a:t>
            </a:r>
          </a:p>
          <a:p>
            <a:pPr>
              <a:buNone/>
            </a:pPr>
            <a:r>
              <a:rPr lang="en-US" dirty="0" smtClean="0"/>
              <a:t>your product. Getting the right price is crucial. A reasonable price is one in</a:t>
            </a:r>
          </a:p>
          <a:p>
            <a:pPr>
              <a:buNone/>
            </a:pPr>
            <a:r>
              <a:rPr lang="en-US" dirty="0" smtClean="0"/>
              <a:t>which offers the customer value for money (VFM).</a:t>
            </a:r>
          </a:p>
          <a:p>
            <a:pPr>
              <a:buNone/>
            </a:pPr>
            <a:r>
              <a:rPr lang="en-US" b="1" dirty="0" smtClean="0"/>
              <a:t>3 Place</a:t>
            </a:r>
          </a:p>
          <a:p>
            <a:pPr>
              <a:buNone/>
            </a:pPr>
            <a:r>
              <a:rPr lang="en-US" dirty="0" smtClean="0"/>
              <a:t>The third factor is place which means that the product has to be accessible</a:t>
            </a:r>
          </a:p>
          <a:p>
            <a:pPr>
              <a:buNone/>
            </a:pPr>
            <a:r>
              <a:rPr lang="en-US" dirty="0" smtClean="0"/>
              <a:t>and available to customers so that they can actually buy it.</a:t>
            </a:r>
          </a:p>
          <a:p>
            <a:pPr>
              <a:buNone/>
            </a:pPr>
            <a:r>
              <a:rPr lang="en-US" b="1" dirty="0" smtClean="0"/>
              <a:t>4 Promotion</a:t>
            </a:r>
          </a:p>
          <a:p>
            <a:pPr>
              <a:buNone/>
            </a:pPr>
            <a:r>
              <a:rPr lang="en-US" dirty="0" smtClean="0"/>
              <a:t>The fourth ‘P’ of your marketing mix is promotion. Once you have the right</a:t>
            </a:r>
          </a:p>
          <a:p>
            <a:pPr>
              <a:buNone/>
            </a:pPr>
            <a:r>
              <a:rPr lang="en-US" dirty="0" smtClean="0"/>
              <a:t>product, at the right price and in the right place, you need to promote it.</a:t>
            </a:r>
          </a:p>
          <a:p>
            <a:pPr>
              <a:buNone/>
            </a:pPr>
            <a:r>
              <a:rPr lang="en-US" dirty="0" smtClean="0"/>
              <a:t>You must let your customers know that you have a product ready to be</a:t>
            </a:r>
          </a:p>
          <a:p>
            <a:pPr>
              <a:buNone/>
            </a:pPr>
            <a:r>
              <a:rPr lang="en-US" dirty="0" smtClean="0"/>
              <a:t>purchased.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One of the most common</a:t>
            </a:r>
          </a:p>
          <a:p>
            <a:pPr>
              <a:buNone/>
            </a:pPr>
            <a:r>
              <a:rPr lang="en-US" dirty="0" smtClean="0"/>
              <a:t>methods used to make sure that your promotion is effective is a formula</a:t>
            </a:r>
          </a:p>
          <a:p>
            <a:pPr>
              <a:buNone/>
            </a:pPr>
            <a:r>
              <a:rPr lang="en-US" dirty="0" smtClean="0"/>
              <a:t>known as AIDA. This stands for: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b="1" dirty="0" smtClean="0"/>
              <a:t>Attention – getting the attention of a potential consumer – the use of</a:t>
            </a:r>
          </a:p>
          <a:p>
            <a:pPr>
              <a:buNone/>
            </a:pPr>
            <a:r>
              <a:rPr lang="en-US" dirty="0" smtClean="0"/>
              <a:t>colours, </a:t>
            </a:r>
            <a:r>
              <a:rPr lang="en-US" dirty="0" err="1" smtClean="0"/>
              <a:t>humour</a:t>
            </a:r>
            <a:r>
              <a:rPr lang="en-US" dirty="0" smtClean="0"/>
              <a:t>, </a:t>
            </a:r>
            <a:r>
              <a:rPr lang="en-US" dirty="0" smtClean="0"/>
              <a:t>photographs and so on.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b="1" dirty="0" smtClean="0"/>
              <a:t>Interest – the content of the advertisement must keep the</a:t>
            </a:r>
          </a:p>
          <a:p>
            <a:pPr>
              <a:buNone/>
            </a:pPr>
            <a:r>
              <a:rPr lang="en-US" dirty="0" smtClean="0"/>
              <a:t>customer’s interest.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b="1" dirty="0" smtClean="0"/>
              <a:t>Desire – the advertisement should create desire in customers to buy</a:t>
            </a:r>
          </a:p>
          <a:p>
            <a:pPr>
              <a:buNone/>
            </a:pPr>
            <a:r>
              <a:rPr lang="en-US" dirty="0" smtClean="0"/>
              <a:t>your products.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b="1" dirty="0" smtClean="0"/>
              <a:t>Action – the last stage of AIDA is to show your customers how they</a:t>
            </a:r>
          </a:p>
          <a:p>
            <a:pPr>
              <a:buNone/>
            </a:pPr>
            <a:r>
              <a:rPr lang="en-US" dirty="0" smtClean="0"/>
              <a:t>can actually go about buying your product – in other words, action.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92</TotalTime>
  <Words>561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Human</vt:lpstr>
      <vt:lpstr>NVK GROUP &amp; SONS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NVK GROUP &amp; SONS</dc:title>
  <dc:creator>kbiiita</dc:creator>
  <cp:lastModifiedBy>kbiiita</cp:lastModifiedBy>
  <cp:revision>12</cp:revision>
  <dcterms:created xsi:type="dcterms:W3CDTF">2012-04-08T17:33:59Z</dcterms:created>
  <dcterms:modified xsi:type="dcterms:W3CDTF">2012-04-10T18:52:12Z</dcterms:modified>
</cp:coreProperties>
</file>