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70" r:id="rId15"/>
    <p:sldId id="271" r:id="rId16"/>
    <p:sldId id="272" r:id="rId17"/>
    <p:sldId id="273" r:id="rId18"/>
    <p:sldId id="275" r:id="rId1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672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0C61C-E536-4336-89FC-5018D216AA97}" type="datetimeFigureOut">
              <a:rPr lang="cs-CZ" smtClean="0"/>
              <a:t>21.06.2022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D1B6D-2A48-426D-A7B2-0ED6A25E6A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745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D1B6D-2A48-426D-A7B2-0ED6A25E6AB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714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D1B6D-2A48-426D-A7B2-0ED6A25E6AB8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25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6124-F8B7-4720-B6B2-713CC8809ECD}" type="datetimeFigureOut">
              <a:rPr lang="cs-CZ" smtClean="0"/>
              <a:t>21.06.2022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C2AC-AB91-4569-A156-C1FBA13E0C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215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6124-F8B7-4720-B6B2-713CC8809ECD}" type="datetimeFigureOut">
              <a:rPr lang="cs-CZ" smtClean="0"/>
              <a:t>21.06.2022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C2AC-AB91-4569-A156-C1FBA13E0C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53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6124-F8B7-4720-B6B2-713CC8809ECD}" type="datetimeFigureOut">
              <a:rPr lang="cs-CZ" smtClean="0"/>
              <a:t>21.06.2022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C2AC-AB91-4569-A156-C1FBA13E0C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2806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6124-F8B7-4720-B6B2-713CC8809ECD}" type="datetimeFigureOut">
              <a:rPr lang="cs-CZ" smtClean="0"/>
              <a:t>21.06.2022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C2AC-AB91-4569-A156-C1FBA13E0C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829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6124-F8B7-4720-B6B2-713CC8809ECD}" type="datetimeFigureOut">
              <a:rPr lang="cs-CZ" smtClean="0"/>
              <a:t>21.06.2022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C2AC-AB91-4569-A156-C1FBA13E0C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565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6124-F8B7-4720-B6B2-713CC8809ECD}" type="datetimeFigureOut">
              <a:rPr lang="cs-CZ" smtClean="0"/>
              <a:t>21.06.2022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C2AC-AB91-4569-A156-C1FBA13E0C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818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6124-F8B7-4720-B6B2-713CC8809ECD}" type="datetimeFigureOut">
              <a:rPr lang="cs-CZ" smtClean="0"/>
              <a:t>21.06.2022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C2AC-AB91-4569-A156-C1FBA13E0C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495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6124-F8B7-4720-B6B2-713CC8809ECD}" type="datetimeFigureOut">
              <a:rPr lang="cs-CZ" smtClean="0"/>
              <a:t>21.06.2022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C2AC-AB91-4569-A156-C1FBA13E0C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545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6124-F8B7-4720-B6B2-713CC8809ECD}" type="datetimeFigureOut">
              <a:rPr lang="cs-CZ" smtClean="0"/>
              <a:t>21.06.2022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C2AC-AB91-4569-A156-C1FBA13E0C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531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6124-F8B7-4720-B6B2-713CC8809ECD}" type="datetimeFigureOut">
              <a:rPr lang="cs-CZ" smtClean="0"/>
              <a:t>21.06.2022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C2AC-AB91-4569-A156-C1FBA13E0C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511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6124-F8B7-4720-B6B2-713CC8809ECD}" type="datetimeFigureOut">
              <a:rPr lang="cs-CZ" smtClean="0"/>
              <a:t>21.06.2022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C2AC-AB91-4569-A156-C1FBA13E0C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37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66124-F8B7-4720-B6B2-713CC8809ECD}" type="datetimeFigureOut">
              <a:rPr lang="cs-CZ" smtClean="0"/>
              <a:t>21.06.2022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0C2AC-AB91-4569-A156-C1FBA13E0C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869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ogin.salesforce.com/packaging/installPackage.apexp?p0=04t7Q000000DtX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INFORMAČNÍ SYSTÉM  </a:t>
            </a:r>
            <a:br>
              <a:rPr lang="cs-CZ" dirty="0" smtClean="0"/>
            </a:br>
            <a:r>
              <a:rPr lang="cs-CZ" dirty="0" smtClean="0"/>
              <a:t>PRO PNEUSERVIS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65312"/>
          </a:xfrm>
        </p:spPr>
        <p:txBody>
          <a:bodyPr>
            <a:normAutofit/>
          </a:bodyPr>
          <a:lstStyle/>
          <a:p>
            <a:r>
              <a:rPr lang="cs-CZ" dirty="0" smtClean="0"/>
              <a:t>Jorge Zuňiga</a:t>
            </a:r>
          </a:p>
          <a:p>
            <a:r>
              <a:rPr lang="cs-CZ" dirty="0" smtClean="0"/>
              <a:t>2022</a:t>
            </a:r>
          </a:p>
          <a:p>
            <a:endParaRPr lang="cs-CZ" dirty="0"/>
          </a:p>
          <a:p>
            <a:r>
              <a:rPr lang="cs-CZ" dirty="0" smtClean="0"/>
              <a:t>Vedoucí: Ing, Pavel Náplava, Ph.D.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9650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Implementace</a:t>
            </a:r>
            <a:r>
              <a:rPr lang="cs-CZ" dirty="0" smtClean="0"/>
              <a:t> – UI </a:t>
            </a:r>
            <a:r>
              <a:rPr lang="cs-CZ" dirty="0" smtClean="0"/>
              <a:t>–</a:t>
            </a:r>
            <a:r>
              <a:rPr lang="cs-CZ" dirty="0" smtClean="0"/>
              <a:t> Domovská stránka</a:t>
            </a:r>
            <a:endParaRPr lang="cs-CZ" dirty="0"/>
          </a:p>
        </p:txBody>
      </p:sp>
      <p:pic>
        <p:nvPicPr>
          <p:cNvPr id="9" name="Zástupný symbol pro obsah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986664"/>
          </a:xfrm>
        </p:spPr>
      </p:pic>
      <p:pic>
        <p:nvPicPr>
          <p:cNvPr id="13" name="Picture 2" descr="Soubor:Salesforce.com logo.svg – Wikipedi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150" y="541451"/>
            <a:ext cx="1390650" cy="97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PB"/>
          <p:cNvSpPr/>
          <p:nvPr/>
        </p:nvSpPr>
        <p:spPr>
          <a:xfrm>
            <a:off x="0" y="6819900"/>
            <a:ext cx="8440615" cy="381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087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Testování a </a:t>
            </a:r>
            <a:r>
              <a:rPr lang="cs-CZ" dirty="0" err="1" smtClean="0"/>
              <a:t>package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cs-CZ" dirty="0" smtClean="0"/>
              <a:t>Průběžně přepis dat z </a:t>
            </a:r>
            <a:r>
              <a:rPr lang="cs-CZ" dirty="0" err="1" smtClean="0"/>
              <a:t>excelu</a:t>
            </a:r>
            <a:r>
              <a:rPr lang="cs-CZ" dirty="0" smtClean="0"/>
              <a:t> do systému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Představeno vedoucímu</a:t>
            </a:r>
          </a:p>
          <a:p>
            <a:pPr lvl="1">
              <a:lnSpc>
                <a:spcPct val="120000"/>
              </a:lnSpc>
            </a:pPr>
            <a:r>
              <a:rPr lang="cs-CZ" dirty="0" smtClean="0"/>
              <a:t>Přidána možnost odhlášení z emailu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Otestováno dobrovolníky</a:t>
            </a:r>
          </a:p>
          <a:p>
            <a:pPr lvl="1">
              <a:lnSpc>
                <a:spcPct val="120000"/>
              </a:lnSpc>
            </a:pPr>
            <a:r>
              <a:rPr lang="cs-CZ" dirty="0" smtClean="0"/>
              <a:t>Další chyby nenalezeny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Zabaleno do </a:t>
            </a:r>
            <a:r>
              <a:rPr lang="cs-CZ" dirty="0" err="1" smtClean="0"/>
              <a:t>Salesforce</a:t>
            </a:r>
            <a:r>
              <a:rPr lang="cs-CZ" dirty="0" smtClean="0"/>
              <a:t> </a:t>
            </a:r>
            <a:r>
              <a:rPr lang="cs-CZ" dirty="0" err="1" smtClean="0"/>
              <a:t>package</a:t>
            </a:r>
            <a:endParaRPr lang="cs-CZ" dirty="0" smtClean="0"/>
          </a:p>
          <a:p>
            <a:pPr lvl="1">
              <a:lnSpc>
                <a:spcPct val="120000"/>
              </a:lnSpc>
            </a:pPr>
            <a:r>
              <a:rPr lang="cs-CZ" dirty="0" smtClean="0">
                <a:hlinkClick r:id="rId2"/>
              </a:rPr>
              <a:t>https://login.salesforce.com/packaging/installPackage.apexp?p0=04t7Q000000DtXR </a:t>
            </a:r>
            <a:endParaRPr lang="cs-CZ" dirty="0" smtClean="0"/>
          </a:p>
          <a:p>
            <a:pPr lvl="1">
              <a:lnSpc>
                <a:spcPct val="120000"/>
              </a:lnSpc>
            </a:pPr>
            <a:r>
              <a:rPr lang="cs-CZ" dirty="0" smtClean="0"/>
              <a:t>Heslo: </a:t>
            </a:r>
            <a:r>
              <a:rPr lang="cs-CZ" dirty="0" err="1" smtClean="0"/>
              <a:t>LavaDesign</a:t>
            </a:r>
            <a:endParaRPr lang="cs-CZ" dirty="0"/>
          </a:p>
        </p:txBody>
      </p:sp>
      <p:pic>
        <p:nvPicPr>
          <p:cNvPr id="4" name="Picture 2" descr="Soubor:Salesforce.com logo.svg – Wikipedi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150" y="541450"/>
            <a:ext cx="1390650" cy="97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PB"/>
          <p:cNvSpPr/>
          <p:nvPr/>
        </p:nvSpPr>
        <p:spPr>
          <a:xfrm>
            <a:off x="0" y="6819900"/>
            <a:ext cx="9378462" cy="381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152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Ekonomicko-manažerské vyhodnocení</a:t>
            </a:r>
            <a:endParaRPr lang="cs-CZ" dirty="0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6838951" y="1719262"/>
            <a:ext cx="3284537" cy="509587"/>
          </a:xfrm>
        </p:spPr>
        <p:txBody>
          <a:bodyPr/>
          <a:lstStyle/>
          <a:p>
            <a:r>
              <a:rPr lang="cs-CZ" dirty="0" smtClean="0"/>
              <a:t>Současný stav</a:t>
            </a:r>
            <a:endParaRPr lang="cs-CZ" dirty="0"/>
          </a:p>
        </p:txBody>
      </p:sp>
      <p:sp>
        <p:nvSpPr>
          <p:cNvPr id="8" name="Zástupný symbol pro text 7"/>
          <p:cNvSpPr>
            <a:spLocks noGrp="1"/>
          </p:cNvSpPr>
          <p:nvPr>
            <p:ph sz="half" idx="2"/>
          </p:nvPr>
        </p:nvSpPr>
        <p:spPr>
          <a:xfrm>
            <a:off x="6838951" y="2243136"/>
            <a:ext cx="3284537" cy="39989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cs-CZ" dirty="0" smtClean="0"/>
              <a:t>Náklady na provoz</a:t>
            </a:r>
          </a:p>
          <a:p>
            <a:pPr lvl="1">
              <a:lnSpc>
                <a:spcPct val="100000"/>
              </a:lnSpc>
            </a:pPr>
            <a:r>
              <a:rPr lang="cs-CZ" dirty="0" smtClean="0"/>
              <a:t>50 hodin za sezónu</a:t>
            </a:r>
            <a:endParaRPr lang="cs-CZ" dirty="0"/>
          </a:p>
        </p:txBody>
      </p:sp>
      <p:sp>
        <p:nvSpPr>
          <p:cNvPr id="14" name="Zástupný symbol pro text 13"/>
          <p:cNvSpPr>
            <a:spLocks noGrp="1"/>
          </p:cNvSpPr>
          <p:nvPr>
            <p:ph type="body" sz="quarter" idx="3"/>
          </p:nvPr>
        </p:nvSpPr>
        <p:spPr>
          <a:xfrm>
            <a:off x="839789" y="1704975"/>
            <a:ext cx="5999162" cy="509587"/>
          </a:xfrm>
        </p:spPr>
        <p:txBody>
          <a:bodyPr/>
          <a:lstStyle/>
          <a:p>
            <a:r>
              <a:rPr lang="cs-CZ" dirty="0" smtClean="0"/>
              <a:t>Nový IS</a:t>
            </a:r>
            <a:endParaRPr lang="cs-CZ" dirty="0"/>
          </a:p>
        </p:txBody>
      </p:sp>
      <p:sp>
        <p:nvSpPr>
          <p:cNvPr id="15" name="Zástupný symbol pro obsah 14"/>
          <p:cNvSpPr>
            <a:spLocks noGrp="1"/>
          </p:cNvSpPr>
          <p:nvPr>
            <p:ph sz="quarter" idx="4"/>
          </p:nvPr>
        </p:nvSpPr>
        <p:spPr>
          <a:xfrm>
            <a:off x="839788" y="2228850"/>
            <a:ext cx="5999163" cy="39989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cs-CZ" dirty="0" smtClean="0"/>
              <a:t>Náklady</a:t>
            </a:r>
          </a:p>
          <a:p>
            <a:pPr lvl="1">
              <a:lnSpc>
                <a:spcPct val="120000"/>
              </a:lnSpc>
            </a:pPr>
            <a:r>
              <a:rPr lang="cs-CZ" dirty="0" smtClean="0"/>
              <a:t>Vývoj: 42 500 Kč (85 h, 500 Kč/h)</a:t>
            </a:r>
          </a:p>
          <a:p>
            <a:pPr lvl="1">
              <a:lnSpc>
                <a:spcPct val="120000"/>
              </a:lnSpc>
            </a:pPr>
            <a:r>
              <a:rPr lang="cs-CZ" dirty="0" smtClean="0"/>
              <a:t>Nasazení a první rok: </a:t>
            </a:r>
            <a:r>
              <a:rPr lang="cs-CZ" b="1" dirty="0" smtClean="0"/>
              <a:t>30 500 Kč, 48 hodin</a:t>
            </a:r>
          </a:p>
          <a:p>
            <a:pPr lvl="1">
              <a:lnSpc>
                <a:spcPct val="120000"/>
              </a:lnSpc>
            </a:pPr>
            <a:r>
              <a:rPr lang="cs-CZ" dirty="0" smtClean="0"/>
              <a:t>Další roky používání: </a:t>
            </a:r>
            <a:r>
              <a:rPr lang="cs-CZ" b="1" dirty="0" smtClean="0"/>
              <a:t>22 500 Kč/rok</a:t>
            </a:r>
          </a:p>
          <a:p>
            <a:pPr>
              <a:lnSpc>
                <a:spcPct val="120000"/>
              </a:lnSpc>
            </a:pPr>
            <a:r>
              <a:rPr lang="cs-CZ" dirty="0" smtClean="0"/>
              <a:t>Přínosy</a:t>
            </a:r>
          </a:p>
          <a:p>
            <a:pPr lvl="1">
              <a:lnSpc>
                <a:spcPct val="120000"/>
              </a:lnSpc>
            </a:pPr>
            <a:r>
              <a:rPr lang="cs-CZ" b="1" dirty="0" smtClean="0"/>
              <a:t>Přehled </a:t>
            </a:r>
            <a:r>
              <a:rPr lang="cs-CZ" dirty="0" smtClean="0"/>
              <a:t>v datech a jejich zabezpečení</a:t>
            </a:r>
          </a:p>
          <a:p>
            <a:pPr lvl="1">
              <a:lnSpc>
                <a:spcPct val="120000"/>
              </a:lnSpc>
            </a:pPr>
            <a:r>
              <a:rPr lang="cs-CZ" b="1" dirty="0" smtClean="0"/>
              <a:t>Zrychlení práce se systémem</a:t>
            </a:r>
          </a:p>
          <a:p>
            <a:pPr lvl="1">
              <a:lnSpc>
                <a:spcPct val="120000"/>
              </a:lnSpc>
            </a:pPr>
            <a:r>
              <a:rPr lang="cs-CZ" b="1" dirty="0" smtClean="0"/>
              <a:t>Upozornění zákazníků</a:t>
            </a:r>
          </a:p>
          <a:p>
            <a:pPr lvl="1">
              <a:lnSpc>
                <a:spcPct val="120000"/>
              </a:lnSpc>
            </a:pPr>
            <a:r>
              <a:rPr lang="cs-CZ" b="1" dirty="0" smtClean="0"/>
              <a:t>Základ pro další rozšíření</a:t>
            </a:r>
            <a:endParaRPr lang="cs-CZ" b="1" dirty="0"/>
          </a:p>
        </p:txBody>
      </p:sp>
      <p:pic>
        <p:nvPicPr>
          <p:cNvPr id="16" name="Obrázek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2" t="6357" r="5307" b="4379"/>
          <a:stretch/>
        </p:blipFill>
        <p:spPr>
          <a:xfrm>
            <a:off x="6838951" y="3343203"/>
            <a:ext cx="4234779" cy="2884560"/>
          </a:xfrm>
          <a:prstGeom prst="rect">
            <a:avLst/>
          </a:prstGeom>
        </p:spPr>
      </p:pic>
      <p:sp>
        <p:nvSpPr>
          <p:cNvPr id="31" name="PB"/>
          <p:cNvSpPr/>
          <p:nvPr/>
        </p:nvSpPr>
        <p:spPr>
          <a:xfrm>
            <a:off x="0" y="6819900"/>
            <a:ext cx="10316308" cy="381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573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Pokračování</a:t>
            </a:r>
            <a:endParaRPr lang="cs-CZ" dirty="0"/>
          </a:p>
        </p:txBody>
      </p:sp>
      <p:sp>
        <p:nvSpPr>
          <p:cNvPr id="8" name="Zástupný symbol pro obsah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Představení IS majiteli</a:t>
            </a:r>
          </a:p>
          <a:p>
            <a:endParaRPr lang="cs-CZ" dirty="0" smtClean="0"/>
          </a:p>
          <a:p>
            <a:r>
              <a:rPr lang="cs-CZ" dirty="0" smtClean="0"/>
              <a:t>Nasazení systému</a:t>
            </a:r>
          </a:p>
          <a:p>
            <a:pPr lvl="1"/>
            <a:r>
              <a:rPr lang="cs-CZ" dirty="0" smtClean="0"/>
              <a:t>Školení</a:t>
            </a:r>
          </a:p>
          <a:p>
            <a:pPr lvl="1"/>
            <a:r>
              <a:rPr lang="cs-CZ" dirty="0" smtClean="0"/>
              <a:t>Přesun dat</a:t>
            </a:r>
          </a:p>
          <a:p>
            <a:endParaRPr lang="cs-CZ" dirty="0" smtClean="0"/>
          </a:p>
          <a:p>
            <a:r>
              <a:rPr lang="cs-CZ" dirty="0" smtClean="0"/>
              <a:t>Druhá etapa</a:t>
            </a:r>
          </a:p>
          <a:p>
            <a:pPr lvl="1"/>
            <a:r>
              <a:rPr lang="cs-CZ" dirty="0" smtClean="0"/>
              <a:t>Rozšíření systému o </a:t>
            </a:r>
            <a:br>
              <a:rPr lang="cs-CZ" dirty="0" smtClean="0"/>
            </a:br>
            <a:r>
              <a:rPr lang="cs-CZ" dirty="0" smtClean="0"/>
              <a:t>zákaznické funkce</a:t>
            </a:r>
          </a:p>
          <a:p>
            <a:endParaRPr lang="cs-CZ" dirty="0" smtClean="0"/>
          </a:p>
        </p:txBody>
      </p:sp>
      <p:pic>
        <p:nvPicPr>
          <p:cNvPr id="13" name="Obrázek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341" y="170533"/>
            <a:ext cx="5983634" cy="6516934"/>
          </a:xfrm>
          <a:prstGeom prst="rect">
            <a:avLst/>
          </a:prstGeom>
        </p:spPr>
      </p:pic>
      <p:sp>
        <p:nvSpPr>
          <p:cNvPr id="28" name="PB"/>
          <p:cNvSpPr/>
          <p:nvPr/>
        </p:nvSpPr>
        <p:spPr>
          <a:xfrm>
            <a:off x="0" y="6819900"/>
            <a:ext cx="11254154" cy="381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18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Děkuji za pozornost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86337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cs-CZ" sz="2400" dirty="0" smtClean="0"/>
              <a:t> Rešerše informačních systémů</a:t>
            </a:r>
          </a:p>
          <a:p>
            <a:pPr>
              <a:lnSpc>
                <a:spcPct val="17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cs-CZ" sz="2400" dirty="0" smtClean="0"/>
              <a:t> Obecná agenda pneuservisů</a:t>
            </a:r>
          </a:p>
          <a:p>
            <a:pPr>
              <a:lnSpc>
                <a:spcPct val="17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cs-CZ" sz="2400" dirty="0" smtClean="0"/>
              <a:t> Analýza pneuservisu Láva Design</a:t>
            </a:r>
          </a:p>
          <a:p>
            <a:pPr>
              <a:lnSpc>
                <a:spcPct val="17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cs-CZ" sz="2400" dirty="0" smtClean="0"/>
              <a:t> Návrh informačního systému</a:t>
            </a:r>
          </a:p>
          <a:p>
            <a:pPr>
              <a:lnSpc>
                <a:spcPct val="17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cs-CZ" sz="2400" dirty="0" smtClean="0"/>
              <a:t> </a:t>
            </a:r>
            <a:r>
              <a:rPr lang="cs-CZ" sz="2400" dirty="0" err="1" smtClean="0"/>
              <a:t>Implemetace</a:t>
            </a:r>
            <a:r>
              <a:rPr lang="cs-CZ" sz="2400" dirty="0" smtClean="0"/>
              <a:t> na </a:t>
            </a:r>
            <a:r>
              <a:rPr lang="cs-CZ" sz="2400" dirty="0" err="1" smtClean="0"/>
              <a:t>platofrmě</a:t>
            </a:r>
            <a:r>
              <a:rPr lang="cs-CZ" sz="2400" dirty="0" smtClean="0"/>
              <a:t> </a:t>
            </a:r>
            <a:r>
              <a:rPr lang="cs-CZ" sz="2400" dirty="0" err="1" smtClean="0"/>
              <a:t>Salesforce</a:t>
            </a:r>
            <a:endParaRPr lang="cs-CZ" sz="2400" dirty="0" smtClean="0"/>
          </a:p>
          <a:p>
            <a:pPr>
              <a:lnSpc>
                <a:spcPct val="17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cs-CZ" sz="2400" dirty="0" smtClean="0"/>
              <a:t> Testování aplikace</a:t>
            </a:r>
          </a:p>
          <a:p>
            <a:pPr>
              <a:lnSpc>
                <a:spcPct val="17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cs-CZ" sz="2400" dirty="0" smtClean="0"/>
              <a:t> Ekonomicko-manažerské vyhodnocení</a:t>
            </a:r>
            <a:endParaRPr lang="cs-CZ" sz="2400" dirty="0"/>
          </a:p>
        </p:txBody>
      </p:sp>
      <p:sp>
        <p:nvSpPr>
          <p:cNvPr id="18" name="PB"/>
          <p:cNvSpPr/>
          <p:nvPr/>
        </p:nvSpPr>
        <p:spPr>
          <a:xfrm>
            <a:off x="0" y="6819900"/>
            <a:ext cx="12192000" cy="381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135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Otázky oponenta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cs-CZ" dirty="0" smtClean="0"/>
              <a:t>Součástí </a:t>
            </a:r>
            <a:r>
              <a:rPr lang="cs-CZ" dirty="0"/>
              <a:t>analýzy je vhodné studovat i analogická nebo již existující řešení. V práci je tomu věnován malý prostor. Jak nyní obecně řeší pneuservisy automatizaci v oblasti vztahů se zákazníky? </a:t>
            </a:r>
            <a:endParaRPr lang="cs-CZ" dirty="0" smtClean="0"/>
          </a:p>
          <a:p>
            <a:pPr>
              <a:lnSpc>
                <a:spcPct val="100000"/>
              </a:lnSpc>
            </a:pPr>
            <a:endParaRPr lang="cs-CZ" dirty="0"/>
          </a:p>
          <a:p>
            <a:pPr>
              <a:lnSpc>
                <a:spcPct val="150000"/>
              </a:lnSpc>
            </a:pPr>
            <a:r>
              <a:rPr lang="cs-CZ" dirty="0" smtClean="0"/>
              <a:t>Podle velikosti pneuservisu</a:t>
            </a:r>
          </a:p>
          <a:p>
            <a:pPr lvl="1">
              <a:lnSpc>
                <a:spcPct val="150000"/>
              </a:lnSpc>
            </a:pPr>
            <a:r>
              <a:rPr lang="cs-CZ" dirty="0" smtClean="0"/>
              <a:t>Menší – Přímý kontakt s pracovníkem</a:t>
            </a:r>
          </a:p>
          <a:p>
            <a:pPr lvl="1">
              <a:lnSpc>
                <a:spcPct val="150000"/>
              </a:lnSpc>
            </a:pPr>
            <a:r>
              <a:rPr lang="cs-CZ" dirty="0" smtClean="0"/>
              <a:t>Větší – Online formuláře i přímý kontakt</a:t>
            </a:r>
            <a:endParaRPr lang="cs-CZ" dirty="0"/>
          </a:p>
        </p:txBody>
      </p:sp>
      <p:sp>
        <p:nvSpPr>
          <p:cNvPr id="11" name="PB"/>
          <p:cNvSpPr/>
          <p:nvPr/>
        </p:nvSpPr>
        <p:spPr>
          <a:xfrm>
            <a:off x="0" y="6819900"/>
            <a:ext cx="4064000" cy="381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757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Otázky oponenta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28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dirty="0" smtClean="0"/>
              <a:t>Na konkrétně zpracovávaném případu - jaké byste navrhl řešení, které zamezí tzv. "</a:t>
            </a:r>
            <a:r>
              <a:rPr lang="cs-CZ" dirty="0" err="1" smtClean="0"/>
              <a:t>overbookingu</a:t>
            </a:r>
            <a:r>
              <a:rPr lang="cs-CZ" dirty="0" smtClean="0"/>
              <a:t>" (tj. vícenásobné rezervaci jednoho časového slotu), pokud majitel pneuservisu přijímá objednávky telefonicky při práci a zároveň přes online formulář?</a:t>
            </a:r>
          </a:p>
          <a:p>
            <a:endParaRPr lang="cs-CZ" dirty="0" smtClean="0"/>
          </a:p>
          <a:p>
            <a:pPr>
              <a:lnSpc>
                <a:spcPct val="150000"/>
              </a:lnSpc>
            </a:pPr>
            <a:r>
              <a:rPr lang="cs-CZ" dirty="0" smtClean="0"/>
              <a:t>Změnit </a:t>
            </a:r>
            <a:r>
              <a:rPr lang="cs-CZ" dirty="0" err="1" smtClean="0"/>
              <a:t>workflow</a:t>
            </a:r>
            <a:r>
              <a:rPr lang="cs-CZ" dirty="0" smtClean="0"/>
              <a:t> telefonických objednávek</a:t>
            </a:r>
          </a:p>
          <a:p>
            <a:pPr lvl="1">
              <a:lnSpc>
                <a:spcPct val="150000"/>
              </a:lnSpc>
            </a:pPr>
            <a:r>
              <a:rPr lang="cs-CZ" dirty="0" smtClean="0"/>
              <a:t>Zkontrolovat kalendář v systému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Telefonické zákazníky odkazovat na web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Rozdělit časové sloty na „telefonické“ a „webové“</a:t>
            </a:r>
          </a:p>
          <a:p>
            <a:pPr>
              <a:lnSpc>
                <a:spcPct val="150000"/>
              </a:lnSpc>
            </a:pPr>
            <a:endParaRPr lang="cs-CZ" dirty="0" smtClean="0"/>
          </a:p>
        </p:txBody>
      </p:sp>
      <p:sp>
        <p:nvSpPr>
          <p:cNvPr id="12" name="PB"/>
          <p:cNvSpPr/>
          <p:nvPr/>
        </p:nvSpPr>
        <p:spPr>
          <a:xfrm>
            <a:off x="0" y="6819900"/>
            <a:ext cx="8128000" cy="381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042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Otázky oponenta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V práci je uvedeno: "Pro tento návrh byly vybrány dva modely, use case model a doménový model." Není vysvětleno, proč právě tyto modely a jaký je jejich přínos. Můžete blíže okomentovat</a:t>
            </a:r>
            <a:r>
              <a:rPr lang="cs-CZ" dirty="0" smtClean="0"/>
              <a:t>?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 smtClean="0"/>
              <a:t>Předchozí zkušenost a </a:t>
            </a:r>
            <a:r>
              <a:rPr lang="cs-CZ" dirty="0" err="1" smtClean="0"/>
              <a:t>good</a:t>
            </a:r>
            <a:r>
              <a:rPr lang="cs-CZ" dirty="0" smtClean="0"/>
              <a:t> </a:t>
            </a:r>
            <a:r>
              <a:rPr lang="cs-CZ" dirty="0" err="1" smtClean="0"/>
              <a:t>practice</a:t>
            </a:r>
            <a:endParaRPr lang="cs-CZ" dirty="0" smtClean="0"/>
          </a:p>
          <a:p>
            <a:r>
              <a:rPr lang="cs-CZ" dirty="0" smtClean="0"/>
              <a:t>Use case model</a:t>
            </a:r>
          </a:p>
          <a:p>
            <a:pPr lvl="1"/>
            <a:r>
              <a:rPr lang="cs-CZ" dirty="0" smtClean="0"/>
              <a:t>Přehled funkcionalit systému</a:t>
            </a:r>
          </a:p>
          <a:p>
            <a:r>
              <a:rPr lang="cs-CZ" dirty="0" smtClean="0"/>
              <a:t>Doménový model</a:t>
            </a:r>
          </a:p>
          <a:p>
            <a:pPr lvl="1"/>
            <a:r>
              <a:rPr lang="cs-CZ" dirty="0" smtClean="0"/>
              <a:t>Zmapování domény a entit</a:t>
            </a:r>
            <a:endParaRPr lang="cs-CZ" dirty="0"/>
          </a:p>
          <a:p>
            <a:endParaRPr lang="cs-CZ" dirty="0"/>
          </a:p>
        </p:txBody>
      </p:sp>
      <p:sp>
        <p:nvSpPr>
          <p:cNvPr id="12" name="PB"/>
          <p:cNvSpPr/>
          <p:nvPr/>
        </p:nvSpPr>
        <p:spPr>
          <a:xfrm>
            <a:off x="0" y="6819900"/>
            <a:ext cx="12192000" cy="381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874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Děkuji za pozornost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86337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cs-CZ" sz="2400" dirty="0" smtClean="0"/>
              <a:t> Rešerše informačních systémů</a:t>
            </a:r>
          </a:p>
          <a:p>
            <a:pPr>
              <a:lnSpc>
                <a:spcPct val="17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cs-CZ" sz="2400" dirty="0" smtClean="0"/>
              <a:t> Obecná agenda pneuservisů</a:t>
            </a:r>
          </a:p>
          <a:p>
            <a:pPr>
              <a:lnSpc>
                <a:spcPct val="17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cs-CZ" sz="2400" dirty="0" smtClean="0"/>
              <a:t> Analýza pneuservisu Láva Design</a:t>
            </a:r>
          </a:p>
          <a:p>
            <a:pPr>
              <a:lnSpc>
                <a:spcPct val="17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cs-CZ" sz="2400" dirty="0" smtClean="0"/>
              <a:t> Návrh informačního systému</a:t>
            </a:r>
          </a:p>
          <a:p>
            <a:pPr>
              <a:lnSpc>
                <a:spcPct val="17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cs-CZ" sz="2400" dirty="0" smtClean="0"/>
              <a:t> </a:t>
            </a:r>
            <a:r>
              <a:rPr lang="cs-CZ" sz="2400" dirty="0" err="1" smtClean="0"/>
              <a:t>Implemetace</a:t>
            </a:r>
            <a:r>
              <a:rPr lang="cs-CZ" sz="2400" dirty="0" smtClean="0"/>
              <a:t> na </a:t>
            </a:r>
            <a:r>
              <a:rPr lang="cs-CZ" sz="2400" dirty="0" err="1" smtClean="0"/>
              <a:t>platofrmě</a:t>
            </a:r>
            <a:r>
              <a:rPr lang="cs-CZ" sz="2400" dirty="0" smtClean="0"/>
              <a:t> </a:t>
            </a:r>
            <a:r>
              <a:rPr lang="cs-CZ" sz="2400" dirty="0" err="1" smtClean="0"/>
              <a:t>Salesforce</a:t>
            </a:r>
            <a:endParaRPr lang="cs-CZ" sz="2400" dirty="0" smtClean="0"/>
          </a:p>
          <a:p>
            <a:pPr>
              <a:lnSpc>
                <a:spcPct val="17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cs-CZ" sz="2400" dirty="0" smtClean="0"/>
              <a:t> Testování aplikace</a:t>
            </a:r>
          </a:p>
          <a:p>
            <a:pPr>
              <a:lnSpc>
                <a:spcPct val="17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cs-CZ" sz="2400" dirty="0" smtClean="0"/>
              <a:t> Ekonomicko-manažerské vyhodnocení</a:t>
            </a:r>
            <a:endParaRPr lang="cs-CZ" sz="2400" dirty="0"/>
          </a:p>
        </p:txBody>
      </p:sp>
      <p:sp>
        <p:nvSpPr>
          <p:cNvPr id="18" name="PB"/>
          <p:cNvSpPr/>
          <p:nvPr/>
        </p:nvSpPr>
        <p:spPr>
          <a:xfrm>
            <a:off x="0" y="6819900"/>
            <a:ext cx="12192000" cy="381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295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Cíle práce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cs-CZ" sz="2200" dirty="0" smtClean="0"/>
              <a:t>Rešerše informačních systémů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cs-CZ" sz="2200" dirty="0" smtClean="0"/>
              <a:t>Obecná agenda pneuservisů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cs-CZ" sz="2400" b="1" dirty="0" smtClean="0"/>
              <a:t>Analýza</a:t>
            </a:r>
            <a:r>
              <a:rPr lang="cs-CZ" sz="2400" dirty="0" smtClean="0"/>
              <a:t> pneuservisu Láva Design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cs-CZ" sz="2400" b="1" dirty="0" smtClean="0"/>
              <a:t>Návrh</a:t>
            </a:r>
            <a:r>
              <a:rPr lang="cs-CZ" sz="2400" dirty="0" smtClean="0"/>
              <a:t> informačního systému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cs-CZ" sz="2400" b="1" dirty="0" err="1" smtClean="0"/>
              <a:t>Implemetace</a:t>
            </a:r>
            <a:r>
              <a:rPr lang="cs-CZ" sz="2400" dirty="0" smtClean="0"/>
              <a:t> na </a:t>
            </a:r>
            <a:r>
              <a:rPr lang="cs-CZ" sz="2400" dirty="0" err="1" smtClean="0"/>
              <a:t>platofrmě</a:t>
            </a:r>
            <a:r>
              <a:rPr lang="cs-CZ" sz="2400" dirty="0" smtClean="0"/>
              <a:t> </a:t>
            </a:r>
            <a:r>
              <a:rPr lang="cs-CZ" sz="2400" dirty="0" err="1" smtClean="0"/>
              <a:t>Salesforce</a:t>
            </a:r>
            <a:endParaRPr lang="cs-CZ" sz="2400" dirty="0" smtClean="0"/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cs-CZ" sz="2200" dirty="0" smtClean="0"/>
              <a:t>Testování aplikace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cs-CZ" sz="2200" dirty="0" smtClean="0"/>
              <a:t>Ekonomicko-manažerské vyhodnocení</a:t>
            </a:r>
            <a:endParaRPr lang="cs-CZ" sz="2200" dirty="0"/>
          </a:p>
        </p:txBody>
      </p:sp>
      <p:sp>
        <p:nvSpPr>
          <p:cNvPr id="19" name="PB"/>
          <p:cNvSpPr/>
          <p:nvPr/>
        </p:nvSpPr>
        <p:spPr>
          <a:xfrm>
            <a:off x="0" y="6819900"/>
            <a:ext cx="937846" cy="381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504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Motivace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Rodina malých podnikatelů</a:t>
            </a:r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IS jsou klíčové pro růst</a:t>
            </a:r>
            <a:endParaRPr lang="cs-CZ" dirty="0"/>
          </a:p>
        </p:txBody>
      </p:sp>
      <p:pic>
        <p:nvPicPr>
          <p:cNvPr id="1026" name="Picture 2" descr="Tvoje Španělská Vesnic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05" b="23254"/>
          <a:stretch/>
        </p:blipFill>
        <p:spPr bwMode="auto">
          <a:xfrm>
            <a:off x="1170504" y="2629989"/>
            <a:ext cx="4925496" cy="173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RSONA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821" y="1605439"/>
            <a:ext cx="3782106" cy="378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PB"/>
          <p:cNvSpPr/>
          <p:nvPr/>
        </p:nvSpPr>
        <p:spPr>
          <a:xfrm>
            <a:off x="0" y="6819900"/>
            <a:ext cx="1875692" cy="381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035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Analýza</a:t>
            </a:r>
            <a:r>
              <a:rPr lang="cs-CZ" dirty="0" smtClean="0"/>
              <a:t> pneuservisu Láva Design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6433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cs-CZ" b="1" dirty="0" smtClean="0"/>
              <a:t>Schůze s majitelem</a:t>
            </a:r>
          </a:p>
          <a:p>
            <a:pPr lvl="1">
              <a:lnSpc>
                <a:spcPct val="120000"/>
              </a:lnSpc>
            </a:pPr>
            <a:r>
              <a:rPr lang="cs-CZ" dirty="0" smtClean="0"/>
              <a:t>Malý podnik</a:t>
            </a:r>
          </a:p>
          <a:p>
            <a:pPr lvl="1">
              <a:lnSpc>
                <a:spcPct val="120000"/>
              </a:lnSpc>
            </a:pPr>
            <a:r>
              <a:rPr lang="cs-CZ" sz="2200" dirty="0" smtClean="0"/>
              <a:t>Luxusní a sportovní vozy</a:t>
            </a:r>
          </a:p>
          <a:p>
            <a:pPr lvl="1">
              <a:lnSpc>
                <a:spcPct val="120000"/>
              </a:lnSpc>
            </a:pPr>
            <a:r>
              <a:rPr lang="cs-CZ" sz="2200" dirty="0"/>
              <a:t>K</a:t>
            </a:r>
            <a:r>
              <a:rPr lang="cs-CZ" sz="2200" dirty="0" smtClean="0"/>
              <a:t>valitní služby za nízké ceny</a:t>
            </a:r>
          </a:p>
          <a:p>
            <a:pPr lvl="1">
              <a:lnSpc>
                <a:spcPct val="120000"/>
              </a:lnSpc>
            </a:pPr>
            <a:r>
              <a:rPr lang="cs-CZ" sz="2200" dirty="0" smtClean="0"/>
              <a:t>Stálí zákazníci</a:t>
            </a:r>
          </a:p>
          <a:p>
            <a:pPr>
              <a:lnSpc>
                <a:spcPct val="120000"/>
              </a:lnSpc>
            </a:pPr>
            <a:r>
              <a:rPr lang="cs-CZ" dirty="0" smtClean="0"/>
              <a:t>Služby</a:t>
            </a:r>
          </a:p>
          <a:p>
            <a:pPr marL="800100" lvl="1" indent="-342900">
              <a:lnSpc>
                <a:spcPct val="120000"/>
              </a:lnSpc>
            </a:pPr>
            <a:r>
              <a:rPr lang="cs-CZ" sz="2200" dirty="0" smtClean="0"/>
              <a:t>Přezouvání</a:t>
            </a:r>
          </a:p>
          <a:p>
            <a:pPr marL="800100" lvl="1" indent="-342900">
              <a:lnSpc>
                <a:spcPct val="120000"/>
              </a:lnSpc>
            </a:pPr>
            <a:r>
              <a:rPr lang="cs-CZ" sz="2200" dirty="0" smtClean="0"/>
              <a:t>Mytí</a:t>
            </a:r>
            <a:endParaRPr lang="cs-CZ" dirty="0" smtClean="0"/>
          </a:p>
          <a:p>
            <a:pPr>
              <a:lnSpc>
                <a:spcPct val="120000"/>
              </a:lnSpc>
            </a:pPr>
            <a:r>
              <a:rPr lang="cs-CZ" b="1" dirty="0" smtClean="0"/>
              <a:t>Telefon, zápisník, </a:t>
            </a:r>
            <a:r>
              <a:rPr lang="cs-CZ" b="1" dirty="0"/>
              <a:t>E</a:t>
            </a:r>
            <a:r>
              <a:rPr lang="cs-CZ" b="1" dirty="0" smtClean="0"/>
              <a:t>xcel</a:t>
            </a:r>
          </a:p>
          <a:p>
            <a:pPr lvl="1">
              <a:lnSpc>
                <a:spcPct val="120000"/>
              </a:lnSpc>
            </a:pPr>
            <a:r>
              <a:rPr lang="cs-CZ" sz="2200" dirty="0" smtClean="0"/>
              <a:t>Pomalé, hrozí ztráta dat</a:t>
            </a:r>
            <a:endParaRPr lang="en-US" sz="2200" dirty="0" smtClean="0"/>
          </a:p>
          <a:p>
            <a:pPr lvl="1">
              <a:lnSpc>
                <a:spcPct val="150000"/>
              </a:lnSpc>
            </a:pPr>
            <a:endParaRPr lang="cs-CZ" dirty="0"/>
          </a:p>
        </p:txBody>
      </p:sp>
      <p:pic>
        <p:nvPicPr>
          <p:cNvPr id="2050" name="Picture 2" descr="LAVA DESIGN (Praha, Vysočany) • Firmy.c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476" y="1820644"/>
            <a:ext cx="5360324" cy="357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/>
          <p:cNvSpPr txBox="1"/>
          <p:nvPr/>
        </p:nvSpPr>
        <p:spPr>
          <a:xfrm>
            <a:off x="2571155" y="4706357"/>
            <a:ext cx="2714999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cs-CZ" sz="2200" dirty="0" smtClean="0"/>
              <a:t>Uskladnění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cs-CZ" sz="2200" dirty="0" smtClean="0"/>
              <a:t>Opravy</a:t>
            </a:r>
            <a:endParaRPr lang="cs-CZ" dirty="0"/>
          </a:p>
        </p:txBody>
      </p:sp>
      <p:sp>
        <p:nvSpPr>
          <p:cNvPr id="20" name="PB"/>
          <p:cNvSpPr/>
          <p:nvPr/>
        </p:nvSpPr>
        <p:spPr>
          <a:xfrm>
            <a:off x="0" y="6819900"/>
            <a:ext cx="2813539" cy="381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949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Návrh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cs-CZ" dirty="0" smtClean="0"/>
              <a:t>Systém na platformě </a:t>
            </a:r>
            <a:r>
              <a:rPr lang="cs-CZ" dirty="0" err="1" smtClean="0"/>
              <a:t>Salesforce</a:t>
            </a:r>
            <a:endParaRPr lang="cs-CZ" dirty="0" smtClean="0"/>
          </a:p>
          <a:p>
            <a:pPr lvl="1">
              <a:lnSpc>
                <a:spcPct val="100000"/>
              </a:lnSpc>
            </a:pPr>
            <a:r>
              <a:rPr lang="cs-CZ" dirty="0" smtClean="0"/>
              <a:t>2 etapy</a:t>
            </a: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cs-CZ" dirty="0" smtClean="0"/>
              <a:t>Základ pro obecné použití</a:t>
            </a: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cs-CZ" dirty="0" smtClean="0"/>
              <a:t>Další rozšíření</a:t>
            </a:r>
          </a:p>
          <a:p>
            <a:pPr>
              <a:lnSpc>
                <a:spcPct val="200000"/>
              </a:lnSpc>
            </a:pPr>
            <a:r>
              <a:rPr lang="cs-CZ" dirty="0" smtClean="0"/>
              <a:t>Use Case model</a:t>
            </a:r>
          </a:p>
          <a:p>
            <a:pPr>
              <a:lnSpc>
                <a:spcPct val="200000"/>
              </a:lnSpc>
            </a:pPr>
            <a:r>
              <a:rPr lang="cs-CZ" dirty="0" smtClean="0"/>
              <a:t>Doménový model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341" y="170533"/>
            <a:ext cx="5983634" cy="6516934"/>
          </a:xfrm>
          <a:prstGeom prst="rect">
            <a:avLst/>
          </a:prstGeom>
        </p:spPr>
      </p:pic>
      <p:sp>
        <p:nvSpPr>
          <p:cNvPr id="20" name="PB"/>
          <p:cNvSpPr/>
          <p:nvPr/>
        </p:nvSpPr>
        <p:spPr>
          <a:xfrm>
            <a:off x="0" y="6819900"/>
            <a:ext cx="3751385" cy="381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916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pro obsah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77" y="44140"/>
            <a:ext cx="10792047" cy="6769721"/>
          </a:xfrm>
        </p:spPr>
      </p:pic>
      <p:sp>
        <p:nvSpPr>
          <p:cNvPr id="20" name="PB"/>
          <p:cNvSpPr/>
          <p:nvPr/>
        </p:nvSpPr>
        <p:spPr>
          <a:xfrm>
            <a:off x="0" y="6819900"/>
            <a:ext cx="4689231" cy="381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402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Implementace</a:t>
            </a:r>
            <a:r>
              <a:rPr lang="cs-CZ" dirty="0" smtClean="0"/>
              <a:t> – Schéma objektů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5" y="1821316"/>
            <a:ext cx="12073169" cy="4651735"/>
          </a:xfrm>
        </p:spPr>
      </p:pic>
      <p:pic>
        <p:nvPicPr>
          <p:cNvPr id="6" name="Picture 2" descr="Soubor:Salesforce.com logo.svg – Wikipedi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150" y="541450"/>
            <a:ext cx="1390650" cy="97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PB"/>
          <p:cNvSpPr/>
          <p:nvPr/>
        </p:nvSpPr>
        <p:spPr>
          <a:xfrm>
            <a:off x="0" y="6819900"/>
            <a:ext cx="5627077" cy="381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139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18" t="17112" r="15466"/>
          <a:stretch/>
        </p:blipFill>
        <p:spPr>
          <a:xfrm>
            <a:off x="7776754" y="1825625"/>
            <a:ext cx="4229101" cy="4470407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Implementace</a:t>
            </a:r>
            <a:r>
              <a:rPr lang="cs-CZ" dirty="0" smtClean="0"/>
              <a:t> - Automatizace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 smtClean="0"/>
              <a:t>Rozesílání emailů</a:t>
            </a:r>
          </a:p>
          <a:p>
            <a:pPr lvl="1"/>
            <a:r>
              <a:rPr lang="cs-CZ" dirty="0" smtClean="0"/>
              <a:t>Upozornění na přezutí</a:t>
            </a:r>
          </a:p>
          <a:p>
            <a:pPr lvl="1"/>
            <a:r>
              <a:rPr lang="cs-CZ" dirty="0" smtClean="0"/>
              <a:t>Upozornění na začátek sezóny</a:t>
            </a:r>
            <a:endParaRPr lang="cs-CZ" dirty="0" smtClean="0"/>
          </a:p>
          <a:p>
            <a:pPr>
              <a:lnSpc>
                <a:spcPct val="150000"/>
              </a:lnSpc>
            </a:pPr>
            <a:r>
              <a:rPr lang="cs-CZ" dirty="0" smtClean="0"/>
              <a:t>Zrychlení zadávání dat</a:t>
            </a:r>
          </a:p>
          <a:p>
            <a:pPr lvl="1"/>
            <a:r>
              <a:rPr lang="cs-CZ" dirty="0" smtClean="0"/>
              <a:t>Běžná cena za službu</a:t>
            </a:r>
          </a:p>
          <a:p>
            <a:pPr lvl="1"/>
            <a:r>
              <a:rPr lang="cs-CZ" dirty="0" smtClean="0"/>
              <a:t>Výpočet trvání přezutí</a:t>
            </a:r>
          </a:p>
          <a:p>
            <a:pPr lvl="1"/>
            <a:endParaRPr lang="cs-CZ" dirty="0" smtClean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14"/>
          <a:stretch/>
        </p:blipFill>
        <p:spPr>
          <a:xfrm>
            <a:off x="656407" y="4763800"/>
            <a:ext cx="7120347" cy="1840576"/>
          </a:xfrm>
          <a:prstGeom prst="rect">
            <a:avLst/>
          </a:prstGeom>
        </p:spPr>
      </p:pic>
      <p:pic>
        <p:nvPicPr>
          <p:cNvPr id="8" name="Picture 2" descr="Soubor:Salesforce.com logo.svg – Wikipedi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150" y="541450"/>
            <a:ext cx="1390650" cy="97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PB"/>
          <p:cNvSpPr/>
          <p:nvPr/>
        </p:nvSpPr>
        <p:spPr>
          <a:xfrm>
            <a:off x="0" y="6819900"/>
            <a:ext cx="6564923" cy="381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790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Implementace</a:t>
            </a:r>
            <a:r>
              <a:rPr lang="cs-CZ" dirty="0" smtClean="0"/>
              <a:t> – UI </a:t>
            </a:r>
            <a:r>
              <a:rPr lang="cs-CZ" dirty="0" smtClean="0"/>
              <a:t>–</a:t>
            </a:r>
            <a:r>
              <a:rPr lang="cs-CZ" dirty="0" smtClean="0"/>
              <a:t> Zákaznická karta</a:t>
            </a:r>
            <a:endParaRPr lang="cs-CZ" dirty="0"/>
          </a:p>
        </p:txBody>
      </p:sp>
      <p:pic>
        <p:nvPicPr>
          <p:cNvPr id="11" name="Picture 2" descr="Soubor:Salesforce.com logo.svg – Wikipedi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150" y="541450"/>
            <a:ext cx="1390650" cy="97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10515600" cy="4852511"/>
          </a:xfrm>
          <a:prstGeom prst="rect">
            <a:avLst/>
          </a:prstGeom>
        </p:spPr>
      </p:pic>
      <p:sp>
        <p:nvSpPr>
          <p:cNvPr id="28" name="PB"/>
          <p:cNvSpPr/>
          <p:nvPr/>
        </p:nvSpPr>
        <p:spPr>
          <a:xfrm>
            <a:off x="0" y="6819900"/>
            <a:ext cx="7502769" cy="381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959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481</Words>
  <Application>Microsoft Office PowerPoint</Application>
  <PresentationFormat>Širokoúhlá obrazovka</PresentationFormat>
  <Paragraphs>122</Paragraphs>
  <Slides>18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Motiv Office</vt:lpstr>
      <vt:lpstr>INFORMAČNÍ SYSTÉM   PRO PNEUSERVIS</vt:lpstr>
      <vt:lpstr>Cíle práce</vt:lpstr>
      <vt:lpstr>Motivace</vt:lpstr>
      <vt:lpstr>Analýza pneuservisu Láva Design</vt:lpstr>
      <vt:lpstr>Návrh</vt:lpstr>
      <vt:lpstr>Prezentace aplikace PowerPoint</vt:lpstr>
      <vt:lpstr>Implementace – Schéma objektů</vt:lpstr>
      <vt:lpstr>Implementace - Automatizace</vt:lpstr>
      <vt:lpstr>Implementace – UI – Zákaznická karta</vt:lpstr>
      <vt:lpstr>Implementace – UI – Domovská stránka</vt:lpstr>
      <vt:lpstr>Testování a package</vt:lpstr>
      <vt:lpstr>Ekonomicko-manažerské vyhodnocení</vt:lpstr>
      <vt:lpstr>Pokračování</vt:lpstr>
      <vt:lpstr>Děkuji za pozornost</vt:lpstr>
      <vt:lpstr>Otázky oponenta</vt:lpstr>
      <vt:lpstr>Otázky oponenta</vt:lpstr>
      <vt:lpstr>Otázky oponenta</vt:lpstr>
      <vt:lpstr>Děkuji za pozornost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INFORMAČNÍ SYSTÉM   PRO PNEUSERVIS</dc:title>
  <dc:creator>Účet Microsoft</dc:creator>
  <cp:lastModifiedBy>Účet Microsoft</cp:lastModifiedBy>
  <cp:revision>20</cp:revision>
  <dcterms:created xsi:type="dcterms:W3CDTF">2022-06-21T16:45:29Z</dcterms:created>
  <dcterms:modified xsi:type="dcterms:W3CDTF">2022-06-21T20:33:21Z</dcterms:modified>
</cp:coreProperties>
</file>