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3" r:id="rId8"/>
    <p:sldId id="266" r:id="rId9"/>
    <p:sldId id="264" r:id="rId10"/>
    <p:sldId id="265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C0154-CCA5-44DD-8A4D-DAD1C542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C882E7-2CF0-4F3E-97C5-88D19203B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21AB2-3048-4A6C-9770-7F85B0CE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4952F-848D-4F85-A80C-8D2FF05E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EF1234-6B42-4CBB-B398-3FBD27E0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BD56A-3C39-4C2D-9987-FE11F414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236B2-A78A-4E42-99B4-3701B707A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1DA10-9A71-45C1-B042-463F1E1B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8E1E6-9A0C-4EC2-B4CC-8232370F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1D3FE-A60C-4372-AE1D-4C6B8D42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59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CDD422-6732-40C5-92C0-2E093214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901DA4-9C16-4CDE-872A-96D61948D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A75A5-665B-4711-AFC7-C7A65309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BE6C3-0430-4E0B-B288-DE70983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FB30F-95B2-4C42-B86A-C6A41F72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33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4CC3F-1F6D-401D-965B-E44DD3EC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FC776-C0DA-481C-B9AB-F61D049A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ADC38-336A-483D-8E72-AEC1BACA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1F55AF-A64D-4E75-A3DA-86AC6BC0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07B732-467D-403B-8CDC-0243E562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98542-2892-49B7-A0A7-5ACD1958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0B3B71-4841-4CEF-87BD-41BDAAE4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832CD-07A8-4879-8698-27155F70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85738E-30FF-4EB2-89BB-0538FDB8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AE9F1-E36E-404F-8430-21E631FE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3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B6696-F8F5-4F11-892B-D837A108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83425-5357-4A52-911A-12365CABF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37307-D77D-4D35-A9BA-2EE4FB4B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F63834-92D6-49FB-B765-E606E6BB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9772D-4351-4F91-A1B4-D642B1FF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A21513-DAB6-4DFD-9CA6-FE386EE3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0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F1C94-4C72-4032-9BC1-A2180A9A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F51C66-79A6-402C-A98C-3ACAA148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F679EB-664A-4122-B712-5D89A8AE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BB40E7-F2DF-4FFC-98F5-654BDCBE8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C1B58-CDC2-4FC4-B02A-56101CBE0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5BD0EA-C91B-473A-8404-BDCD1954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640DF2-31C1-447E-B02B-DA63DEE8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4AE2C0-11E5-4906-9FB3-25494B1C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0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582E1-41C6-4672-BBDF-B7E2C390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E12C0C-08C9-4498-B3F1-592A0F5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4E993-A70B-4CEE-ABB9-9FA7BBC6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019ABA-6225-48DD-83BD-6D1F1489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1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6B3E6C-4DBA-4051-83FA-5150DE1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BAC765-4554-4D9F-A582-7A296F44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1EB04-2D0E-4B26-B40E-8A2D6397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DC2CE-71EC-4348-A7A1-0A406F00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B9593-06FD-4B12-AEBC-6B69563A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2C2344-5890-41BA-B594-1F4097CE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34E126-541F-4538-B535-03763D68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8581BF-B719-4600-9D1C-ABB6379E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5375A9-B233-45F9-A191-103182A3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5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175F-EB05-4349-BD74-5D7B9402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223282-9471-4ADB-8FCE-467936EF5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BDFA95-609F-4768-B269-2580B25D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C88ED-C959-4070-9069-DBB4CFA4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C72BA-58A0-4C28-AF42-66959BBD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1CAC5-2994-47E8-B485-50CC80F3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1C2B9D-BFA2-4ADE-95B7-5CAAFED2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6A41A1-593D-49C9-8D6B-3E09F0B1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0F6FA8-73FC-4A04-A309-61A1388EA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1FB5-32CD-4854-814D-50AA0A2616CE}" type="datetimeFigureOut">
              <a:rPr lang="zh-TW" altLang="en-US" smtClean="0"/>
              <a:t>2022/2/6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DA45C-E61C-4B7A-937A-0F5991ED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69AA4-3A95-4F9E-BBD2-346579185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0738-337D-4760-BEE0-EBD865DF8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85903-36C4-4D3C-ACD7-928714117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TronClass</a:t>
            </a:r>
            <a:r>
              <a:rPr lang="zh-TW" altLang="en-US" dirty="0"/>
              <a:t>學習足跡</a:t>
            </a:r>
            <a:br>
              <a:rPr lang="en-US" altLang="zh-TW" dirty="0"/>
            </a:br>
            <a:r>
              <a:rPr lang="zh-TW" altLang="en-US" dirty="0"/>
              <a:t>預測學生期末分數</a:t>
            </a:r>
            <a:br>
              <a:rPr lang="en-US" altLang="zh-TW" dirty="0"/>
            </a:br>
            <a:r>
              <a:rPr lang="zh-TW" altLang="en-US" dirty="0"/>
              <a:t>並建議下周學習進度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023C1-7499-4B3B-87A1-E6C73073C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國立雲林科技大學 教學卓越中心</a:t>
            </a:r>
            <a:endParaRPr lang="en-US" altLang="zh-TW" dirty="0"/>
          </a:p>
          <a:p>
            <a:r>
              <a:rPr lang="zh-TW" altLang="en-US" dirty="0"/>
              <a:t>智慧教育管理師</a:t>
            </a:r>
            <a:r>
              <a:rPr lang="en-US" altLang="zh-TW" dirty="0"/>
              <a:t>(python</a:t>
            </a:r>
            <a:r>
              <a:rPr lang="zh-TW" altLang="en-US" dirty="0"/>
              <a:t>工程師</a:t>
            </a:r>
            <a:r>
              <a:rPr lang="en-US" altLang="zh-TW" dirty="0"/>
              <a:t>)</a:t>
            </a:r>
            <a:r>
              <a:rPr lang="zh-TW" altLang="en-US" dirty="0"/>
              <a:t> 李伯詮</a:t>
            </a:r>
            <a:endParaRPr lang="en-US" altLang="zh-TW" dirty="0"/>
          </a:p>
          <a:p>
            <a:r>
              <a:rPr lang="en-US" altLang="zh-TW" dirty="0"/>
              <a:t>2022/02/07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3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2B4FC-2DA3-4FAA-8700-314F644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準確率差異</a:t>
            </a:r>
            <a:r>
              <a:rPr lang="en-US" altLang="zh-TW" dirty="0"/>
              <a:t>(</a:t>
            </a:r>
            <a:r>
              <a:rPr lang="zh-TW" altLang="en-US" dirty="0"/>
              <a:t>優化</a:t>
            </a:r>
            <a:r>
              <a:rPr lang="en-US" altLang="zh-TW" dirty="0"/>
              <a:t>-</a:t>
            </a:r>
            <a:r>
              <a:rPr lang="zh-TW" altLang="en-US" dirty="0"/>
              <a:t>標準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59B517-B301-4D75-94D6-09A8F93F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3420"/>
            <a:ext cx="6634064" cy="497554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A19886-BF3E-4F35-BD30-DD710D0232C4}"/>
              </a:ext>
            </a:extLst>
          </p:cNvPr>
          <p:cNvSpPr txBox="1"/>
          <p:nvPr/>
        </p:nvSpPr>
        <p:spPr>
          <a:xfrm>
            <a:off x="6096000" y="3384141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比對後證實針對個別課別再優化的模型可提高準確率。</a:t>
            </a:r>
          </a:p>
        </p:txBody>
      </p:sp>
    </p:spTree>
    <p:extLst>
      <p:ext uri="{BB962C8B-B14F-4D97-AF65-F5344CB8AC3E}">
        <p14:creationId xmlns:p14="http://schemas.microsoft.com/office/powerpoint/2010/main" val="190306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39281-B1D1-498F-B48B-433F378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下周建議模型</a:t>
            </a:r>
            <a:r>
              <a:rPr lang="en-US" altLang="zh-TW" dirty="0"/>
              <a:t>-</a:t>
            </a:r>
            <a:r>
              <a:rPr lang="zh-TW" altLang="en-US" dirty="0"/>
              <a:t>概述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C0103A-26E5-4565-BF8D-35C15D3A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使用成績、學年、學期及周數</a:t>
            </a:r>
            <a:r>
              <a:rPr lang="en-US" altLang="zh-TW" dirty="0"/>
              <a:t>4</a:t>
            </a:r>
            <a:r>
              <a:rPr lang="zh-TW" altLang="en-US" dirty="0"/>
              <a:t>個訓練模型，預測</a:t>
            </a:r>
            <a:r>
              <a:rPr lang="en-US" altLang="zh-TW" dirty="0"/>
              <a:t>14</a:t>
            </a:r>
            <a:r>
              <a:rPr lang="zh-TW" altLang="en-US" dirty="0"/>
              <a:t>個人工挑選可以向學生提供建議的</a:t>
            </a:r>
            <a:r>
              <a:rPr lang="en-US" altLang="zh-TW" dirty="0"/>
              <a:t>feature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不使用分數範圍訓練模型的原因：避免某些範圍的資料過少</a:t>
            </a:r>
            <a:r>
              <a:rPr lang="en-US" altLang="zh-TW" dirty="0"/>
              <a:t>(</a:t>
            </a:r>
            <a:r>
              <a:rPr lang="zh-TW" altLang="en-US" dirty="0"/>
              <a:t>甚至沒有</a:t>
            </a:r>
            <a:r>
              <a:rPr lang="en-US" altLang="zh-TW" dirty="0"/>
              <a:t>)</a:t>
            </a:r>
            <a:r>
              <a:rPr lang="zh-TW" altLang="en-US" dirty="0"/>
              <a:t>導致推算的結果有誤。</a:t>
            </a:r>
            <a:endParaRPr lang="en-US" altLang="zh-TW" dirty="0"/>
          </a:p>
          <a:p>
            <a:r>
              <a:rPr lang="zh-TW" altLang="en-US" dirty="0"/>
              <a:t>同範圍倒推成績模型，透過成績範圍預測模型篩選出可被預測的資料進行再訓練。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874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AE83A-400C-45F4-A45D-BEB20CA9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下周建議模型</a:t>
            </a:r>
            <a:r>
              <a:rPr lang="en-US" altLang="zh-TW" dirty="0"/>
              <a:t>-</a:t>
            </a:r>
            <a:r>
              <a:rPr lang="zh-TW" altLang="en-US" dirty="0"/>
              <a:t>結構與訓練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357EA5-C741-40D9-9F71-2E64A75C8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模型結構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Linear(4x2)+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Linear(2x14)+</a:t>
            </a:r>
            <a:r>
              <a:rPr lang="en-US" altLang="zh-TW" dirty="0" err="1"/>
              <a:t>ReLU</a:t>
            </a:r>
            <a:endParaRPr lang="en-US" altLang="zh-TW" dirty="0"/>
          </a:p>
          <a:p>
            <a:r>
              <a:rPr lang="zh-TW" altLang="en-US" dirty="0"/>
              <a:t>為了避免一個</a:t>
            </a:r>
            <a:r>
              <a:rPr lang="en-US" altLang="zh-TW" dirty="0"/>
              <a:t>feature</a:t>
            </a:r>
            <a:r>
              <a:rPr lang="zh-TW" altLang="en-US" dirty="0"/>
              <a:t>在成績上升時出現忽高忽低的情況，刻意降低模型的層數。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FE6C107-D1DF-4EF8-B611-1BEF69D38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訓練過程</a:t>
            </a:r>
            <a:endParaRPr lang="en-US" altLang="zh-TW" dirty="0"/>
          </a:p>
          <a:p>
            <a:r>
              <a:rPr lang="en-US" altLang="zh-TW" dirty="0"/>
              <a:t>Criterion:</a:t>
            </a:r>
            <a:r>
              <a:rPr lang="zh-TW" altLang="en-US" dirty="0"/>
              <a:t> </a:t>
            </a:r>
            <a:r>
              <a:rPr lang="en-US" altLang="zh-TW" dirty="0" err="1"/>
              <a:t>MSELoss</a:t>
            </a:r>
            <a:endParaRPr lang="en-US" altLang="zh-TW" dirty="0"/>
          </a:p>
          <a:p>
            <a:r>
              <a:rPr lang="en-US" altLang="zh-TW" dirty="0"/>
              <a:t>Optimizer: Adam</a:t>
            </a:r>
          </a:p>
          <a:p>
            <a:r>
              <a:rPr lang="en-US" altLang="zh-TW" dirty="0"/>
              <a:t>Batch size: 128</a:t>
            </a:r>
          </a:p>
          <a:p>
            <a:r>
              <a:rPr lang="en-US" altLang="zh-TW" dirty="0"/>
              <a:t>Epoch: 1000</a:t>
            </a:r>
          </a:p>
          <a:p>
            <a:r>
              <a:rPr lang="zh-TW" altLang="en-US" dirty="0"/>
              <a:t>模型挑選依據：在驗證資料集中擁有最低</a:t>
            </a:r>
            <a:r>
              <a:rPr lang="en-US" altLang="zh-TW" dirty="0" err="1"/>
              <a:t>MSELoss</a:t>
            </a:r>
            <a:r>
              <a:rPr lang="en-US" altLang="zh-TW" dirty="0"/>
              <a:t> 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93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BE5242E-F59B-46C7-B455-F810C83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運作流程圖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DB7690-DF0D-41C3-A38B-8364C221B641}"/>
              </a:ext>
            </a:extLst>
          </p:cNvPr>
          <p:cNvSpPr txBox="1"/>
          <p:nvPr/>
        </p:nvSpPr>
        <p:spPr>
          <a:xfrm>
            <a:off x="8133812" y="432693"/>
            <a:ext cx="11079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資料下載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512993-38D1-48BA-8243-0BB9C28414CD}"/>
              </a:ext>
            </a:extLst>
          </p:cNvPr>
          <p:cNvSpPr txBox="1"/>
          <p:nvPr/>
        </p:nvSpPr>
        <p:spPr>
          <a:xfrm>
            <a:off x="6678285" y="1199322"/>
            <a:ext cx="401904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資料清理</a:t>
            </a:r>
            <a:r>
              <a:rPr lang="en-US" altLang="zh-TW" dirty="0"/>
              <a:t>(</a:t>
            </a:r>
            <a:r>
              <a:rPr lang="zh-TW" altLang="en-US" dirty="0"/>
              <a:t>針對材料數量或影片總長度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4B5D22-5BC8-470D-B0E1-6EB04E0023CC}"/>
              </a:ext>
            </a:extLst>
          </p:cNvPr>
          <p:cNvSpPr txBox="1"/>
          <p:nvPr/>
        </p:nvSpPr>
        <p:spPr>
          <a:xfrm>
            <a:off x="6931560" y="1955289"/>
            <a:ext cx="35125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分數範圍預測模型</a:t>
            </a:r>
            <a:r>
              <a:rPr lang="en-US" altLang="zh-TW" dirty="0"/>
              <a:t>(</a:t>
            </a:r>
            <a:r>
              <a:rPr lang="zh-TW" altLang="en-US" dirty="0"/>
              <a:t>標準化</a:t>
            </a:r>
            <a:r>
              <a:rPr lang="en-US" altLang="zh-TW" dirty="0"/>
              <a:t>-&gt;</a:t>
            </a:r>
            <a:r>
              <a:rPr lang="zh-TW" altLang="en-US" dirty="0"/>
              <a:t>預測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479C0B-EBF0-489D-98A1-5AE77B924623}"/>
              </a:ext>
            </a:extLst>
          </p:cNvPr>
          <p:cNvSpPr txBox="1"/>
          <p:nvPr/>
        </p:nvSpPr>
        <p:spPr>
          <a:xfrm>
            <a:off x="6931560" y="2774558"/>
            <a:ext cx="35125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範圍倒推分數模型</a:t>
            </a:r>
            <a:r>
              <a:rPr lang="en-US" altLang="zh-TW" dirty="0"/>
              <a:t>(</a:t>
            </a:r>
            <a:r>
              <a:rPr lang="zh-TW" altLang="en-US" dirty="0"/>
              <a:t>標準化</a:t>
            </a:r>
            <a:r>
              <a:rPr lang="en-US" altLang="zh-TW" dirty="0"/>
              <a:t>-&gt;</a:t>
            </a:r>
            <a:r>
              <a:rPr lang="zh-TW" altLang="en-US" dirty="0"/>
              <a:t>預測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67665C-14B5-4DFC-B552-CD8FFC78E85A}"/>
              </a:ext>
            </a:extLst>
          </p:cNvPr>
          <p:cNvSpPr txBox="1"/>
          <p:nvPr/>
        </p:nvSpPr>
        <p:spPr>
          <a:xfrm>
            <a:off x="6492337" y="4328731"/>
            <a:ext cx="439094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下周建議模型</a:t>
            </a:r>
            <a:r>
              <a:rPr lang="en-US" altLang="zh-TW" dirty="0"/>
              <a:t>(</a:t>
            </a:r>
            <a:r>
              <a:rPr lang="zh-TW" altLang="en-US" dirty="0"/>
              <a:t>標準化</a:t>
            </a:r>
            <a:r>
              <a:rPr lang="en-US" altLang="zh-TW" dirty="0"/>
              <a:t>-&gt;</a:t>
            </a:r>
            <a:r>
              <a:rPr lang="zh-TW" altLang="en-US" dirty="0"/>
              <a:t>預測</a:t>
            </a:r>
            <a:r>
              <a:rPr lang="en-US" altLang="zh-TW" dirty="0"/>
              <a:t>-&gt;</a:t>
            </a:r>
            <a:r>
              <a:rPr lang="zh-TW" altLang="en-US" dirty="0"/>
              <a:t>反向標準化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0DE8D2-8141-43B8-BC24-B326462867DE}"/>
              </a:ext>
            </a:extLst>
          </p:cNvPr>
          <p:cNvSpPr txBox="1"/>
          <p:nvPr/>
        </p:nvSpPr>
        <p:spPr>
          <a:xfrm>
            <a:off x="6931560" y="3571074"/>
            <a:ext cx="229421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預測分數</a:t>
            </a:r>
            <a:r>
              <a:rPr lang="en-US" altLang="zh-TW" dirty="0"/>
              <a:t>+10(</a:t>
            </a:r>
            <a:r>
              <a:rPr lang="zh-TW" altLang="en-US" dirty="0"/>
              <a:t>上限</a:t>
            </a:r>
            <a:r>
              <a:rPr lang="en-US" altLang="zh-TW" dirty="0"/>
              <a:t>99)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207697-6126-45A6-8D12-6A3B83F091DA}"/>
              </a:ext>
            </a:extLst>
          </p:cNvPr>
          <p:cNvSpPr txBox="1"/>
          <p:nvPr/>
        </p:nvSpPr>
        <p:spPr>
          <a:xfrm>
            <a:off x="9332858" y="3565333"/>
            <a:ext cx="111120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固定</a:t>
            </a:r>
            <a:r>
              <a:rPr lang="en-US" altLang="zh-TW" dirty="0"/>
              <a:t>80</a:t>
            </a:r>
            <a:r>
              <a:rPr lang="zh-TW" altLang="en-US" dirty="0"/>
              <a:t>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1E6661-AAD3-400C-A6CD-2F25E4223A71}"/>
              </a:ext>
            </a:extLst>
          </p:cNvPr>
          <p:cNvSpPr txBox="1"/>
          <p:nvPr/>
        </p:nvSpPr>
        <p:spPr>
          <a:xfrm>
            <a:off x="7567952" y="5148000"/>
            <a:ext cx="22397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訊息撰寫、上傳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538596-A504-4D1D-8AF5-2B404EB0E26F}"/>
              </a:ext>
            </a:extLst>
          </p:cNvPr>
          <p:cNvSpPr txBox="1"/>
          <p:nvPr/>
        </p:nvSpPr>
        <p:spPr>
          <a:xfrm>
            <a:off x="8133812" y="5967269"/>
            <a:ext cx="11079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訊息推送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259403-B3E9-4662-966F-DEF3D08D04E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687810" y="802025"/>
            <a:ext cx="0" cy="3972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A1E5176-AEA0-4061-9692-3408AE500EA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687810" y="1568654"/>
            <a:ext cx="0" cy="38663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736A2DD-A44C-4B27-8AD1-2976C6D8F7E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687810" y="2324621"/>
            <a:ext cx="0" cy="44993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4CE7439-1A1D-4333-8D0F-07F2FB53DC4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8169648" y="3052912"/>
            <a:ext cx="427184" cy="609141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FB5903D-170E-4CF1-8D32-26607913DB35}"/>
              </a:ext>
            </a:extLst>
          </p:cNvPr>
          <p:cNvCxnSpPr>
            <a:stCxn id="13" idx="2"/>
          </p:cNvCxnSpPr>
          <p:nvPr/>
        </p:nvCxnSpPr>
        <p:spPr>
          <a:xfrm>
            <a:off x="8078669" y="3940406"/>
            <a:ext cx="0" cy="3635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DA9EDEF-FD9C-459B-A053-1A839CF6A887}"/>
              </a:ext>
            </a:extLst>
          </p:cNvPr>
          <p:cNvCxnSpPr>
            <a:stCxn id="14" idx="2"/>
          </p:cNvCxnSpPr>
          <p:nvPr/>
        </p:nvCxnSpPr>
        <p:spPr>
          <a:xfrm>
            <a:off x="9888459" y="3934665"/>
            <a:ext cx="0" cy="39980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A5E342B-08D3-43C5-A6D3-878C893B125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8687810" y="4698063"/>
            <a:ext cx="0" cy="44993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236BDEE-EC2F-4C3B-8C4B-0456F705016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8687810" y="5517332"/>
            <a:ext cx="0" cy="44993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26CF2FA-A219-4397-B939-375572039108}"/>
              </a:ext>
            </a:extLst>
          </p:cNvPr>
          <p:cNvCxnSpPr>
            <a:cxnSpLocks/>
            <a:stCxn id="8" idx="1"/>
            <a:endCxn id="15" idx="1"/>
          </p:cNvCxnSpPr>
          <p:nvPr/>
        </p:nvCxnSpPr>
        <p:spPr>
          <a:xfrm rot="10800000" flipH="1" flipV="1">
            <a:off x="6678284" y="1383988"/>
            <a:ext cx="889667" cy="3948678"/>
          </a:xfrm>
          <a:prstGeom prst="bentConnector3">
            <a:avLst>
              <a:gd name="adj1" fmla="val -6135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D65C2CDB-7590-4B4E-8629-AA1CC328791F}"/>
              </a:ext>
            </a:extLst>
          </p:cNvPr>
          <p:cNvCxnSpPr>
            <a:cxnSpLocks/>
            <a:stCxn id="10" idx="1"/>
            <a:endCxn id="15" idx="1"/>
          </p:cNvCxnSpPr>
          <p:nvPr/>
        </p:nvCxnSpPr>
        <p:spPr>
          <a:xfrm rot="10800000" flipH="1" flipV="1">
            <a:off x="6931560" y="2139954"/>
            <a:ext cx="636392" cy="3192711"/>
          </a:xfrm>
          <a:prstGeom prst="bentConnector3">
            <a:avLst>
              <a:gd name="adj1" fmla="val -12502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5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DE88-7972-4D34-9D6E-9EFA316E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/>
              <a:t>訊息截圖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E5B4171-6E90-452F-8FE9-6571EC92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99" y="0"/>
            <a:ext cx="4461831" cy="6858000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C41F513-7E8D-4407-AD14-46B718D33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42" y="1641475"/>
            <a:ext cx="4457158" cy="5216525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C234772-432C-4CAD-8E26-3A7A4678C3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1389"/>
          <a:stretch/>
        </p:blipFill>
        <p:spPr>
          <a:xfrm>
            <a:off x="0" y="-50802"/>
            <a:ext cx="2910736" cy="6915031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2B2CC2F-0E6D-4A97-A095-AA170FBA8CB1}"/>
              </a:ext>
            </a:extLst>
          </p:cNvPr>
          <p:cNvSpPr/>
          <p:nvPr/>
        </p:nvSpPr>
        <p:spPr>
          <a:xfrm>
            <a:off x="294111" y="6382139"/>
            <a:ext cx="976637" cy="345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8AB3E3F-257E-4880-B957-F26C0C530A36}"/>
              </a:ext>
            </a:extLst>
          </p:cNvPr>
          <p:cNvSpPr/>
          <p:nvPr/>
        </p:nvSpPr>
        <p:spPr>
          <a:xfrm>
            <a:off x="1615271" y="6382139"/>
            <a:ext cx="976637" cy="345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3CB7B46-02BC-4C11-95AC-8DEC0DDEEB3F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2591908" y="3429000"/>
            <a:ext cx="1206791" cy="31257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B330E0D-9D47-4275-BE78-2C9954FF9081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rot="5400000" flipH="1" flipV="1">
            <a:off x="3019819" y="2012349"/>
            <a:ext cx="2477633" cy="6952412"/>
          </a:xfrm>
          <a:prstGeom prst="bentConnector4">
            <a:avLst>
              <a:gd name="adj1" fmla="val -2448"/>
              <a:gd name="adj2" fmla="val 94445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1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DC22F-9ED7-4BBA-83A2-294A782A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4ACF3-C804-4EE2-9616-B045C591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從本校的</a:t>
            </a:r>
            <a:r>
              <a:rPr lang="en-US" altLang="zh-TW" dirty="0" err="1"/>
              <a:t>TronClass</a:t>
            </a:r>
            <a:r>
              <a:rPr lang="zh-TW" altLang="en-US" dirty="0"/>
              <a:t>學習網站中下載學生的學習足跡資料，透過深度學習演算法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/>
              <a:t>PyTorch</a:t>
            </a:r>
            <a:r>
              <a:rPr lang="en-US" altLang="zh-TW" dirty="0"/>
              <a:t>)</a:t>
            </a:r>
            <a:r>
              <a:rPr lang="zh-TW" altLang="en-US" dirty="0"/>
              <a:t>預測學生在該課程的最終成績</a:t>
            </a:r>
            <a:r>
              <a:rPr lang="en-US" altLang="zh-TW" dirty="0"/>
              <a:t>(</a:t>
            </a:r>
            <a:r>
              <a:rPr lang="zh-TW" altLang="en-US" dirty="0"/>
              <a:t>成績預測模型</a:t>
            </a:r>
            <a:r>
              <a:rPr lang="en-US" altLang="zh-TW" dirty="0"/>
              <a:t>)</a:t>
            </a:r>
            <a:r>
              <a:rPr lang="zh-TW" altLang="en-US" dirty="0"/>
              <a:t>以及建議下周學習進度</a:t>
            </a:r>
            <a:r>
              <a:rPr lang="en-US" altLang="zh-TW" dirty="0"/>
              <a:t>(</a:t>
            </a:r>
            <a:r>
              <a:rPr lang="zh-TW" altLang="en-US" dirty="0"/>
              <a:t>下周進度模型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將預測成績以</a:t>
            </a:r>
            <a:r>
              <a:rPr lang="en-US" altLang="zh-TW" dirty="0" err="1"/>
              <a:t>linebot</a:t>
            </a:r>
            <a:r>
              <a:rPr lang="zh-TW" altLang="en-US" dirty="0"/>
              <a:t>推撥給各學生，並讓學生自己選擇想要進步的幅度</a:t>
            </a:r>
            <a:r>
              <a:rPr lang="en-US" altLang="zh-TW" dirty="0"/>
              <a:t>(</a:t>
            </a:r>
            <a:r>
              <a:rPr lang="zh-TW" altLang="en-US" dirty="0"/>
              <a:t>提升預測分數</a:t>
            </a:r>
            <a:r>
              <a:rPr lang="en-US" altLang="zh-TW" dirty="0"/>
              <a:t>10</a:t>
            </a:r>
            <a:r>
              <a:rPr lang="zh-TW" altLang="en-US" dirty="0"/>
              <a:t>分或者以</a:t>
            </a:r>
            <a:r>
              <a:rPr lang="en-US" altLang="zh-TW" dirty="0"/>
              <a:t>80</a:t>
            </a:r>
            <a:r>
              <a:rPr lang="zh-TW" altLang="en-US" dirty="0"/>
              <a:t>分為目標</a:t>
            </a:r>
            <a:r>
              <a:rPr lang="en-US" altLang="zh-TW" dirty="0"/>
              <a:t>)</a:t>
            </a:r>
            <a:r>
              <a:rPr lang="zh-TW" altLang="en-US" dirty="0"/>
              <a:t>，並追蹤學生在</a:t>
            </a:r>
            <a:r>
              <a:rPr lang="en-US" altLang="zh-TW" dirty="0" err="1"/>
              <a:t>linebot</a:t>
            </a:r>
            <a:r>
              <a:rPr lang="zh-TW" altLang="en-US" dirty="0"/>
              <a:t>上的點擊紀錄以及</a:t>
            </a:r>
            <a:r>
              <a:rPr lang="en-US" altLang="zh-TW" dirty="0" err="1"/>
              <a:t>TronClass</a:t>
            </a:r>
            <a:r>
              <a:rPr lang="zh-TW" altLang="en-US" dirty="0"/>
              <a:t>的下周學習進度，判斷學生對於推送內容的反應程度。</a:t>
            </a:r>
            <a:endParaRPr lang="en-US" altLang="zh-TW" dirty="0"/>
          </a:p>
          <a:p>
            <a:r>
              <a:rPr lang="zh-TW" altLang="en-US" dirty="0"/>
              <a:t>我們先使用所有數據訓練出標準模型，再根據各課程對標準模型做優化。這樣可以讓初次使用</a:t>
            </a:r>
            <a:r>
              <a:rPr lang="en-US" altLang="zh-TW" dirty="0" err="1"/>
              <a:t>TronClass</a:t>
            </a:r>
            <a:r>
              <a:rPr lang="zh-TW" altLang="en-US" dirty="0"/>
              <a:t>的課程也能使用該功能，不需提供訓練資料。</a:t>
            </a:r>
          </a:p>
        </p:txBody>
      </p:sp>
    </p:spTree>
    <p:extLst>
      <p:ext uri="{BB962C8B-B14F-4D97-AF65-F5344CB8AC3E}">
        <p14:creationId xmlns:p14="http://schemas.microsoft.com/office/powerpoint/2010/main" val="27358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F4FC5-4313-498B-B94B-FA782B6B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8CAC3-3022-4609-9570-ECFDDD69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使用廠商提供的</a:t>
            </a:r>
            <a:r>
              <a:rPr lang="en-US" altLang="zh-TW" dirty="0"/>
              <a:t>API</a:t>
            </a:r>
            <a:r>
              <a:rPr lang="zh-TW" altLang="en-US" dirty="0"/>
              <a:t>，從</a:t>
            </a:r>
            <a:r>
              <a:rPr lang="en-US" altLang="zh-TW" dirty="0"/>
              <a:t>107</a:t>
            </a:r>
            <a:r>
              <a:rPr lang="zh-TW" altLang="en-US" dirty="0"/>
              <a:t>學年第</a:t>
            </a:r>
            <a:r>
              <a:rPr lang="en-US" altLang="zh-TW" dirty="0"/>
              <a:t>1</a:t>
            </a:r>
            <a:r>
              <a:rPr lang="zh-TW" altLang="en-US" dirty="0"/>
              <a:t>學期到</a:t>
            </a:r>
            <a:r>
              <a:rPr lang="en-US" altLang="zh-TW" dirty="0"/>
              <a:t>110</a:t>
            </a:r>
            <a:r>
              <a:rPr lang="zh-TW" altLang="en-US" dirty="0"/>
              <a:t>學年第</a:t>
            </a:r>
            <a:r>
              <a:rPr lang="en-US" altLang="zh-TW" dirty="0"/>
              <a:t>2</a:t>
            </a:r>
            <a:r>
              <a:rPr lang="zh-TW" altLang="en-US" dirty="0"/>
              <a:t>學期，選擇了有使用</a:t>
            </a:r>
            <a:r>
              <a:rPr lang="en-US" altLang="zh-TW" dirty="0" err="1"/>
              <a:t>TronClass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門課共計</a:t>
            </a:r>
            <a:r>
              <a:rPr lang="en-US" altLang="zh-TW" dirty="0"/>
              <a:t>16</a:t>
            </a:r>
            <a:r>
              <a:rPr lang="zh-TW" altLang="en-US" dirty="0"/>
              <a:t>堂</a:t>
            </a:r>
            <a:r>
              <a:rPr lang="en-US" altLang="zh-TW" dirty="0"/>
              <a:t>(</a:t>
            </a:r>
            <a:r>
              <a:rPr lang="zh-TW" altLang="en-US" dirty="0"/>
              <a:t>大數據的設計思考</a:t>
            </a:r>
            <a:r>
              <a:rPr lang="en-US" altLang="zh-TW" dirty="0"/>
              <a:t>x3</a:t>
            </a:r>
            <a:r>
              <a:rPr lang="zh-TW" altLang="en-US" dirty="0"/>
              <a:t>、文學與創新</a:t>
            </a:r>
            <a:r>
              <a:rPr lang="en-US" altLang="zh-TW" dirty="0"/>
              <a:t>x6</a:t>
            </a:r>
            <a:r>
              <a:rPr lang="zh-TW" altLang="en-US" dirty="0"/>
              <a:t>、企業倫理</a:t>
            </a:r>
            <a:r>
              <a:rPr lang="en-US" altLang="zh-TW" dirty="0"/>
              <a:t>x3</a:t>
            </a:r>
            <a:r>
              <a:rPr lang="zh-TW" altLang="en-US" dirty="0"/>
              <a:t>、教育物來學</a:t>
            </a:r>
            <a:r>
              <a:rPr lang="en-US" altLang="zh-TW" dirty="0"/>
              <a:t>x2</a:t>
            </a:r>
            <a:r>
              <a:rPr lang="zh-TW" altLang="en-US" dirty="0"/>
              <a:t>、當機器人來上班</a:t>
            </a:r>
            <a:r>
              <a:rPr lang="en-US" altLang="zh-TW" dirty="0"/>
              <a:t>x2)</a:t>
            </a:r>
            <a:r>
              <a:rPr lang="zh-TW" altLang="en-US" dirty="0"/>
              <a:t>，總共</a:t>
            </a:r>
            <a:r>
              <a:rPr lang="en-US" altLang="zh-TW" dirty="0"/>
              <a:t>1851</a:t>
            </a:r>
            <a:r>
              <a:rPr lang="zh-TW" altLang="en-US" dirty="0"/>
              <a:t>位學生。</a:t>
            </a:r>
            <a:endParaRPr lang="en-US" altLang="zh-TW" dirty="0"/>
          </a:p>
          <a:p>
            <a:r>
              <a:rPr lang="zh-TW" altLang="en-US" dirty="0"/>
              <a:t>每學期共有</a:t>
            </a:r>
            <a:r>
              <a:rPr lang="en-US" altLang="zh-TW" dirty="0"/>
              <a:t>18</a:t>
            </a:r>
            <a:r>
              <a:rPr lang="zh-TW" altLang="en-US" dirty="0"/>
              <a:t>周，共有</a:t>
            </a:r>
            <a:r>
              <a:rPr lang="en-US" altLang="zh-TW" dirty="0"/>
              <a:t>1851*18=33318</a:t>
            </a:r>
            <a:r>
              <a:rPr lang="zh-TW" altLang="en-US" dirty="0"/>
              <a:t>筆資料，並且以</a:t>
            </a:r>
            <a:r>
              <a:rPr lang="en-US" altLang="zh-TW" dirty="0"/>
              <a:t>6:2:2</a:t>
            </a:r>
            <a:r>
              <a:rPr lang="zh-TW" altLang="en-US" dirty="0"/>
              <a:t>的比例將資料拆分成訓練、驗證以及測試資料集。</a:t>
            </a:r>
            <a:endParaRPr lang="en-US" altLang="zh-TW" dirty="0"/>
          </a:p>
          <a:p>
            <a:r>
              <a:rPr lang="zh-TW" altLang="en-US" dirty="0"/>
              <a:t>透過爬蟲抓取</a:t>
            </a:r>
            <a:r>
              <a:rPr lang="en-US" altLang="zh-TW" dirty="0" err="1"/>
              <a:t>TronClass</a:t>
            </a:r>
            <a:r>
              <a:rPr lang="zh-TW" altLang="en-US" dirty="0"/>
              <a:t>上的學生名單、各種教學材料的種類數量、各線上影片的長度來對各課程做標準化。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93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475BB-3228-4130-B3B3-7CBD9E1F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8ED2C4-944A-4CDC-821F-0F89CB78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本模型分成兩個部分：成績範圍預測模型</a:t>
            </a:r>
            <a:r>
              <a:rPr lang="en-US" altLang="zh-TW" dirty="0"/>
              <a:t>+</a:t>
            </a:r>
            <a:r>
              <a:rPr lang="zh-TW" altLang="en-US" dirty="0"/>
              <a:t>範圍倒推成績模型</a:t>
            </a:r>
            <a:endParaRPr lang="en-US" altLang="zh-TW" dirty="0"/>
          </a:p>
          <a:p>
            <a:r>
              <a:rPr lang="zh-TW" altLang="en-US" dirty="0"/>
              <a:t>不直接推算出成績，而是預測成績範圍的原因：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提供模型準確率給使用者</a:t>
            </a:r>
            <a:r>
              <a:rPr lang="en-US" altLang="zh-TW" dirty="0"/>
              <a:t>(</a:t>
            </a:r>
            <a:r>
              <a:rPr lang="zh-TW" altLang="en-US" dirty="0"/>
              <a:t>決定係數會有負值的可能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有較高的準確率及訓練速度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避免推測的成績由於</a:t>
            </a:r>
            <a:r>
              <a:rPr lang="en-US" altLang="zh-TW" dirty="0"/>
              <a:t>MSE</a:t>
            </a:r>
            <a:r>
              <a:rPr lang="zh-TW" altLang="en-US" dirty="0"/>
              <a:t>的特性集中在平均值左右</a:t>
            </a:r>
            <a:endParaRPr lang="en-US" altLang="zh-TW" dirty="0"/>
          </a:p>
          <a:p>
            <a:r>
              <a:rPr lang="zh-TW" altLang="en-US" dirty="0"/>
              <a:t>在成績範圍預測時，使用</a:t>
            </a:r>
            <a:r>
              <a:rPr lang="en-US" altLang="zh-TW" dirty="0"/>
              <a:t>label</a:t>
            </a:r>
            <a:r>
              <a:rPr lang="zh-TW" altLang="en-US" dirty="0"/>
              <a:t> </a:t>
            </a:r>
            <a:r>
              <a:rPr lang="en-US" altLang="zh-TW" dirty="0"/>
              <a:t>smoothing</a:t>
            </a:r>
            <a:r>
              <a:rPr lang="zh-TW" altLang="en-US" dirty="0"/>
              <a:t>的改進方案：</a:t>
            </a:r>
            <a:br>
              <a:rPr lang="en-US" altLang="zh-TW" dirty="0"/>
            </a:br>
            <a:r>
              <a:rPr lang="zh-TW" altLang="en-US" dirty="0"/>
              <a:t>中央準確率為</a:t>
            </a:r>
            <a:r>
              <a:rPr lang="en-US" altLang="zh-TW" dirty="0"/>
              <a:t>x</a:t>
            </a:r>
            <a:r>
              <a:rPr lang="zh-TW" altLang="en-US" dirty="0"/>
              <a:t>，鄰近的分數範圍為</a:t>
            </a:r>
            <a:r>
              <a:rPr lang="en-US" altLang="zh-TW" dirty="0"/>
              <a:t>(1-x)/2</a:t>
            </a:r>
            <a:r>
              <a:rPr lang="zh-TW" altLang="en-US" dirty="0"/>
              <a:t>，其餘位置為</a:t>
            </a:r>
            <a:r>
              <a:rPr lang="en-US" altLang="zh-TW" dirty="0"/>
              <a:t>0</a:t>
            </a:r>
            <a:r>
              <a:rPr lang="zh-TW" altLang="en-US" dirty="0"/>
              <a:t>，並除以總合</a:t>
            </a:r>
            <a:r>
              <a:rPr lang="en-US" altLang="zh-TW" dirty="0"/>
              <a:t>(</a:t>
            </a:r>
            <a:r>
              <a:rPr lang="zh-TW" altLang="en-US" dirty="0"/>
              <a:t>針對邊界的處理</a:t>
            </a:r>
            <a:r>
              <a:rPr lang="en-US" altLang="zh-TW" dirty="0"/>
              <a:t>)</a:t>
            </a:r>
            <a:r>
              <a:rPr lang="zh-TW" altLang="en-US" dirty="0"/>
              <a:t>。經過測試後</a:t>
            </a:r>
            <a:r>
              <a:rPr lang="en-US" altLang="zh-TW" dirty="0"/>
              <a:t>(x=0.6~1.0</a:t>
            </a:r>
            <a:r>
              <a:rPr lang="zh-TW" altLang="en-US" dirty="0"/>
              <a:t>依</a:t>
            </a:r>
            <a:r>
              <a:rPr lang="en-US" altLang="zh-TW" dirty="0"/>
              <a:t>0.05</a:t>
            </a:r>
            <a:r>
              <a:rPr lang="zh-TW" altLang="en-US" dirty="0"/>
              <a:t>累進</a:t>
            </a:r>
            <a:r>
              <a:rPr lang="en-US" altLang="zh-TW" dirty="0"/>
              <a:t>)</a:t>
            </a:r>
            <a:r>
              <a:rPr lang="zh-TW" altLang="en-US" dirty="0"/>
              <a:t>，發現在</a:t>
            </a:r>
            <a:r>
              <a:rPr lang="en-US" altLang="zh-TW" dirty="0"/>
              <a:t>x=0.7</a:t>
            </a:r>
            <a:r>
              <a:rPr lang="zh-TW" altLang="en-US" dirty="0"/>
              <a:t>時有較高的準確率。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8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572B0A-676D-46D1-A0D7-0459F82D2103}"/>
              </a:ext>
            </a:extLst>
          </p:cNvPr>
          <p:cNvSpPr txBox="1"/>
          <p:nvPr/>
        </p:nvSpPr>
        <p:spPr>
          <a:xfrm>
            <a:off x="700153" y="2690336"/>
            <a:ext cx="133882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0" i="0" u="none" strike="noStrike" baseline="0" dirty="0">
                <a:latin typeface="DFKaiShu-SB-Estd-BF"/>
              </a:rPr>
              <a:t>訪問統計</a:t>
            </a:r>
            <a:endParaRPr lang="en-US" altLang="zh-TW" sz="1800" b="0" i="0" u="none" strike="noStrike" baseline="0" dirty="0">
              <a:latin typeface="DFKaiShu-SB-Estd-BF"/>
            </a:endParaRPr>
          </a:p>
          <a:p>
            <a:pPr algn="ctr"/>
            <a:r>
              <a:rPr lang="zh-TW" altLang="en-US" sz="1800" b="0" i="0" u="none" strike="noStrike" baseline="0" dirty="0">
                <a:latin typeface="DFKaiShu-SB-Estd-BF"/>
              </a:rPr>
              <a:t>參考檔案</a:t>
            </a:r>
            <a:endParaRPr lang="en-US" altLang="zh-TW" dirty="0">
              <a:latin typeface="DFKaiShu-SB-Estd-BF"/>
            </a:endParaRPr>
          </a:p>
          <a:p>
            <a:pPr algn="ctr"/>
            <a:r>
              <a:rPr lang="zh-TW" altLang="en-US" sz="1800" b="0" i="0" u="none" strike="noStrike" baseline="0" dirty="0">
                <a:latin typeface="DFKaiShu-SB-Estd-BF"/>
              </a:rPr>
              <a:t>影音教材</a:t>
            </a:r>
            <a:endParaRPr lang="en-US" altLang="zh-TW" sz="1800" b="0" i="0" u="none" strike="noStrike" baseline="0" dirty="0">
              <a:latin typeface="DFKaiShu-SB-Estd-BF"/>
            </a:endParaRPr>
          </a:p>
          <a:p>
            <a:pPr algn="ctr"/>
            <a:r>
              <a:rPr lang="zh-TW" altLang="en-US" sz="1800" b="0" i="0" u="none" strike="noStrike" baseline="0" dirty="0">
                <a:latin typeface="DFKaiShu-SB-Estd-BF"/>
              </a:rPr>
              <a:t>線上連結</a:t>
            </a:r>
            <a:endParaRPr lang="en-US" altLang="zh-TW" dirty="0">
              <a:latin typeface="DFKaiShu-SB-Estd-BF"/>
            </a:endParaRPr>
          </a:p>
          <a:p>
            <a:pPr algn="ctr"/>
            <a:r>
              <a:rPr lang="zh-TW" altLang="en-US" sz="1800" b="0" i="0" u="none" strike="noStrike" baseline="0" dirty="0">
                <a:latin typeface="DFKaiShu-SB-Estd-BF"/>
              </a:rPr>
              <a:t>討論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58C29C-F0F4-4C68-B484-AD4534C27DBA}"/>
              </a:ext>
            </a:extLst>
          </p:cNvPr>
          <p:cNvSpPr txBox="1"/>
          <p:nvPr/>
        </p:nvSpPr>
        <p:spPr>
          <a:xfrm>
            <a:off x="700153" y="2044004"/>
            <a:ext cx="1338828" cy="64633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下載各周的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學習進度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07082-A6AA-4B99-A7FF-67A9541CCFC8}"/>
              </a:ext>
            </a:extLst>
          </p:cNvPr>
          <p:cNvSpPr txBox="1"/>
          <p:nvPr/>
        </p:nvSpPr>
        <p:spPr>
          <a:xfrm>
            <a:off x="2730845" y="2413337"/>
            <a:ext cx="422423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篩選出指定課程的內容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根據上傳時間進行區分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上午</a:t>
            </a:r>
            <a:r>
              <a:rPr lang="en-US" altLang="zh-TW" dirty="0"/>
              <a:t>or</a:t>
            </a:r>
            <a:r>
              <a:rPr lang="zh-TW" altLang="en-US" dirty="0"/>
              <a:t>下午、假日</a:t>
            </a:r>
            <a:r>
              <a:rPr lang="en-US" altLang="zh-TW" dirty="0"/>
              <a:t>or</a:t>
            </a:r>
            <a:r>
              <a:rPr lang="zh-TW" altLang="en-US" dirty="0"/>
              <a:t>非假日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除以課程的材料數量或影片總長度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減少課程與課程之間的差距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加入學年、學期、星期、分數等資訊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將資料與上周的累積資料和並</a:t>
            </a:r>
            <a:endParaRPr lang="en-US" altLang="zh-TW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D6F17B9-C62B-4550-99E4-2993DCB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資料前處理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2CC7EA-3662-4C16-B9A1-ED615E7EB0A2}"/>
              </a:ext>
            </a:extLst>
          </p:cNvPr>
          <p:cNvSpPr txBox="1"/>
          <p:nvPr/>
        </p:nvSpPr>
        <p:spPr>
          <a:xfrm>
            <a:off x="7646942" y="2413337"/>
            <a:ext cx="376212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合併所有資料成一大表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將分數拆分出來並以</a:t>
            </a:r>
            <a:r>
              <a:rPr lang="en-US" altLang="zh-TW" dirty="0"/>
              <a:t>5</a:t>
            </a:r>
            <a:r>
              <a:rPr lang="zh-TW" altLang="en-US" dirty="0"/>
              <a:t>分為一段</a:t>
            </a:r>
            <a:br>
              <a:rPr lang="en-US" altLang="zh-TW" dirty="0"/>
            </a:br>
            <a:r>
              <a:rPr lang="zh-TW" altLang="en-US" dirty="0"/>
              <a:t>做</a:t>
            </a:r>
            <a:r>
              <a:rPr lang="en-US" altLang="zh-TW" dirty="0"/>
              <a:t>label smoothing one-hat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共</a:t>
            </a:r>
            <a:r>
              <a:rPr lang="en-US" altLang="zh-TW" dirty="0"/>
              <a:t>20</a:t>
            </a:r>
            <a:r>
              <a:rPr lang="zh-TW" altLang="en-US" dirty="0"/>
              <a:t>個</a:t>
            </a:r>
            <a:r>
              <a:rPr lang="en-US" altLang="zh-TW" dirty="0"/>
              <a:t>label)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計算各</a:t>
            </a:r>
            <a:r>
              <a:rPr lang="en-US" altLang="zh-TW" dirty="0"/>
              <a:t>feature</a:t>
            </a:r>
            <a:r>
              <a:rPr lang="zh-TW" altLang="en-US" dirty="0"/>
              <a:t>的最低值與標準差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用來標準化來避免</a:t>
            </a:r>
            <a:r>
              <a:rPr lang="en-US" altLang="zh-TW" dirty="0"/>
              <a:t>gradient</a:t>
            </a:r>
            <a:r>
              <a:rPr lang="zh-TW" altLang="en-US" dirty="0"/>
              <a:t>崩潰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標註資料集標籤</a:t>
            </a:r>
            <a:r>
              <a:rPr lang="en-US" altLang="zh-TW" dirty="0"/>
              <a:t>(</a:t>
            </a:r>
            <a:r>
              <a:rPr lang="zh-TW" altLang="en-US" dirty="0"/>
              <a:t>訓練 驗證 測試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A4461D-4C4C-419B-BB5A-487E2B538054}"/>
              </a:ext>
            </a:extLst>
          </p:cNvPr>
          <p:cNvSpPr txBox="1"/>
          <p:nvPr/>
        </p:nvSpPr>
        <p:spPr>
          <a:xfrm>
            <a:off x="2730844" y="2044004"/>
            <a:ext cx="1107996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資料清理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034662-CAE8-4584-99B9-92FBC01207AC}"/>
              </a:ext>
            </a:extLst>
          </p:cNvPr>
          <p:cNvSpPr txBox="1"/>
          <p:nvPr/>
        </p:nvSpPr>
        <p:spPr>
          <a:xfrm>
            <a:off x="7646942" y="2044004"/>
            <a:ext cx="877163" cy="36933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標準化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F73913-9B6C-4D3B-A994-23BEEC06E4DF}"/>
              </a:ext>
            </a:extLst>
          </p:cNvPr>
          <p:cNvSpPr txBox="1"/>
          <p:nvPr/>
        </p:nvSpPr>
        <p:spPr>
          <a:xfrm>
            <a:off x="3421236" y="5445186"/>
            <a:ext cx="5349541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資料大表</a:t>
            </a:r>
            <a:r>
              <a:rPr lang="en-US" altLang="zh-TW" dirty="0">
                <a:solidFill>
                  <a:schemeClr val="bg1"/>
                </a:solidFill>
              </a:rPr>
              <a:t>(33318</a:t>
            </a:r>
            <a:r>
              <a:rPr lang="zh-TW" altLang="en-US" dirty="0">
                <a:solidFill>
                  <a:schemeClr val="bg1"/>
                </a:solidFill>
              </a:rPr>
              <a:t>筆資料，進入模型前才會做標準化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分數、分數區間資料</a:t>
            </a:r>
            <a:r>
              <a:rPr lang="en-US" altLang="zh-TW" dirty="0">
                <a:solidFill>
                  <a:schemeClr val="bg1"/>
                </a:solidFill>
              </a:rPr>
              <a:t>(33318</a:t>
            </a:r>
            <a:r>
              <a:rPr lang="zh-TW" altLang="en-US" dirty="0">
                <a:solidFill>
                  <a:schemeClr val="bg1"/>
                </a:solidFill>
              </a:rPr>
              <a:t>筆資料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各</a:t>
            </a:r>
            <a:r>
              <a:rPr lang="en-US" altLang="zh-TW" dirty="0">
                <a:solidFill>
                  <a:schemeClr val="bg1"/>
                </a:solidFill>
              </a:rPr>
              <a:t>feature</a:t>
            </a:r>
            <a:r>
              <a:rPr lang="zh-TW" altLang="en-US" dirty="0">
                <a:solidFill>
                  <a:schemeClr val="bg1"/>
                </a:solidFill>
              </a:rPr>
              <a:t>標準化用數據</a:t>
            </a:r>
            <a:r>
              <a:rPr lang="en-US" altLang="zh-TW" dirty="0">
                <a:solidFill>
                  <a:schemeClr val="bg1"/>
                </a:solidFill>
              </a:rPr>
              <a:t>(60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  <a:r>
              <a:rPr lang="en-US" altLang="zh-TW" dirty="0">
                <a:solidFill>
                  <a:schemeClr val="bg1"/>
                </a:solidFill>
              </a:rPr>
              <a:t>features)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50C2193-24B5-460B-8325-D1ED84FE49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38981" y="3429000"/>
            <a:ext cx="691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1764CAB-3D30-48E2-A67C-84B9E93D45C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955078" y="3429000"/>
            <a:ext cx="691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9DE887B-572A-4AB1-8502-9E33D06B37B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7311743" y="3228927"/>
            <a:ext cx="1000524" cy="34319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5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2B4FC-2DA3-4FAA-8700-314F644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模型結構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E61781E-432D-4A72-B7F3-8EF22B7BD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成績範圍預測模型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Linear(60x128)+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Linear(128x128)+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Linear(128x64)+</a:t>
            </a:r>
            <a:r>
              <a:rPr lang="en-US" altLang="zh-TW" dirty="0" err="1"/>
              <a:t>PReLU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Linear(64x64)+</a:t>
            </a:r>
            <a:r>
              <a:rPr lang="en-US" altLang="zh-TW" dirty="0" err="1"/>
              <a:t>PReLU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Linear(64x32)+</a:t>
            </a:r>
            <a:r>
              <a:rPr lang="en-US" altLang="zh-TW" dirty="0" err="1"/>
              <a:t>PReLU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Linear(32x32)+</a:t>
            </a:r>
            <a:r>
              <a:rPr lang="en-US" altLang="zh-TW" dirty="0" err="1"/>
              <a:t>PReLU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Linear(32x20)+</a:t>
            </a:r>
            <a:r>
              <a:rPr lang="en-US" altLang="zh-TW" dirty="0" err="1"/>
              <a:t>PReLU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Linear(20x20)+</a:t>
            </a:r>
            <a:r>
              <a:rPr lang="en-US" altLang="zh-TW" dirty="0" err="1"/>
              <a:t>Softmax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9A3E9CC-0B4B-4A8D-9830-8B85EDD7A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範圍倒推成績模型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Linear(20x20)+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Linear(20x20)+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Linear(20x10)+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Linear(10x10)+</a:t>
            </a:r>
            <a:r>
              <a:rPr lang="en-US" altLang="zh-TW" dirty="0" err="1"/>
              <a:t>PReLU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Linear(10x1)+</a:t>
            </a:r>
            <a:r>
              <a:rPr lang="en-US" altLang="zh-TW" dirty="0" err="1"/>
              <a:t>Hardsigmoid</a:t>
            </a:r>
            <a:br>
              <a:rPr lang="en-US" altLang="zh-TW" dirty="0"/>
            </a:b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1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2B4FC-2DA3-4FAA-8700-314F644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訓練過程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E61781E-432D-4A72-B7F3-8EF22B7BD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成績範圍預測模型</a:t>
            </a:r>
            <a:endParaRPr lang="en-US" altLang="zh-TW" dirty="0"/>
          </a:p>
          <a:p>
            <a:r>
              <a:rPr lang="en-US" altLang="zh-TW" dirty="0"/>
              <a:t>Criterion:</a:t>
            </a:r>
            <a:r>
              <a:rPr lang="zh-TW" altLang="en-US" dirty="0"/>
              <a:t> </a:t>
            </a:r>
            <a:r>
              <a:rPr lang="en-US" altLang="zh-TW" dirty="0" err="1"/>
              <a:t>MSELoss</a:t>
            </a:r>
            <a:endParaRPr lang="en-US" altLang="zh-TW" dirty="0"/>
          </a:p>
          <a:p>
            <a:r>
              <a:rPr lang="en-US" altLang="zh-TW" dirty="0"/>
              <a:t>Optimizer: Adam</a:t>
            </a:r>
          </a:p>
          <a:p>
            <a:r>
              <a:rPr lang="en-US" altLang="zh-TW" dirty="0"/>
              <a:t>Batch size: 128</a:t>
            </a:r>
          </a:p>
          <a:p>
            <a:r>
              <a:rPr lang="en-US" altLang="zh-TW" dirty="0"/>
              <a:t>Epoch: 1000</a:t>
            </a:r>
          </a:p>
          <a:p>
            <a:r>
              <a:rPr lang="zh-TW" altLang="en-US" dirty="0"/>
              <a:t>模型挑選依據：在驗證資料集中擁有最高準確率。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9A3E9CC-0B4B-4A8D-9830-8B85EDD7A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範圍倒推成績模型</a:t>
            </a:r>
            <a:endParaRPr lang="en-US" altLang="zh-TW" dirty="0"/>
          </a:p>
          <a:p>
            <a:r>
              <a:rPr lang="zh-TW" altLang="en-US" dirty="0"/>
              <a:t>在模型前方串接成績範圍預測模型，並將</a:t>
            </a:r>
            <a:r>
              <a:rPr lang="en-US" altLang="zh-TW" dirty="0" err="1"/>
              <a:t>requires_grad</a:t>
            </a:r>
            <a:r>
              <a:rPr lang="zh-TW" altLang="en-US" dirty="0"/>
              <a:t>設為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經實驗可降低</a:t>
            </a:r>
            <a:r>
              <a:rPr lang="en-US" altLang="zh-TW" dirty="0"/>
              <a:t>MSE)</a:t>
            </a:r>
          </a:p>
          <a:p>
            <a:r>
              <a:rPr lang="zh-TW" altLang="en-US" dirty="0"/>
              <a:t>透過成績範圍預測模型篩選出可被預測的資料，在根據此資料訓練模型</a:t>
            </a:r>
            <a:r>
              <a:rPr lang="en-US" altLang="zh-TW" dirty="0"/>
              <a:t>(</a:t>
            </a:r>
            <a:r>
              <a:rPr lang="zh-TW" altLang="en-US" dirty="0"/>
              <a:t>避免被無法預測的資料誤導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訓練過程與成績範圍預測模型相同</a:t>
            </a:r>
            <a:r>
              <a:rPr lang="en-US" altLang="zh-TW" dirty="0"/>
              <a:t>(</a:t>
            </a:r>
            <a:r>
              <a:rPr lang="zh-TW" altLang="en-US" dirty="0"/>
              <a:t>模型挑選依據：在驗證資料集中擁有最低</a:t>
            </a:r>
            <a:r>
              <a:rPr lang="en-US" altLang="zh-TW" dirty="0" err="1"/>
              <a:t>MSELoss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26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D2404B1-2CE2-44AD-89E0-94EC1C79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針對各課程再優化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8DC1E-3C34-4FAC-BCB0-A248F605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只使用該課程資料，對成績範圍預測模型</a:t>
            </a:r>
            <a:r>
              <a:rPr lang="en-US" altLang="zh-TW" dirty="0"/>
              <a:t>(</a:t>
            </a:r>
            <a:r>
              <a:rPr lang="zh-TW" altLang="en-US" dirty="0"/>
              <a:t>以下簡稱標準模型</a:t>
            </a:r>
            <a:r>
              <a:rPr lang="en-US" altLang="zh-TW" dirty="0"/>
              <a:t>)</a:t>
            </a:r>
            <a:r>
              <a:rPr lang="zh-TW" altLang="en-US" dirty="0"/>
              <a:t>再次訓練</a:t>
            </a:r>
            <a:r>
              <a:rPr lang="en-US" altLang="zh-TW" dirty="0"/>
              <a:t>(</a:t>
            </a:r>
            <a:r>
              <a:rPr lang="zh-TW" altLang="en-US" dirty="0"/>
              <a:t>若在驗證資料集中表現不如原始模型則沿用舊模型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將上述模型與標準模型使用</a:t>
            </a:r>
            <a:r>
              <a:rPr lang="en-US" altLang="zh-TW" dirty="0"/>
              <a:t>MOE(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fell"/>
              </a:rPr>
              <a:t>Mixture of Experts</a:t>
            </a:r>
            <a:r>
              <a:rPr lang="en-US" altLang="zh-TW" dirty="0"/>
              <a:t>)</a:t>
            </a:r>
            <a:r>
              <a:rPr lang="zh-TW" altLang="en-US" dirty="0"/>
              <a:t>做並聯，並再次訓練</a:t>
            </a:r>
            <a:r>
              <a:rPr lang="en-US" altLang="zh-TW" dirty="0"/>
              <a:t>(</a:t>
            </a:r>
            <a:r>
              <a:rPr lang="zh-TW" altLang="en-US" dirty="0"/>
              <a:t>以下簡稱優化模型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透過優化模型篩選該課程資料，再對範圍倒推成績模型重新訓練。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40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2B4FC-2DA3-4FAA-8700-314F644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分數預測模型</a:t>
            </a:r>
            <a:r>
              <a:rPr lang="en-US" altLang="zh-TW" dirty="0"/>
              <a:t>-</a:t>
            </a:r>
            <a:r>
              <a:rPr lang="zh-TW" altLang="en-US" dirty="0"/>
              <a:t>準確率</a:t>
            </a:r>
            <a:r>
              <a:rPr lang="en-US" altLang="zh-TW" dirty="0"/>
              <a:t>(</a:t>
            </a:r>
            <a:r>
              <a:rPr lang="zh-TW" altLang="en-US" dirty="0"/>
              <a:t>使用測試資料集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3E1FDA-5962-42AB-8486-668688D50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31" y="1460773"/>
            <a:ext cx="6593958" cy="49454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549DEB-14EC-41D8-BDEB-2F68E401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71" y="1460773"/>
            <a:ext cx="6593958" cy="49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1181</Words>
  <Application>Microsoft Office PowerPoint</Application>
  <PresentationFormat>寬螢幕</PresentationFormat>
  <Paragraphs>101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DFKaiShu-SB-Estd-BF</vt:lpstr>
      <vt:lpstr>fell</vt:lpstr>
      <vt:lpstr>Arial</vt:lpstr>
      <vt:lpstr>Calibri</vt:lpstr>
      <vt:lpstr>Calibri Light</vt:lpstr>
      <vt:lpstr>Office 佈景主題</vt:lpstr>
      <vt:lpstr>使用TronClass學習足跡 預測學生期末分數 並建議下周學習進度</vt:lpstr>
      <vt:lpstr>概述</vt:lpstr>
      <vt:lpstr>訓練資料來源</vt:lpstr>
      <vt:lpstr>分數預測模型-概述</vt:lpstr>
      <vt:lpstr>分數預測模型-資料前處理</vt:lpstr>
      <vt:lpstr>分數預測模型-模型結構</vt:lpstr>
      <vt:lpstr>分數預測模型-訓練過程</vt:lpstr>
      <vt:lpstr>分數預測模型-針對各課程再優化</vt:lpstr>
      <vt:lpstr>分數預測模型-準確率(使用測試資料集)</vt:lpstr>
      <vt:lpstr>分數預測模型-準確率差異(優化-標準)</vt:lpstr>
      <vt:lpstr>下周建議模型-概述</vt:lpstr>
      <vt:lpstr>下周建議模型-結構與訓練</vt:lpstr>
      <vt:lpstr>運作流程圖</vt:lpstr>
      <vt:lpstr>訊息截圖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利用TronClass的學習足跡 預測學生期末分數 並推薦學習內容</dc:title>
  <dc:creator>伯詮 李</dc:creator>
  <cp:lastModifiedBy>伯詮 李</cp:lastModifiedBy>
  <cp:revision>17</cp:revision>
  <dcterms:created xsi:type="dcterms:W3CDTF">2022-02-01T02:35:59Z</dcterms:created>
  <dcterms:modified xsi:type="dcterms:W3CDTF">2022-02-06T11:57:06Z</dcterms:modified>
</cp:coreProperties>
</file>