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56" r:id="rId6"/>
    <p:sldId id="259" r:id="rId7"/>
    <p:sldId id="260" r:id="rId8"/>
    <p:sldId id="261" r:id="rId9"/>
    <p:sldId id="257" r:id="rId10"/>
    <p:sldId id="258" r:id="rId11"/>
    <p:sldId id="262" r:id="rId12"/>
  </p:sldIdLst>
  <p:sldSz cx="12601575" cy="9361488"/>
  <p:notesSz cx="6858000" cy="9144000"/>
  <p:defaultTextStyle>
    <a:defPPr>
      <a:defRPr lang="ko-KR"/>
    </a:defPPr>
    <a:lvl1pPr marL="0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1822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3642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65464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87286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09107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30928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52750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74571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F6"/>
    <a:srgbClr val="FF99FF"/>
    <a:srgbClr val="FF00FF"/>
    <a:srgbClr val="C5A7FB"/>
    <a:srgbClr val="B28AFA"/>
    <a:srgbClr val="0066FF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77" y="-89"/>
      </p:cViewPr>
      <p:guideLst>
        <p:guide orient="horz" pos="2949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22" y="2908130"/>
            <a:ext cx="10711339" cy="200665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7" y="5304844"/>
            <a:ext cx="8821103" cy="2392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5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7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2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7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6" y="374896"/>
            <a:ext cx="2835355" cy="7987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374896"/>
            <a:ext cx="8296037" cy="79876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9" y="6015626"/>
            <a:ext cx="10711339" cy="185929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9" y="3967799"/>
            <a:ext cx="10711339" cy="204782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1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436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654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87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091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309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527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74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82" y="2184350"/>
            <a:ext cx="5565696" cy="61781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5" y="2184350"/>
            <a:ext cx="5565696" cy="61781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2095500"/>
            <a:ext cx="5567884" cy="87330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1822" indent="0">
              <a:buNone/>
              <a:defRPr sz="2700" b="1"/>
            </a:lvl2pPr>
            <a:lvl3pPr marL="1243642" indent="0">
              <a:buNone/>
              <a:defRPr sz="2500" b="1"/>
            </a:lvl3pPr>
            <a:lvl4pPr marL="1865464" indent="0">
              <a:buNone/>
              <a:defRPr sz="2200" b="1"/>
            </a:lvl4pPr>
            <a:lvl5pPr marL="2487286" indent="0">
              <a:buNone/>
              <a:defRPr sz="2200" b="1"/>
            </a:lvl5pPr>
            <a:lvl6pPr marL="3109107" indent="0">
              <a:buNone/>
              <a:defRPr sz="2200" b="1"/>
            </a:lvl6pPr>
            <a:lvl7pPr marL="3730928" indent="0">
              <a:buNone/>
              <a:defRPr sz="2200" b="1"/>
            </a:lvl7pPr>
            <a:lvl8pPr marL="4352750" indent="0">
              <a:buNone/>
              <a:defRPr sz="2200" b="1"/>
            </a:lvl8pPr>
            <a:lvl9pPr marL="4974571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79" y="2968806"/>
            <a:ext cx="5567884" cy="539369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30" y="2095500"/>
            <a:ext cx="5570071" cy="87330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1822" indent="0">
              <a:buNone/>
              <a:defRPr sz="2700" b="1"/>
            </a:lvl2pPr>
            <a:lvl3pPr marL="1243642" indent="0">
              <a:buNone/>
              <a:defRPr sz="2500" b="1"/>
            </a:lvl3pPr>
            <a:lvl4pPr marL="1865464" indent="0">
              <a:buNone/>
              <a:defRPr sz="2200" b="1"/>
            </a:lvl4pPr>
            <a:lvl5pPr marL="2487286" indent="0">
              <a:buNone/>
              <a:defRPr sz="2200" b="1"/>
            </a:lvl5pPr>
            <a:lvl6pPr marL="3109107" indent="0">
              <a:buNone/>
              <a:defRPr sz="2200" b="1"/>
            </a:lvl6pPr>
            <a:lvl7pPr marL="3730928" indent="0">
              <a:buNone/>
              <a:defRPr sz="2200" b="1"/>
            </a:lvl7pPr>
            <a:lvl8pPr marL="4352750" indent="0">
              <a:buNone/>
              <a:defRPr sz="2200" b="1"/>
            </a:lvl8pPr>
            <a:lvl9pPr marL="4974571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30" y="2968806"/>
            <a:ext cx="5570071" cy="539369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79" y="372728"/>
            <a:ext cx="4145832" cy="158625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6" y="372728"/>
            <a:ext cx="7044630" cy="7989771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79" y="1958981"/>
            <a:ext cx="4145832" cy="6403518"/>
          </a:xfrm>
        </p:spPr>
        <p:txBody>
          <a:bodyPr/>
          <a:lstStyle>
            <a:lvl1pPr marL="0" indent="0">
              <a:buNone/>
              <a:defRPr sz="1900"/>
            </a:lvl1pPr>
            <a:lvl2pPr marL="621822" indent="0">
              <a:buNone/>
              <a:defRPr sz="1600"/>
            </a:lvl2pPr>
            <a:lvl3pPr marL="1243642" indent="0">
              <a:buNone/>
              <a:defRPr sz="1400"/>
            </a:lvl3pPr>
            <a:lvl4pPr marL="1865464" indent="0">
              <a:buNone/>
              <a:defRPr sz="1200"/>
            </a:lvl4pPr>
            <a:lvl5pPr marL="2487286" indent="0">
              <a:buNone/>
              <a:defRPr sz="1200"/>
            </a:lvl5pPr>
            <a:lvl6pPr marL="3109107" indent="0">
              <a:buNone/>
              <a:defRPr sz="1200"/>
            </a:lvl6pPr>
            <a:lvl7pPr marL="3730928" indent="0">
              <a:buNone/>
              <a:defRPr sz="1200"/>
            </a:lvl7pPr>
            <a:lvl8pPr marL="4352750" indent="0">
              <a:buNone/>
              <a:defRPr sz="1200"/>
            </a:lvl8pPr>
            <a:lvl9pPr marL="497457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0001" y="6553043"/>
            <a:ext cx="7560945" cy="77362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70001" y="836466"/>
            <a:ext cx="7560945" cy="5616893"/>
          </a:xfrm>
        </p:spPr>
        <p:txBody>
          <a:bodyPr/>
          <a:lstStyle>
            <a:lvl1pPr marL="0" indent="0">
              <a:buNone/>
              <a:defRPr sz="4300"/>
            </a:lvl1pPr>
            <a:lvl2pPr marL="621822" indent="0">
              <a:buNone/>
              <a:defRPr sz="3800"/>
            </a:lvl2pPr>
            <a:lvl3pPr marL="1243642" indent="0">
              <a:buNone/>
              <a:defRPr sz="3300"/>
            </a:lvl3pPr>
            <a:lvl4pPr marL="1865464" indent="0">
              <a:buNone/>
              <a:defRPr sz="2700"/>
            </a:lvl4pPr>
            <a:lvl5pPr marL="2487286" indent="0">
              <a:buNone/>
              <a:defRPr sz="2700"/>
            </a:lvl5pPr>
            <a:lvl6pPr marL="3109107" indent="0">
              <a:buNone/>
              <a:defRPr sz="2700"/>
            </a:lvl6pPr>
            <a:lvl7pPr marL="3730928" indent="0">
              <a:buNone/>
              <a:defRPr sz="2700"/>
            </a:lvl7pPr>
            <a:lvl8pPr marL="4352750" indent="0">
              <a:buNone/>
              <a:defRPr sz="2700"/>
            </a:lvl8pPr>
            <a:lvl9pPr marL="497457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70001" y="7326666"/>
            <a:ext cx="7560945" cy="1098674"/>
          </a:xfrm>
        </p:spPr>
        <p:txBody>
          <a:bodyPr/>
          <a:lstStyle>
            <a:lvl1pPr marL="0" indent="0">
              <a:buNone/>
              <a:defRPr sz="1900"/>
            </a:lvl1pPr>
            <a:lvl2pPr marL="621822" indent="0">
              <a:buNone/>
              <a:defRPr sz="1600"/>
            </a:lvl2pPr>
            <a:lvl3pPr marL="1243642" indent="0">
              <a:buNone/>
              <a:defRPr sz="1400"/>
            </a:lvl3pPr>
            <a:lvl4pPr marL="1865464" indent="0">
              <a:buNone/>
              <a:defRPr sz="1200"/>
            </a:lvl4pPr>
            <a:lvl5pPr marL="2487286" indent="0">
              <a:buNone/>
              <a:defRPr sz="1200"/>
            </a:lvl5pPr>
            <a:lvl6pPr marL="3109107" indent="0">
              <a:buNone/>
              <a:defRPr sz="1200"/>
            </a:lvl6pPr>
            <a:lvl7pPr marL="3730928" indent="0">
              <a:buNone/>
              <a:defRPr sz="1200"/>
            </a:lvl7pPr>
            <a:lvl8pPr marL="4352750" indent="0">
              <a:buNone/>
              <a:defRPr sz="1200"/>
            </a:lvl8pPr>
            <a:lvl9pPr marL="497457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84" y="374894"/>
            <a:ext cx="11341417" cy="1560248"/>
          </a:xfrm>
          <a:prstGeom prst="rect">
            <a:avLst/>
          </a:prstGeom>
        </p:spPr>
        <p:txBody>
          <a:bodyPr vert="horz" lIns="124364" tIns="62182" rIns="124364" bIns="6218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84" y="2184350"/>
            <a:ext cx="11341417" cy="6178149"/>
          </a:xfrm>
          <a:prstGeom prst="rect">
            <a:avLst/>
          </a:prstGeom>
        </p:spPr>
        <p:txBody>
          <a:bodyPr vert="horz" lIns="124364" tIns="62182" rIns="124364" bIns="6218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8676715"/>
            <a:ext cx="2940368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39A-F04F-41DB-A2FF-E556D45AD87B}" type="datetimeFigureOut">
              <a:rPr lang="ko-KR" altLang="en-US" smtClean="0"/>
              <a:pPr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42" y="8676715"/>
            <a:ext cx="3990499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8676715"/>
            <a:ext cx="2940368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3642" rtl="0" eaLnBrk="1" latinLnBrk="1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366" indent="-466366" algn="l" defTabSz="1243642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10460" indent="-388638" algn="l" defTabSz="1243642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4554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375" indent="-310910" algn="l" defTabSz="1243642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98196" indent="-310910" algn="l" defTabSz="1243642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0018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41839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63660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85482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1822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3642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65464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87286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9107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0928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2750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571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63" y="195002"/>
            <a:ext cx="3072442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NEW gdmi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 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CICD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995" y="1578911"/>
            <a:ext cx="2428892" cy="714380"/>
          </a:xfrm>
          <a:prstGeom prst="rect">
            <a:avLst/>
          </a:prstGeom>
          <a:solidFill>
            <a:srgbClr val="C5A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SVN</a:t>
            </a: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./svnserve –d -r /sorc001…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2782" y="1436035"/>
            <a:ext cx="2585129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branches/gdmi (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운영소스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targs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trunk/gdmi      (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개발소스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28887" y="1614630"/>
            <a:ext cx="858844" cy="571504"/>
            <a:chOff x="3300391" y="1430315"/>
            <a:chExt cx="858844" cy="571504"/>
          </a:xfrm>
        </p:grpSpPr>
        <p:cxnSp>
          <p:nvCxnSpPr>
            <p:cNvPr id="6" name="꺾인 연결선 5"/>
            <p:cNvCxnSpPr/>
            <p:nvPr/>
          </p:nvCxnSpPr>
          <p:spPr>
            <a:xfrm rot="10800000" flipV="1">
              <a:off x="4157647" y="1430315"/>
              <a:ext cx="1588" cy="571504"/>
            </a:xfrm>
            <a:prstGeom prst="bentConnector3">
              <a:avLst>
                <a:gd name="adj1" fmla="val 2620712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00391" y="1751786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꺾인 연결선 20"/>
          <p:cNvCxnSpPr>
            <a:stCxn id="3" idx="0"/>
            <a:endCxn id="20" idx="0"/>
          </p:cNvCxnSpPr>
          <p:nvPr/>
        </p:nvCxnSpPr>
        <p:spPr>
          <a:xfrm rot="5400000" flipH="1" flipV="1">
            <a:off x="5122060" y="-2028708"/>
            <a:ext cx="1588" cy="7215238"/>
          </a:xfrm>
          <a:prstGeom prst="bentConnector3">
            <a:avLst>
              <a:gd name="adj1" fmla="val 2916008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4441" y="1078845"/>
            <a:ext cx="1081962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repo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연결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9" name="구부러진 연결선 28"/>
          <p:cNvCxnSpPr/>
          <p:nvPr/>
        </p:nvCxnSpPr>
        <p:spPr>
          <a:xfrm flipV="1">
            <a:off x="6015035" y="1614630"/>
            <a:ext cx="1588" cy="571504"/>
          </a:xfrm>
          <a:prstGeom prst="curvedConnector3">
            <a:avLst>
              <a:gd name="adj1" fmla="val 111841723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515233" y="1578911"/>
            <a:ext cx="242889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hakSVN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17424" y="1721787"/>
            <a:ext cx="897809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tranfer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9995" y="3436299"/>
            <a:ext cx="242889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jenkins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2782" y="3293423"/>
            <a:ext cx="2299795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sz="1700" smtClean="0">
                <a:latin typeface="LG Smart UI Regular" pitchFamily="50" charset="-127"/>
                <a:ea typeface="LG Smart UI Regular" pitchFamily="50" charset="-127"/>
              </a:rPr>
              <a:t>New_GDMi_dev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New_GDMi_dev_web 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New_GDMi_dev_sonar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728887" y="3472018"/>
            <a:ext cx="858844" cy="571504"/>
            <a:chOff x="3300391" y="1430315"/>
            <a:chExt cx="858844" cy="571504"/>
          </a:xfrm>
        </p:grpSpPr>
        <p:cxnSp>
          <p:nvCxnSpPr>
            <p:cNvPr id="42" name="꺾인 연결선 41"/>
            <p:cNvCxnSpPr/>
            <p:nvPr/>
          </p:nvCxnSpPr>
          <p:spPr>
            <a:xfrm rot="10800000" flipV="1">
              <a:off x="4157647" y="1430315"/>
              <a:ext cx="1588" cy="571504"/>
            </a:xfrm>
            <a:prstGeom prst="bentConnector3">
              <a:avLst>
                <a:gd name="adj1" fmla="val 2620712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00391" y="1751786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943597" y="3293423"/>
            <a:ext cx="3346556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 </a:t>
            </a:r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: trunk/gdmi/pom.xml</a:t>
            </a:r>
          </a:p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ant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 </a:t>
            </a:r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: trunk/gdmi/build.xml</a:t>
            </a:r>
          </a:p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Sonar Analysis : 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속성파일만정의</a:t>
            </a:r>
            <a:endParaRPr lang="ko-KR" altLang="en-US" sz="17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9995" y="5150811"/>
            <a:ext cx="2428892" cy="71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SonarQube</a:t>
            </a: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./sonar.sh start</a:t>
            </a:r>
            <a:endParaRPr lang="en-US" altLang="ko-KR" sz="1300" b="1" smtClean="0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309" y="5966628"/>
            <a:ext cx="1832680" cy="433355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Project : GDMi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8623" y="6323818"/>
            <a:ext cx="4713469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※ sonar-project.properties (embedded DB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사용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  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0259" y="5966628"/>
            <a:ext cx="5780106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Quality Profiles &gt; Default : LGCNS_SonarQube_RuleSet-V1.1</a:t>
            </a:r>
            <a:endParaRPr lang="ko-KR" altLang="en-US" sz="17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rot="10800000" flipV="1">
            <a:off x="2586011" y="4222117"/>
            <a:ext cx="1214446" cy="100013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>
            <a:off x="4014771" y="2793357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71961" y="2579043"/>
            <a:ext cx="962890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201" y="4752182"/>
            <a:ext cx="6278961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정적분석 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(Build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스텝을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: Invoke Standalone Sonar Analysis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로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선택함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515629" y="4466430"/>
            <a:ext cx="171451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nexus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9229745" y="3680611"/>
            <a:ext cx="1428760" cy="92869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15563" y="3752050"/>
            <a:ext cx="2285368" cy="6487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repository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접근안됨 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X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(.m2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디렉토리만 사용중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10" y="1136053"/>
            <a:ext cx="9053171" cy="539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210" y="655386"/>
            <a:ext cx="311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gradle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5353" y="2620744"/>
            <a:ext cx="3518484" cy="480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5353" y="3238744"/>
            <a:ext cx="3518484" cy="274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5353" y="3513411"/>
            <a:ext cx="3518484" cy="103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209" y="655386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23" y="1522078"/>
            <a:ext cx="8010166" cy="539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108551" y="2552078"/>
            <a:ext cx="4416820" cy="961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8551" y="3513411"/>
            <a:ext cx="3518484" cy="274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8551" y="3788077"/>
            <a:ext cx="6063770" cy="15793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4375" y="894530"/>
            <a:ext cx="7072362" cy="8001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rot="5400000">
            <a:off x="2086792" y="7108789"/>
            <a:ext cx="1285884" cy="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>
            <a:off x="443612" y="3894079"/>
            <a:ext cx="4572032" cy="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AutoShape 16" descr="Subversion Logo PNG vector in SVG, PDF, AI, CDR format"/>
          <p:cNvSpPr>
            <a:spLocks noChangeAspect="1" noChangeArrowheads="1"/>
          </p:cNvSpPr>
          <p:nvPr/>
        </p:nvSpPr>
        <p:spPr bwMode="auto">
          <a:xfrm>
            <a:off x="168275" y="-136525"/>
            <a:ext cx="293688" cy="2936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14639" y="2571768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Target : clean package –P dev –Dhttps.protocols=TLSv1.2 install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pic>
        <p:nvPicPr>
          <p:cNvPr id="21" name="Picture 109" descr="Picture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Download Nexus Repository OSS | Sonatyp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86011" y="1343157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Job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New_GDMi_dev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실행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8623" y="3752050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43201" y="228601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71829" y="2843355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install  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43201" y="328614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Post Step 1 (</a:t>
            </a:r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배포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14639" y="3571900"/>
            <a:ext cx="485778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/sorc001/gdmiadm/ciserv/hudson/jobs/GDMi_dev/deploy_dev.sh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71829" y="3843487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/sorc001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하위 소스 삭제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복사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압축해제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71829" y="4214842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nexacro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라이선스 복사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WEB-INF/lib/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하위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….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43201" y="478634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Post Step 2 (</a:t>
            </a:r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was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재기동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14639" y="5072098"/>
            <a:ext cx="5072098" cy="438416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LG PC" pitchFamily="18" charset="-127"/>
                <a:ea typeface="LG PC" pitchFamily="18" charset="-127"/>
              </a:rPr>
              <a:t> └ /sorc001/gdmiadm/ciserv/hudson/jobs/NERP_GDMi_dev/restart_dev.sh</a:t>
            </a:r>
          </a:p>
          <a:p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71829" y="5357850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ssh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midadm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접속 후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, tomcat stop/start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586011" y="185738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1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86011" y="228601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2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86011" y="328614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3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586011" y="478634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4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44" name="Shape 43"/>
          <p:cNvCxnSpPr>
            <a:stCxn id="21" idx="2"/>
            <a:endCxn id="27" idx="1"/>
          </p:cNvCxnSpPr>
          <p:nvPr/>
        </p:nvCxnSpPr>
        <p:spPr>
          <a:xfrm rot="16200000" flipH="1">
            <a:off x="-483181" y="2805621"/>
            <a:ext cx="2087386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57195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7" name="Shape 46"/>
          <p:cNvCxnSpPr>
            <a:stCxn id="40" idx="2"/>
            <a:endCxn id="27" idx="0"/>
          </p:cNvCxnSpPr>
          <p:nvPr/>
        </p:nvCxnSpPr>
        <p:spPr>
          <a:xfrm rot="10800000" flipV="1">
            <a:off x="1514441" y="2428892"/>
            <a:ext cx="1071570" cy="1323158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14375" y="2680480"/>
            <a:ext cx="1643074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업로드 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빌드결과물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86011" y="6180942"/>
            <a:ext cx="314327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Job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New_GDMi_web_dev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실행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85945" y="5538000"/>
            <a:ext cx="936475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빌드성공시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,</a:t>
            </a:r>
          </a:p>
          <a:p>
            <a:pPr algn="ctr"/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trigger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943201" y="675244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586011" y="675244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1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943201" y="7181074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(build.xml)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586011" y="718107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2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14639" y="7466826"/>
            <a:ext cx="200026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Target : build_all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pic>
        <p:nvPicPr>
          <p:cNvPr id="2054" name="Picture 6" descr="jenkins, 로고 아이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63" name="직사각형 62"/>
          <p:cNvSpPr/>
          <p:nvPr/>
        </p:nvSpPr>
        <p:spPr>
          <a:xfrm>
            <a:off x="3371829" y="7752578"/>
            <a:ext cx="4357718" cy="776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</a:t>
            </a:r>
          </a:p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&gt; tar 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생성</a:t>
            </a:r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(src/main/webapp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하위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)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 </a:t>
            </a:r>
          </a:p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&gt; web_deploy 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(scp:tar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파일복사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/ htdocs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하위삭제 후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tar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압축해제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)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2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943993" y="2609042"/>
            <a:ext cx="3500462" cy="2385268"/>
            <a:chOff x="8729679" y="3894926"/>
            <a:chExt cx="3500462" cy="2385268"/>
          </a:xfrm>
        </p:grpSpPr>
        <p:sp>
          <p:nvSpPr>
            <p:cNvPr id="19" name="직사각형 18"/>
            <p:cNvSpPr/>
            <p:nvPr/>
          </p:nvSpPr>
          <p:spPr>
            <a:xfrm>
              <a:off x="8729679" y="3894926"/>
              <a:ext cx="3500462" cy="2385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   gdmi/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pom.xml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  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("maven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│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build.xml </a:t>
              </a:r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build.properties   (“ant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설정파일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2066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67" name="직사각형 66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pic>
        <p:nvPicPr>
          <p:cNvPr id="69" name="Picture 109" descr="Picture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8241" y="4609306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꺾인 연결선 70"/>
          <p:cNvCxnSpPr>
            <a:endCxn id="28" idx="3"/>
          </p:cNvCxnSpPr>
          <p:nvPr/>
        </p:nvCxnSpPr>
        <p:spPr>
          <a:xfrm rot="10800000">
            <a:off x="5372093" y="2007348"/>
            <a:ext cx="3643338" cy="1601827"/>
          </a:xfrm>
          <a:prstGeom prst="bentConnector3">
            <a:avLst>
              <a:gd name="adj1" fmla="val 187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10800000" flipV="1">
            <a:off x="5372093" y="3609174"/>
            <a:ext cx="3643338" cy="3286148"/>
          </a:xfrm>
          <a:prstGeom prst="bentConnector3">
            <a:avLst>
              <a:gd name="adj1" fmla="val 187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6863" y="195002"/>
            <a:ext cx="4181720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NEW gdmi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 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 구성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14375" y="965968"/>
            <a:ext cx="7072362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1622392" y="2715405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863" y="195002"/>
            <a:ext cx="3148104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NTAMS </a:t>
            </a:r>
            <a:r>
              <a:rPr lang="ko-KR" altLang="en-US" u="sng" smtClean="0">
                <a:latin typeface="LG Smart UI Regular" pitchFamily="50" charset="-127"/>
                <a:ea typeface="LG Smart UI Regular" pitchFamily="50" charset="-127"/>
              </a:rPr>
              <a:t>운영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6011" y="1343157"/>
            <a:ext cx="3214710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Pipeline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: 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BD_TAMS_PROD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4" name="Picture 6" descr="jenkins, 로고 아이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3201" y="228601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4639" y="2571768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mvn -</a:t>
            </a:r>
            <a:r>
              <a:rPr lang="en-US" sz="1200" smtClean="0"/>
              <a:t>f </a:t>
            </a:r>
            <a:r>
              <a:rPr lang="en-US" sz="1200" smtClean="0"/>
              <a:t>GAAI/pom_prod.xml </a:t>
            </a:r>
            <a:r>
              <a:rPr lang="en-US" sz="1200" smtClean="0"/>
              <a:t>clean package</a:t>
            </a:r>
            <a:endParaRPr lang="en-US" sz="1200"/>
          </a:p>
        </p:txBody>
      </p:sp>
      <p:sp>
        <p:nvSpPr>
          <p:cNvPr id="9" name="직사각형 8"/>
          <p:cNvSpPr/>
          <p:nvPr/>
        </p:nvSpPr>
        <p:spPr>
          <a:xfrm>
            <a:off x="2943201" y="328614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500" b="1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(build.xml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)-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소스배포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4639" y="3571900"/>
            <a:ext cx="485778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ant -buildfile </a:t>
            </a:r>
            <a:r>
              <a:rPr lang="en-US" sz="1200" smtClean="0"/>
              <a:t>GAAI/build_prod.xml </a:t>
            </a:r>
            <a:r>
              <a:rPr lang="en-US" sz="1200" smtClean="0"/>
              <a:t>deploy</a:t>
            </a:r>
            <a:endParaRPr lang="en-US" sz="12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3069" y="1823224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stage1</a:t>
            </a:r>
            <a:endParaRPr lang="ko-KR" altLang="en-US" sz="17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069" y="2251852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stage2</a:t>
            </a:r>
            <a:endParaRPr lang="ko-KR" altLang="en-US" sz="17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43069" y="3251984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stage3</a:t>
            </a:r>
            <a:endParaRPr lang="ko-KR" altLang="en-US" sz="1700"/>
          </a:p>
        </p:txBody>
      </p:sp>
      <p:sp>
        <p:nvSpPr>
          <p:cNvPr id="14" name="직사각형 13"/>
          <p:cNvSpPr/>
          <p:nvPr/>
        </p:nvSpPr>
        <p:spPr>
          <a:xfrm>
            <a:off x="3371829" y="3894926"/>
            <a:ext cx="2071702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WEB, WAS</a:t>
            </a:r>
            <a:r>
              <a:rPr lang="ko-KR" altLang="en-US" sz="15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에 배포 </a:t>
            </a:r>
            <a:r>
              <a:rPr lang="en-US" altLang="ko-KR" sz="15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(scp)</a:t>
            </a:r>
            <a:endParaRPr lang="en-US" sz="15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23" name="Picture 109" descr="Picture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 descr="Download Nexus Repository OSS | Sonaty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623" y="3752050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7" name="Shape 26"/>
          <p:cNvCxnSpPr>
            <a:stCxn id="23" idx="2"/>
            <a:endCxn id="26" idx="1"/>
          </p:cNvCxnSpPr>
          <p:nvPr/>
        </p:nvCxnSpPr>
        <p:spPr>
          <a:xfrm rot="16200000" flipH="1">
            <a:off x="-483181" y="2805621"/>
            <a:ext cx="2087386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4243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Shape 29"/>
          <p:cNvCxnSpPr>
            <a:stCxn id="12" idx="1"/>
            <a:endCxn id="26" idx="0"/>
          </p:cNvCxnSpPr>
          <p:nvPr/>
        </p:nvCxnSpPr>
        <p:spPr>
          <a:xfrm rot="10800000" flipV="1">
            <a:off x="1514441" y="2430446"/>
            <a:ext cx="428628" cy="1321603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14375" y="2680480"/>
            <a:ext cx="1643074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35" name="Shape 34"/>
          <p:cNvCxnSpPr>
            <a:stCxn id="6" idx="3"/>
            <a:endCxn id="33" idx="0"/>
          </p:cNvCxnSpPr>
          <p:nvPr/>
        </p:nvCxnSpPr>
        <p:spPr>
          <a:xfrm>
            <a:off x="5372093" y="2435975"/>
            <a:ext cx="2464611" cy="1387608"/>
          </a:xfrm>
          <a:prstGeom prst="bentConnector2">
            <a:avLst/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15035" y="2108976"/>
            <a:ext cx="1714512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[worspace]/target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파일동기화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71829" y="2843355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“ant plugin(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동기화</a:t>
            </a:r>
            <a:r>
              <a:rPr lang="en-US" altLang="ko-KR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)”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43531" y="5150811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WEB#1, #2 (</a:t>
            </a:r>
            <a:r>
              <a:rPr lang="ko-KR" altLang="en-US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외부망</a:t>
            </a:r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altLang="ko-KR" sz="1300" smtClean="0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58043" y="5150811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WEB#1, #2 (</a:t>
            </a:r>
            <a:r>
              <a:rPr lang="ko-KR" altLang="en-US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내부망</a:t>
            </a:r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altLang="ko-KR" sz="1300" smtClean="0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72555" y="5150811"/>
            <a:ext cx="1571636" cy="4586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WAS#1, #2</a:t>
            </a:r>
          </a:p>
        </p:txBody>
      </p:sp>
      <p:cxnSp>
        <p:nvCxnSpPr>
          <p:cNvPr id="56" name="Shape 55"/>
          <p:cNvCxnSpPr>
            <a:endCxn id="53" idx="0"/>
          </p:cNvCxnSpPr>
          <p:nvPr/>
        </p:nvCxnSpPr>
        <p:spPr>
          <a:xfrm rot="5400000">
            <a:off x="6044964" y="4507940"/>
            <a:ext cx="827256" cy="458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5"/>
          <p:cNvCxnSpPr>
            <a:endCxn id="55" idx="0"/>
          </p:cNvCxnSpPr>
          <p:nvPr/>
        </p:nvCxnSpPr>
        <p:spPr>
          <a:xfrm rot="16200000" flipH="1">
            <a:off x="7759476" y="3251914"/>
            <a:ext cx="827256" cy="297053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55"/>
          <p:cNvCxnSpPr>
            <a:endCxn id="54" idx="0"/>
          </p:cNvCxnSpPr>
          <p:nvPr/>
        </p:nvCxnSpPr>
        <p:spPr>
          <a:xfrm rot="16200000" flipH="1">
            <a:off x="6902220" y="4109170"/>
            <a:ext cx="827256" cy="125602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372225" y="4466430"/>
            <a:ext cx="571504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scp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515365" y="323026"/>
            <a:ext cx="4000528" cy="2231380"/>
            <a:chOff x="8729679" y="3894926"/>
            <a:chExt cx="3500462" cy="2231380"/>
          </a:xfrm>
        </p:grpSpPr>
        <p:sp>
          <p:nvSpPr>
            <p:cNvPr id="72" name="직사각형 71"/>
            <p:cNvSpPr/>
            <p:nvPr/>
          </p:nvSpPr>
          <p:spPr>
            <a:xfrm>
              <a:off x="8729679" y="3894926"/>
              <a:ext cx="3500462" cy="2231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GAAI/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│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pom_dev.xml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  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("maven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build_dev.xml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73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74" name="직사각형 73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9301183" y="818574"/>
            <a:ext cx="3429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--GAAI/</a:t>
            </a:r>
          </a:p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│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pom_dev.xml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  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("maven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build_dev.xml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(“ant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│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└──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소스파일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……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80" name="Shape 79"/>
          <p:cNvCxnSpPr>
            <a:endCxn id="5" idx="3"/>
          </p:cNvCxnSpPr>
          <p:nvPr/>
        </p:nvCxnSpPr>
        <p:spPr>
          <a:xfrm rot="10800000" flipV="1">
            <a:off x="5372093" y="965967"/>
            <a:ext cx="3214710" cy="1041379"/>
          </a:xfrm>
          <a:prstGeom prst="bentConnector3">
            <a:avLst>
              <a:gd name="adj1" fmla="val 44895"/>
            </a:avLst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109" descr="Picture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13" y="2251852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6800853" y="1466034"/>
            <a:ext cx="78581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svn co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5443531" y="4037802"/>
            <a:ext cx="1000132" cy="43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72225" y="3823583"/>
            <a:ext cx="2928958" cy="4999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/sorc001/appadm/stage/BD_TAMS_BD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14375" y="965968"/>
            <a:ext cx="7072362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1622392" y="2715405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6863" y="195002"/>
            <a:ext cx="3058336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NTAMS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발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6011" y="1343157"/>
            <a:ext cx="3214710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Pipeline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: 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BD_TAMS_DEV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4" name="Picture 6" descr="jenkins, 로고 아이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3201" y="228601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4639" y="2571768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└ </a:t>
            </a:r>
            <a:r>
              <a:rPr lang="en-US" sz="1200" smtClean="0"/>
              <a:t>mvn -</a:t>
            </a:r>
            <a:r>
              <a:rPr lang="en-US" sz="1200" smtClean="0"/>
              <a:t>f </a:t>
            </a:r>
            <a:r>
              <a:rPr lang="en-US" sz="1200" smtClean="0"/>
              <a:t>GAAI/pom_prod.xml </a:t>
            </a:r>
            <a:r>
              <a:rPr lang="en-US" sz="1200" smtClean="0"/>
              <a:t>clean package</a:t>
            </a:r>
            <a:endParaRPr lang="en-US" sz="12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3069" y="1823224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stage1</a:t>
            </a:r>
            <a:endParaRPr lang="ko-KR" altLang="en-US" sz="17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069" y="2251852"/>
            <a:ext cx="100013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smtClean="0"/>
              <a:t>stage2</a:t>
            </a:r>
            <a:endParaRPr lang="ko-KR" altLang="en-US" sz="1700"/>
          </a:p>
        </p:txBody>
      </p:sp>
      <p:pic>
        <p:nvPicPr>
          <p:cNvPr id="23" name="Picture 109" descr="Picture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 descr="Download Nexus Repository OSS | Sonaty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623" y="3752050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7" name="Shape 26"/>
          <p:cNvCxnSpPr>
            <a:stCxn id="23" idx="2"/>
            <a:endCxn id="26" idx="1"/>
          </p:cNvCxnSpPr>
          <p:nvPr/>
        </p:nvCxnSpPr>
        <p:spPr>
          <a:xfrm rot="16200000" flipH="1">
            <a:off x="-483181" y="2805621"/>
            <a:ext cx="2087386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4243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0" name="Shape 29"/>
          <p:cNvCxnSpPr>
            <a:stCxn id="12" idx="1"/>
            <a:endCxn id="26" idx="0"/>
          </p:cNvCxnSpPr>
          <p:nvPr/>
        </p:nvCxnSpPr>
        <p:spPr>
          <a:xfrm rot="10800000" flipV="1">
            <a:off x="1514441" y="2430446"/>
            <a:ext cx="428628" cy="1321603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14375" y="2680480"/>
            <a:ext cx="1643074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35" name="Shape 34"/>
          <p:cNvCxnSpPr>
            <a:stCxn id="6" idx="3"/>
            <a:endCxn id="33" idx="0"/>
          </p:cNvCxnSpPr>
          <p:nvPr/>
        </p:nvCxnSpPr>
        <p:spPr>
          <a:xfrm>
            <a:off x="5372093" y="2435975"/>
            <a:ext cx="2464611" cy="1387608"/>
          </a:xfrm>
          <a:prstGeom prst="bentConnector2">
            <a:avLst/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015035" y="2108976"/>
            <a:ext cx="1714512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[worspace]/target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파일동기화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71829" y="2843355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“</a:t>
            </a:r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plugin(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배포</a:t>
            </a:r>
            <a:r>
              <a:rPr lang="en-US" altLang="ko-KR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)”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72225" y="3823583"/>
            <a:ext cx="2928958" cy="49997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sorc001/appadm/stage/gaai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8" name="그룹 70"/>
          <p:cNvGrpSpPr/>
          <p:nvPr/>
        </p:nvGrpSpPr>
        <p:grpSpPr>
          <a:xfrm>
            <a:off x="8515365" y="323026"/>
            <a:ext cx="4000528" cy="2231380"/>
            <a:chOff x="8729679" y="3894926"/>
            <a:chExt cx="3500462" cy="2231380"/>
          </a:xfrm>
        </p:grpSpPr>
        <p:sp>
          <p:nvSpPr>
            <p:cNvPr id="72" name="직사각형 71"/>
            <p:cNvSpPr/>
            <p:nvPr/>
          </p:nvSpPr>
          <p:spPr>
            <a:xfrm>
              <a:off x="8729679" y="3894926"/>
              <a:ext cx="3500462" cy="2231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trunk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GAAI/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│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pom_dev.xml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  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("maven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build_dev.xml </a:t>
              </a:r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(“ant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")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73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74" name="직사각형 73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9301183" y="818574"/>
            <a:ext cx="3429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--GAAI/</a:t>
            </a:r>
          </a:p>
          <a:p>
            <a:pPr lvl="0"/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│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pom_dev.xml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  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("maven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├── 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build_dev.xml </a:t>
            </a:r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(“ant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빌드파일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")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│</a:t>
            </a:r>
          </a:p>
          <a:p>
            <a:pPr lvl="0"/>
            <a:r>
              <a:rPr 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       └── </a:t>
            </a:r>
            <a:r>
              <a:rPr lang="ko-KR" altLang="en-US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소스파일</a:t>
            </a:r>
            <a:r>
              <a:rPr lang="en-US" altLang="ko-KR" sz="1000" smtClean="0">
                <a:solidFill>
                  <a:srgbClr val="7030A0"/>
                </a:solidFill>
                <a:latin typeface="HY궁서B" pitchFamily="18" charset="-127"/>
                <a:ea typeface="HY궁서B" pitchFamily="18" charset="-127"/>
              </a:rPr>
              <a:t>……</a:t>
            </a:r>
            <a:endParaRPr lang="ko-KR" altLang="en-US" sz="1000" smtClean="0">
              <a:solidFill>
                <a:srgbClr val="7030A0"/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80" name="Shape 79"/>
          <p:cNvCxnSpPr>
            <a:endCxn id="5" idx="3"/>
          </p:cNvCxnSpPr>
          <p:nvPr/>
        </p:nvCxnSpPr>
        <p:spPr>
          <a:xfrm rot="10800000" flipV="1">
            <a:off x="5372093" y="1323157"/>
            <a:ext cx="3286148" cy="68418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109" descr="Picture3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13" y="2251852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6800853" y="1466034"/>
            <a:ext cx="78581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svn co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586671" y="3323422"/>
            <a:ext cx="1643074" cy="299917"/>
            <a:chOff x="7586671" y="3323422"/>
            <a:chExt cx="1643074" cy="299917"/>
          </a:xfrm>
        </p:grpSpPr>
        <p:sp>
          <p:nvSpPr>
            <p:cNvPr id="14" name="직사각형 13"/>
            <p:cNvSpPr/>
            <p:nvPr/>
          </p:nvSpPr>
          <p:spPr>
            <a:xfrm>
              <a:off x="7586671" y="3323422"/>
              <a:ext cx="1500198" cy="29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68415" tIns="34208" rIns="68415" bIns="34208">
              <a:spAutoFit/>
            </a:bodyPr>
            <a:lstStyle/>
            <a:p>
              <a:r>
                <a:rPr lang="en-US" sz="1500" smtClean="0">
                  <a:solidFill>
                    <a:srgbClr val="3C10F6"/>
                  </a:solidFill>
                  <a:latin typeface="LG Smart UI Regular" pitchFamily="50" charset="-127"/>
                  <a:ea typeface="LG Smart UI Regular" pitchFamily="50" charset="-127"/>
                </a:rPr>
                <a:t>ant (sync,move)</a:t>
              </a:r>
              <a:endParaRPr lang="en-US" sz="150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8943993" y="332342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LG Smart UI Regular" pitchFamily="50" charset="-127"/>
                  <a:ea typeface="LG Smart UI Regular" pitchFamily="50" charset="-127"/>
                </a:rPr>
                <a:t>1</a:t>
              </a:r>
              <a:endParaRPr lang="ko-KR" altLang="en-US" sz="2000">
                <a:latin typeface="LG Smart UI Regular" pitchFamily="50" charset="-127"/>
                <a:ea typeface="LG Smart UI Regular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372225" y="4823620"/>
            <a:ext cx="3929090" cy="7000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디렉토리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]</a:t>
            </a:r>
          </a:p>
          <a:p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WEB : </a:t>
            </a:r>
            <a:r>
              <a:rPr lang="en-US" sz="1300" smtClean="0"/>
              <a:t>/</a:t>
            </a:r>
            <a:r>
              <a:rPr lang="en-US" sz="1300" smtClean="0"/>
              <a:t>sorc001/appadm/applications/htdocs</a:t>
            </a:r>
            <a:endParaRPr lang="en-US" sz="1300" smtClean="0">
              <a:latin typeface="LG Smart UI Regular" pitchFamily="50" charset="-127"/>
              <a:ea typeface="LG Smart UI Regular" pitchFamily="50" charset="-127"/>
            </a:endParaRPr>
          </a:p>
          <a:p>
            <a:r>
              <a:rPr lang="en-US" sz="1300" smtClean="0">
                <a:latin typeface="LG Smart UI Regular" pitchFamily="50" charset="-127"/>
                <a:ea typeface="LG Smart UI Regular" pitchFamily="50" charset="-127"/>
              </a:rPr>
              <a:t>WAS : /sorc001/appadm/applicatoins/bizactor/GAAI</a:t>
            </a:r>
            <a:endParaRPr lang="en-US" sz="13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5400000">
            <a:off x="7623184" y="4572793"/>
            <a:ext cx="500066" cy="1588"/>
          </a:xfrm>
          <a:prstGeom prst="straightConnector1">
            <a:avLst/>
          </a:prstGeom>
          <a:ln>
            <a:solidFill>
              <a:srgbClr val="3C10F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586671" y="4394992"/>
            <a:ext cx="1643074" cy="299917"/>
            <a:chOff x="7586671" y="3323422"/>
            <a:chExt cx="1643074" cy="299917"/>
          </a:xfrm>
        </p:grpSpPr>
        <p:sp>
          <p:nvSpPr>
            <p:cNvPr id="63" name="직사각형 62"/>
            <p:cNvSpPr/>
            <p:nvPr/>
          </p:nvSpPr>
          <p:spPr>
            <a:xfrm>
              <a:off x="7586671" y="3323422"/>
              <a:ext cx="1500198" cy="299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68415" tIns="34208" rIns="68415" bIns="34208">
              <a:spAutoFit/>
            </a:bodyPr>
            <a:lstStyle/>
            <a:p>
              <a:r>
                <a:rPr lang="en-US" sz="1500" smtClean="0">
                  <a:solidFill>
                    <a:srgbClr val="3C10F6"/>
                  </a:solidFill>
                  <a:latin typeface="LG Smart UI Regular" pitchFamily="50" charset="-127"/>
                  <a:ea typeface="LG Smart UI Regular" pitchFamily="50" charset="-127"/>
                </a:rPr>
                <a:t>ant (sync)</a:t>
              </a:r>
              <a:endParaRPr lang="en-US" sz="150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8943993" y="3323422"/>
              <a:ext cx="285752" cy="2857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latin typeface="LG Smart UI Regular" pitchFamily="50" charset="-127"/>
                  <a:ea typeface="LG Smart UI Regular" pitchFamily="50" charset="-127"/>
                </a:rPr>
                <a:t>2</a:t>
              </a:r>
              <a:endParaRPr lang="ko-KR" altLang="en-US" sz="2000">
                <a:latin typeface="LG Smart UI Regular" pitchFamily="50" charset="-127"/>
                <a:ea typeface="LG Smart UI Regular" pitchFamily="50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863" y="195002"/>
            <a:ext cx="2021835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Maven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명령어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3757" y="780098"/>
          <a:ext cx="7580689" cy="265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16"/>
                <a:gridCol w="6336973"/>
              </a:tblGrid>
              <a:tr h="33285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mvn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명령어 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compile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test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package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패키징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예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: war)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패키징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예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: war)  &gt;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로컬 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(.m2/repository)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빌드결과물 저장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deploy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&gt;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빌드결과물 원격 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repository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배포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site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target, site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문서 사이트 생성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clean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target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디렉토리에 컴파일 결과물 삭제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6740" y="4612077"/>
          <a:ext cx="7580689" cy="133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16"/>
                <a:gridCol w="6336973"/>
              </a:tblGrid>
              <a:tr h="33285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gradle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명령어 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init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기본적인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gradle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프로젝트 구조를 생성함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build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clean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결과물 삭제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6862" y="3994078"/>
            <a:ext cx="2008369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Gradle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명령어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6461" y="1247411"/>
          <a:ext cx="11678373" cy="7580669"/>
        </p:xfrm>
        <a:graphic>
          <a:graphicData uri="http://schemas.openxmlformats.org/drawingml/2006/table">
            <a:tbl>
              <a:tblPr/>
              <a:tblGrid>
                <a:gridCol w="2621676"/>
                <a:gridCol w="6137104"/>
                <a:gridCol w="2919593"/>
              </a:tblGrid>
              <a:tr h="2928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단계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설명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단계에 묶인 플러그인 실행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1325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컴파일 과정에 포함될 소스를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예를 들어 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DB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테이블과 매핑되는 자바 코드를 생성해주는 작업이 이 단계에서 실행된다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소스 코드에 처리한다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패키지에 포함될 자원을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자원 파일에 처리하고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자원 파일을 클래스 출력 디렉토리에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resources:resources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651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소스 코드를 컴파일해서 클래스 출력 폴더에 클래스를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compiler:compile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721325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generate-test-sources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소스 코드를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예를 들어 특정 클래스에서 자동으로 테스트 케이스를 만드는 작업이 이 단계에서 실행된다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process-test-sources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테스트 소스 코드에 처리한다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resources:testResources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generate-test-resources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테스트를 위한 자원 파일을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process-test-resources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테스트 자원 파일에 처리하고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자원 파일을 테스트 클래스 출력 폴더에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15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test-compile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소스 코드를 컴파일해서 테스트 클래스 추력 폴더에 클래스를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compiler:testCompile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test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테스트를 실행한다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surefire:test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37493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package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컴파일 된 코드와 자원 파일들을 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jar, war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와 같은 배포 형식으로 패키징한다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패키징에 따라 다름</a:t>
                      </a:r>
                      <a:b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jar - jar:jar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war - war:war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pom - site:attach-descriptor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ejb - ejb:ejb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406738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로컬 리포지토리에 패키지를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install:install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deploy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생성된 패키지 파일을 원격 리포지토리에 등록하여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다른 프로젝트에서 사용할 수 있도록 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deploy:deploy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463" y="766745"/>
            <a:ext cx="2423809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Maven 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 단</a:t>
            </a:r>
            <a:r>
              <a:rPr lang="ko-KR" altLang="en-US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63" y="766745"/>
            <a:ext cx="2334041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Gradle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 단</a:t>
            </a:r>
            <a:r>
              <a:rPr lang="ko-KR" altLang="en-US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계</a:t>
            </a:r>
          </a:p>
        </p:txBody>
      </p:sp>
      <p:cxnSp>
        <p:nvCxnSpPr>
          <p:cNvPr id="6" name="직선 화살표 연결선 5"/>
          <p:cNvCxnSpPr>
            <a:stCxn id="8" idx="2"/>
          </p:cNvCxnSpPr>
          <p:nvPr/>
        </p:nvCxnSpPr>
        <p:spPr>
          <a:xfrm rot="5400000">
            <a:off x="1170001" y="4831430"/>
            <a:ext cx="4721840" cy="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85077" y="1836423"/>
            <a:ext cx="1721811" cy="27466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gradle clean build</a:t>
            </a:r>
            <a:endParaRPr lang="ko-KR" altLang="en-US" sz="13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81750" y="2248424"/>
            <a:ext cx="898336" cy="2221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clean</a:t>
            </a:r>
            <a:endParaRPr lang="ko-KR" altLang="en-US" sz="1200" b="1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32581" y="2729087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JavaCompile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2581" y="3175423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processResources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2581" y="3621756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classes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32581" y="4068087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compileTestJava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32581" y="4514421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processTestResources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32581" y="4960756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testClasses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2581" y="5407089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test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32581" y="6299754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jar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32581" y="6746089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assemble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32581" y="5853420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check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32581" y="7192422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uploadArchives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0" name="왼쪽 대괄호 19"/>
          <p:cNvSpPr/>
          <p:nvPr/>
        </p:nvSpPr>
        <p:spPr>
          <a:xfrm>
            <a:off x="1809109" y="2866423"/>
            <a:ext cx="823474" cy="45319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9" tIns="45710" rIns="91419" bIns="4571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85076" y="3759090"/>
            <a:ext cx="898336" cy="2221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build</a:t>
            </a:r>
            <a:endParaRPr lang="ko-KR" altLang="en-US" sz="1200" b="1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9811" y="2248422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이전 빌드 디렉토리 정리하고 초기화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53841" y="2729089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소스 코드를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 파일을 생성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3840" y="3122183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소스코드외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설정파일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property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image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의 리소스파일을 처리하여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</a:t>
            </a:r>
          </a:p>
          <a:p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빌드결과물에 포함시킴 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53840" y="3553090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컴파일된 클래스 파일과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모아서 클래스 경로에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배치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(※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클래스경로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: JVM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 클래스파일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검색하는 경로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53841" y="4102421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테스트용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소스 코드를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 파일을 생성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3840" y="4514423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테스트용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(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데이터 파일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구성 파일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로그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설정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등의 리소스파일을 처리하여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결과물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코드커버리지보고서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데이터파일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로그등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에 포함시킴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53840" y="4986766"/>
            <a:ext cx="5015711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컴파일된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클래스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모아서 클래스 경로에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배치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3838" y="5338421"/>
            <a:ext cx="6662662" cy="484566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단위 테스트를 실행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결과 저장 </a:t>
            </a:r>
            <a:endParaRPr lang="en-US" altLang="ko-KR" sz="90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주로 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JUnit, TestNG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또는 다른 테스트 프레임워크를 사용하여 작성된 단위 테스트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 실행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테스트결과물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: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실행로그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코드커버리지보고서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테스트데이터파일의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생성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수정된 사본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3839" y="5887754"/>
            <a:ext cx="5914048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어플리케이션 품질 검사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정적분석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 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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다양한 의존성 설정 필요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53840" y="6299755"/>
            <a:ext cx="5015711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컴파일된 클래스파일과 리소스파일을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Jar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파일로 패키징 함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53840" y="6703434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필요한 모든 아티펙트를 생성함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주어플리케이션 아티팩트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(jar/war),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테스트아티팩트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기타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사용자정의에따라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653841" y="7192423"/>
            <a:ext cx="5988908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Maven, Ivy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와 같은 리포지토리로 아티팩트를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업로드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.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이는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프로젝트를 외부에서 사용할 수 있도록 공유하고 배포하는 데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사용가능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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기본적으로 실행하지 않고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, publish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명시했을때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)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63" y="766745"/>
            <a:ext cx="7244231" cy="724588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Ant 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는 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이라는 명확한 빌드정차를 직접 정의해야하고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</a:p>
          <a:p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생명주기를 갖지 않아</a:t>
            </a:r>
            <a:r>
              <a:rPr lang="en-US" altLang="ko-KR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을 만들어 단계별로 수행함</a:t>
            </a:r>
            <a:endParaRPr lang="ko-KR" altLang="en-US" sz="20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463" y="2140079"/>
            <a:ext cx="3421070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# ant –f [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.xml] [target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명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]</a:t>
            </a:r>
            <a:endParaRPr lang="ko-KR" altLang="en-US" sz="20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7" y="904078"/>
            <a:ext cx="5781074" cy="782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5846" y="904078"/>
            <a:ext cx="5743574" cy="775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135353" y="1384745"/>
            <a:ext cx="3518484" cy="755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9123" y="3444743"/>
            <a:ext cx="3518484" cy="1167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0" idx="3"/>
            <a:endCxn id="11" idx="1"/>
          </p:cNvCxnSpPr>
          <p:nvPr/>
        </p:nvCxnSpPr>
        <p:spPr>
          <a:xfrm>
            <a:off x="4653837" y="1762411"/>
            <a:ext cx="2545286" cy="2265999"/>
          </a:xfrm>
          <a:prstGeom prst="bentConnector3">
            <a:avLst>
              <a:gd name="adj1" fmla="val 67067"/>
            </a:avLst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60492" y="3582077"/>
            <a:ext cx="3518484" cy="123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9123" y="4749410"/>
            <a:ext cx="3518484" cy="1442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0492" y="4886743"/>
            <a:ext cx="3518484" cy="206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84521" y="6946744"/>
            <a:ext cx="3293900" cy="6866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24262" y="6534743"/>
            <a:ext cx="3293900" cy="823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49956" y="1453411"/>
            <a:ext cx="3518484" cy="1991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9" idx="3"/>
            <a:endCxn id="20" idx="3"/>
          </p:cNvCxnSpPr>
          <p:nvPr/>
        </p:nvCxnSpPr>
        <p:spPr>
          <a:xfrm flipV="1">
            <a:off x="4878422" y="6946742"/>
            <a:ext cx="5539741" cy="343334"/>
          </a:xfrm>
          <a:prstGeom prst="bentConnector5">
            <a:avLst>
              <a:gd name="adj1" fmla="val 9430"/>
              <a:gd name="adj2" fmla="val -248476"/>
              <a:gd name="adj3" fmla="val 104324"/>
            </a:avLst>
          </a:prstGeom>
          <a:ln w="19050">
            <a:solidFill>
              <a:srgbClr val="FF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3"/>
          </p:cNvCxnSpPr>
          <p:nvPr/>
        </p:nvCxnSpPr>
        <p:spPr>
          <a:xfrm>
            <a:off x="4578976" y="4200077"/>
            <a:ext cx="2620148" cy="1648000"/>
          </a:xfrm>
          <a:prstGeom prst="bentConnector3">
            <a:avLst>
              <a:gd name="adj1" fmla="val 22206"/>
            </a:avLst>
          </a:prstGeom>
          <a:ln w="19050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156" y="560745"/>
            <a:ext cx="321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maven 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5094" y="560745"/>
            <a:ext cx="248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war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파일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1620" y="1522078"/>
            <a:ext cx="655949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컴파일</a:t>
            </a:r>
            <a:endParaRPr lang="ko-KR" alt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734244" y="2620561"/>
            <a:ext cx="2096119" cy="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734244" y="2758078"/>
            <a:ext cx="2096119" cy="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830362" y="2552078"/>
            <a:ext cx="3443623" cy="247199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830362" y="2758077"/>
            <a:ext cx="3668207" cy="295266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7507" y="4268744"/>
            <a:ext cx="1314591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profile(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환경별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</a:p>
          <a:p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다른설정배</a:t>
            </a:r>
            <a:r>
              <a:rPr lang="ko-KR" altLang="en-US" sz="1500">
                <a:latin typeface="LG Smart UI Regular" pitchFamily="50" charset="-127"/>
                <a:ea typeface="LG Smart UI Regular" pitchFamily="50" charset="-127"/>
              </a:rPr>
              <a:t>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1067</Words>
  <Application>Microsoft Office PowerPoint</Application>
  <PresentationFormat>사용자 지정</PresentationFormat>
  <Paragraphs>283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kdk</dc:creator>
  <cp:lastModifiedBy>kdk</cp:lastModifiedBy>
  <cp:revision>316</cp:revision>
  <dcterms:created xsi:type="dcterms:W3CDTF">2024-06-07T06:53:05Z</dcterms:created>
  <dcterms:modified xsi:type="dcterms:W3CDTF">2024-06-15T00:33:06Z</dcterms:modified>
</cp:coreProperties>
</file>