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7" r:id="rId5"/>
    <p:sldId id="266" r:id="rId6"/>
    <p:sldId id="256" r:id="rId7"/>
    <p:sldId id="259" r:id="rId8"/>
    <p:sldId id="260" r:id="rId9"/>
    <p:sldId id="261" r:id="rId10"/>
    <p:sldId id="257" r:id="rId11"/>
    <p:sldId id="258" r:id="rId12"/>
    <p:sldId id="262" r:id="rId13"/>
  </p:sldIdLst>
  <p:sldSz cx="12601575" cy="9361488"/>
  <p:notesSz cx="6858000" cy="9144000"/>
  <p:defaultTextStyle>
    <a:defPPr>
      <a:defRPr lang="ko-KR"/>
    </a:defPPr>
    <a:lvl1pPr marL="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182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364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5464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87286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09107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30928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5275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74571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F6"/>
    <a:srgbClr val="FF00FF"/>
    <a:srgbClr val="FF99FF"/>
    <a:srgbClr val="C5A7FB"/>
    <a:srgbClr val="B28AFA"/>
    <a:srgbClr val="0066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7" y="-89"/>
      </p:cViewPr>
      <p:guideLst>
        <p:guide orient="horz" pos="2949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22" y="2908130"/>
            <a:ext cx="10711339" cy="200665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7" y="5304844"/>
            <a:ext cx="8821103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5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2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6" y="374896"/>
            <a:ext cx="2835355" cy="7987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374896"/>
            <a:ext cx="8296037" cy="7987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9" y="6015626"/>
            <a:ext cx="10711339" cy="185929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9" y="3967799"/>
            <a:ext cx="10711339" cy="204782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1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36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654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87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091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309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527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74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82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5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2095500"/>
            <a:ext cx="5567884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968806"/>
            <a:ext cx="5567884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30" y="2095500"/>
            <a:ext cx="5570071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30" y="2968806"/>
            <a:ext cx="5570071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79" y="372728"/>
            <a:ext cx="4145832" cy="15862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372728"/>
            <a:ext cx="7044630" cy="7989771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79" y="1958981"/>
            <a:ext cx="4145832" cy="6403518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0001" y="6553043"/>
            <a:ext cx="7560945" cy="77362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70001" y="836466"/>
            <a:ext cx="7560945" cy="5616893"/>
          </a:xfrm>
        </p:spPr>
        <p:txBody>
          <a:bodyPr/>
          <a:lstStyle>
            <a:lvl1pPr marL="0" indent="0">
              <a:buNone/>
              <a:defRPr sz="4300"/>
            </a:lvl1pPr>
            <a:lvl2pPr marL="621822" indent="0">
              <a:buNone/>
              <a:defRPr sz="3800"/>
            </a:lvl2pPr>
            <a:lvl3pPr marL="1243642" indent="0">
              <a:buNone/>
              <a:defRPr sz="3300"/>
            </a:lvl3pPr>
            <a:lvl4pPr marL="1865464" indent="0">
              <a:buNone/>
              <a:defRPr sz="2700"/>
            </a:lvl4pPr>
            <a:lvl5pPr marL="2487286" indent="0">
              <a:buNone/>
              <a:defRPr sz="2700"/>
            </a:lvl5pPr>
            <a:lvl6pPr marL="3109107" indent="0">
              <a:buNone/>
              <a:defRPr sz="2700"/>
            </a:lvl6pPr>
            <a:lvl7pPr marL="3730928" indent="0">
              <a:buNone/>
              <a:defRPr sz="2700"/>
            </a:lvl7pPr>
            <a:lvl8pPr marL="4352750" indent="0">
              <a:buNone/>
              <a:defRPr sz="2700"/>
            </a:lvl8pPr>
            <a:lvl9pPr marL="497457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0001" y="7326666"/>
            <a:ext cx="7560945" cy="1098674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84" y="374894"/>
            <a:ext cx="11341417" cy="1560248"/>
          </a:xfrm>
          <a:prstGeom prst="rect">
            <a:avLst/>
          </a:prstGeom>
        </p:spPr>
        <p:txBody>
          <a:bodyPr vert="horz" lIns="124364" tIns="62182" rIns="124364" bIns="6218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84" y="2184350"/>
            <a:ext cx="11341417" cy="6178149"/>
          </a:xfrm>
          <a:prstGeom prst="rect">
            <a:avLst/>
          </a:prstGeom>
        </p:spPr>
        <p:txBody>
          <a:bodyPr vert="horz" lIns="124364" tIns="62182" rIns="124364" bIns="621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39A-F04F-41DB-A2FF-E556D45AD87B}" type="datetimeFigureOut">
              <a:rPr lang="ko-KR" altLang="en-US" smtClean="0"/>
              <a:pPr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42" y="8676715"/>
            <a:ext cx="3990499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3642" rtl="0" eaLnBrk="1" latinLnBrk="1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366" indent="-466366" algn="l" defTabSz="1243642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10460" indent="-388638" algn="l" defTabSz="1243642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4554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375" indent="-310910" algn="l" defTabSz="1243642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98196" indent="-310910" algn="l" defTabSz="1243642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0018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1839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63660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85482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182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364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5464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87286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9107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0928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275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571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63" y="195002"/>
            <a:ext cx="3072442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CICD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995" y="1578911"/>
            <a:ext cx="2428892" cy="714380"/>
          </a:xfrm>
          <a:prstGeom prst="rect">
            <a:avLst/>
          </a:prstGeom>
          <a:solidFill>
            <a:srgbClr val="C5A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SVN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./svnserve –d -r /sorc001…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2782" y="1436035"/>
            <a:ext cx="2585129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branches/gdmi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운영소스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targs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trunk/gdmi     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개발소스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28887" y="1614630"/>
            <a:ext cx="858844" cy="571504"/>
            <a:chOff x="3300391" y="1430315"/>
            <a:chExt cx="858844" cy="571504"/>
          </a:xfrm>
        </p:grpSpPr>
        <p:cxnSp>
          <p:nvCxnSpPr>
            <p:cNvPr id="6" name="꺾인 연결선 5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꺾인 연결선 20"/>
          <p:cNvCxnSpPr>
            <a:stCxn id="3" idx="0"/>
            <a:endCxn id="20" idx="0"/>
          </p:cNvCxnSpPr>
          <p:nvPr/>
        </p:nvCxnSpPr>
        <p:spPr>
          <a:xfrm rot="5400000" flipH="1" flipV="1">
            <a:off x="5122060" y="-2028708"/>
            <a:ext cx="1588" cy="7215238"/>
          </a:xfrm>
          <a:prstGeom prst="bentConnector3">
            <a:avLst>
              <a:gd name="adj1" fmla="val 2916008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4441" y="1078845"/>
            <a:ext cx="1081962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연결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6015035" y="1614630"/>
            <a:ext cx="1588" cy="571504"/>
          </a:xfrm>
          <a:prstGeom prst="curvedConnector3">
            <a:avLst>
              <a:gd name="adj1" fmla="val 11184172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515233" y="1578911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hakSVN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17424" y="1721787"/>
            <a:ext cx="89780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tranfer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9995" y="3436299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jenkins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2782" y="3293423"/>
            <a:ext cx="2299795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sz="1700" smtClean="0">
                <a:latin typeface="LG Smart UI Regular" pitchFamily="50" charset="-127"/>
                <a:ea typeface="LG Smart UI Regular" pitchFamily="50" charset="-127"/>
              </a:rPr>
              <a:t>New_GDMi_dev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New_GDMi_dev_web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New_GDMi_dev_sonar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28887" y="3472018"/>
            <a:ext cx="858844" cy="571504"/>
            <a:chOff x="3300391" y="1430315"/>
            <a:chExt cx="858844" cy="571504"/>
          </a:xfrm>
        </p:grpSpPr>
        <p:cxnSp>
          <p:nvCxnSpPr>
            <p:cNvPr id="42" name="꺾인 연결선 41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943597" y="3293423"/>
            <a:ext cx="3346556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trunk/gdmi/pom.xml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ant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trunk/gdmi/build.xml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Sonar Analysis : 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속성파일만정의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9995" y="5150811"/>
            <a:ext cx="2428892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SonarQube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./sonar.sh start</a:t>
            </a:r>
            <a:endParaRPr lang="en-US" altLang="ko-KR" sz="1300" b="1" smtClean="0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09" y="5966628"/>
            <a:ext cx="1832680" cy="433355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Project : GDMi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623" y="6323818"/>
            <a:ext cx="471346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※ sonar-project.properties (embedded DB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사용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  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0259" y="5966628"/>
            <a:ext cx="5780106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Quality Profiles &gt; Default : LGCNS_SonarQube_RuleSet-V1.1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rot="10800000" flipV="1">
            <a:off x="2586011" y="4222117"/>
            <a:ext cx="1214446" cy="100013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>
            <a:off x="4014771" y="2793357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71961" y="2579043"/>
            <a:ext cx="962890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01" y="4752182"/>
            <a:ext cx="6278961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정적분석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(Build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스텝을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: Invoke Standalone Sonar Analysis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로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선택함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515629" y="4466430"/>
            <a:ext cx="171451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nexus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9229745" y="3680611"/>
            <a:ext cx="1428760" cy="92869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15563" y="3752050"/>
            <a:ext cx="2285368" cy="6487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repository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접근안됨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X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(.m2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디렉토리만 사용중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7" y="904078"/>
            <a:ext cx="5781074" cy="782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5846" y="904078"/>
            <a:ext cx="5743574" cy="775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135353" y="1384745"/>
            <a:ext cx="3518484" cy="755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9123" y="3444743"/>
            <a:ext cx="3518484" cy="1167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3"/>
            <a:endCxn id="11" idx="1"/>
          </p:cNvCxnSpPr>
          <p:nvPr/>
        </p:nvCxnSpPr>
        <p:spPr>
          <a:xfrm>
            <a:off x="4653837" y="1762411"/>
            <a:ext cx="2545286" cy="2265999"/>
          </a:xfrm>
          <a:prstGeom prst="bentConnector3">
            <a:avLst>
              <a:gd name="adj1" fmla="val 67067"/>
            </a:avLst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60492" y="3582077"/>
            <a:ext cx="3518484" cy="123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9123" y="4749410"/>
            <a:ext cx="3518484" cy="1442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0492" y="4886743"/>
            <a:ext cx="3518484" cy="20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84521" y="6946744"/>
            <a:ext cx="3293900" cy="6866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24262" y="6534743"/>
            <a:ext cx="3293900" cy="823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49956" y="1453411"/>
            <a:ext cx="3518484" cy="1991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9" idx="3"/>
            <a:endCxn id="20" idx="3"/>
          </p:cNvCxnSpPr>
          <p:nvPr/>
        </p:nvCxnSpPr>
        <p:spPr>
          <a:xfrm flipV="1">
            <a:off x="4878422" y="6946742"/>
            <a:ext cx="5539741" cy="343334"/>
          </a:xfrm>
          <a:prstGeom prst="bentConnector5">
            <a:avLst>
              <a:gd name="adj1" fmla="val 9430"/>
              <a:gd name="adj2" fmla="val -248476"/>
              <a:gd name="adj3" fmla="val 104324"/>
            </a:avLst>
          </a:prstGeom>
          <a:ln w="19050">
            <a:solidFill>
              <a:srgbClr val="FF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3"/>
          </p:cNvCxnSpPr>
          <p:nvPr/>
        </p:nvCxnSpPr>
        <p:spPr>
          <a:xfrm>
            <a:off x="4578976" y="4200077"/>
            <a:ext cx="2620148" cy="1648000"/>
          </a:xfrm>
          <a:prstGeom prst="bentConnector3">
            <a:avLst>
              <a:gd name="adj1" fmla="val 22206"/>
            </a:avLst>
          </a:prstGeom>
          <a:ln w="19050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156" y="560745"/>
            <a:ext cx="321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5094" y="560745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파일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1620" y="1522078"/>
            <a:ext cx="655949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컴파일</a:t>
            </a:r>
            <a:endParaRPr lang="ko-KR" alt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734244" y="2620561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734244" y="2758078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830362" y="2552078"/>
            <a:ext cx="3443623" cy="24719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830362" y="2758077"/>
            <a:ext cx="3668207" cy="295266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7507" y="4268744"/>
            <a:ext cx="1314591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profile(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환경별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다른설정배</a:t>
            </a:r>
            <a:r>
              <a:rPr lang="ko-KR" altLang="en-US" sz="1500">
                <a:latin typeface="LG Smart UI Regular" pitchFamily="50" charset="-127"/>
                <a:ea typeface="LG Smart UI Regular" pitchFamily="50" charset="-127"/>
              </a:rPr>
              <a:t>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10" y="1136053"/>
            <a:ext cx="9053171" cy="539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210" y="655386"/>
            <a:ext cx="311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gradle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5353" y="2620744"/>
            <a:ext cx="3518484" cy="480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5353" y="3238744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353" y="3513411"/>
            <a:ext cx="3518484" cy="103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209" y="65538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23" y="1522078"/>
            <a:ext cx="8010166" cy="539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108551" y="2552078"/>
            <a:ext cx="4416820" cy="961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8551" y="3513411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8551" y="3788077"/>
            <a:ext cx="6063770" cy="15793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4375" y="894530"/>
            <a:ext cx="7072362" cy="8001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rot="5400000">
            <a:off x="2086792" y="7108789"/>
            <a:ext cx="1285884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>
            <a:off x="443612" y="3894079"/>
            <a:ext cx="4572032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AutoShape 16" descr="Subversion Logo PNG vector in SVG, PDF, AI, CDR format"/>
          <p:cNvSpPr>
            <a:spLocks noChangeAspect="1" noChangeArrowheads="1"/>
          </p:cNvSpPr>
          <p:nvPr/>
        </p:nvSpPr>
        <p:spPr bwMode="auto">
          <a:xfrm>
            <a:off x="168275" y="-136525"/>
            <a:ext cx="293688" cy="2936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clean package –P dev –Dhttps.protocols=TLSv1.2 install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1" name="Picture 109" descr="Picture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Download Nexus Repository OSS | Sonaty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86011" y="1343157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New_GDMi_dev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install  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43201" y="328614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1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14639" y="3571900"/>
            <a:ext cx="485778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/sorc001/gdmiadm/ciserv/hudson/jobs/GDMi_dev/deploy_dev.sh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71829" y="3843487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/sorc001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 소스 삭제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71829" y="4214842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nexacro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라이선스 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WEB-INF/lib/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….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43201" y="47863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2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was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재기동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14639" y="5072098"/>
            <a:ext cx="5072098" cy="438416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LG PC" pitchFamily="18" charset="-127"/>
                <a:ea typeface="LG PC" pitchFamily="18" charset="-127"/>
              </a:rPr>
              <a:t> └ /sorc001/gdmiadm/ciserv/hudson/jobs/NERP_GDMi_dev/restart_dev.sh</a:t>
            </a:r>
          </a:p>
          <a:p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1829" y="5357850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ssh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midadm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접속 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, tomcat stop/start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86011" y="1857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86011" y="228601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86011" y="328614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3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86011" y="478634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4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44" name="Shape 43"/>
          <p:cNvCxnSpPr>
            <a:stCxn id="21" idx="2"/>
            <a:endCxn id="27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57195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7" name="Shape 46"/>
          <p:cNvCxnSpPr>
            <a:stCxn id="40" idx="2"/>
            <a:endCxn id="27" idx="0"/>
          </p:cNvCxnSpPr>
          <p:nvPr/>
        </p:nvCxnSpPr>
        <p:spPr>
          <a:xfrm rot="10800000" flipV="1">
            <a:off x="1514441" y="2428892"/>
            <a:ext cx="1071570" cy="1323158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14375" y="2680480"/>
            <a:ext cx="1643074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업로드 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빌드결과물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86011" y="6180942"/>
            <a:ext cx="314327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New_GDMi_web_dev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85945" y="5538000"/>
            <a:ext cx="93647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빌드성공시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,</a:t>
            </a:r>
          </a:p>
          <a:p>
            <a:pPr algn="ctr"/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trigger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943201" y="67524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586011" y="675244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43201" y="7181074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(build.xml)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586011" y="718107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14639" y="7466826"/>
            <a:ext cx="200026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build_all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054" name="Picture 6" descr="jenkins, 로고 아이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63" name="직사각형 62"/>
          <p:cNvSpPr/>
          <p:nvPr/>
        </p:nvSpPr>
        <p:spPr>
          <a:xfrm>
            <a:off x="3371829" y="7752578"/>
            <a:ext cx="4357718" cy="77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</a:t>
            </a: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tar 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생성</a:t>
            </a:r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(src/main/webapp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web_deploy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(scp:tar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파일복사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/ htdocs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하위삭제 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tar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2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943993" y="2609042"/>
            <a:ext cx="3500462" cy="2385268"/>
            <a:chOff x="8729679" y="3894926"/>
            <a:chExt cx="3500462" cy="2385268"/>
          </a:xfrm>
        </p:grpSpPr>
        <p:sp>
          <p:nvSpPr>
            <p:cNvPr id="19" name="직사각형 18"/>
            <p:cNvSpPr/>
            <p:nvPr/>
          </p:nvSpPr>
          <p:spPr>
            <a:xfrm>
              <a:off x="8729679" y="3894926"/>
              <a:ext cx="3500462" cy="2385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   gdmi/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pom.xml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  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build.xml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build.properties   (“ant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설정파일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2066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67" name="직사각형 66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pic>
        <p:nvPicPr>
          <p:cNvPr id="69" name="Picture 109" descr="Picture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8241" y="4609306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꺾인 연결선 70"/>
          <p:cNvCxnSpPr>
            <a:endCxn id="28" idx="3"/>
          </p:cNvCxnSpPr>
          <p:nvPr/>
        </p:nvCxnSpPr>
        <p:spPr>
          <a:xfrm rot="10800000">
            <a:off x="5372093" y="2007348"/>
            <a:ext cx="3643338" cy="1601827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0800000" flipV="1">
            <a:off x="5372093" y="3609174"/>
            <a:ext cx="3643338" cy="3286148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6863" y="195002"/>
            <a:ext cx="4181720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 구성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14375" y="965968"/>
            <a:ext cx="7072362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407925" y="2929566"/>
            <a:ext cx="2643206" cy="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863" y="195002"/>
            <a:ext cx="3148104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NTAMS </a:t>
            </a:r>
            <a:r>
              <a:rPr lang="ko-KR" altLang="en-US" u="sng" smtClean="0">
                <a:latin typeface="LG Smart UI Regular" pitchFamily="50" charset="-127"/>
                <a:ea typeface="LG Smart UI Regular" pitchFamily="50" charset="-127"/>
              </a:rPr>
              <a:t>운영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6011" y="1343157"/>
            <a:ext cx="3214710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Pipeline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BD_TAMS_PROD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4" name="Picture 6" descr="jenkins, 로고 아이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201" y="2428892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4639" y="2714644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mvn -f GAAI/pom_prod.xml clean package</a:t>
            </a:r>
            <a:endParaRPr lang="en-US" sz="1200"/>
          </a:p>
        </p:txBody>
      </p:sp>
      <p:sp>
        <p:nvSpPr>
          <p:cNvPr id="9" name="직사각형 8"/>
          <p:cNvSpPr/>
          <p:nvPr/>
        </p:nvSpPr>
        <p:spPr>
          <a:xfrm>
            <a:off x="2943201" y="3500462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(build.xml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)-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소스배포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4639" y="3786214"/>
            <a:ext cx="485778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ant -buildfile GAAI/build_prod.xml deploy</a:t>
            </a:r>
            <a:endParaRPr 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3069" y="182322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stage1</a:t>
            </a:r>
            <a:endParaRPr lang="ko-KR" altLang="en-US" sz="17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069" y="2394728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stage2</a:t>
            </a:r>
            <a:endParaRPr lang="ko-KR" altLang="en-US" sz="17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3069" y="3466298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stage3</a:t>
            </a:r>
            <a:endParaRPr lang="ko-KR" altLang="en-US" sz="1700"/>
          </a:p>
        </p:txBody>
      </p:sp>
      <p:sp>
        <p:nvSpPr>
          <p:cNvPr id="14" name="직사각형 13"/>
          <p:cNvSpPr/>
          <p:nvPr/>
        </p:nvSpPr>
        <p:spPr>
          <a:xfrm>
            <a:off x="3371829" y="4109240"/>
            <a:ext cx="2071702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WEB, WAS</a:t>
            </a:r>
            <a:r>
              <a:rPr lang="ko-KR" altLang="en-US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에 배포 </a:t>
            </a:r>
            <a:r>
              <a:rPr lang="en-US" altLang="ko-KR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(scp)</a:t>
            </a:r>
            <a:endParaRPr lang="en-US" sz="15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23" name="Picture 109" descr="Picture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Download Nexus Repository OSS | Sonaty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623" y="4007119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7" name="Shape 26"/>
          <p:cNvCxnSpPr>
            <a:stCxn id="23" idx="2"/>
            <a:endCxn id="26" idx="1"/>
          </p:cNvCxnSpPr>
          <p:nvPr/>
        </p:nvCxnSpPr>
        <p:spPr>
          <a:xfrm rot="16200000" flipH="1">
            <a:off x="-610715" y="2933155"/>
            <a:ext cx="2342455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243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Shape 29"/>
          <p:cNvCxnSpPr>
            <a:stCxn id="12" idx="1"/>
            <a:endCxn id="26" idx="0"/>
          </p:cNvCxnSpPr>
          <p:nvPr/>
        </p:nvCxnSpPr>
        <p:spPr>
          <a:xfrm rot="10800000" flipV="1">
            <a:off x="1514441" y="2573323"/>
            <a:ext cx="428628" cy="1433796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14375" y="2823356"/>
            <a:ext cx="164307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35" name="Shape 34"/>
          <p:cNvCxnSpPr>
            <a:stCxn id="6" idx="3"/>
            <a:endCxn id="33" idx="0"/>
          </p:cNvCxnSpPr>
          <p:nvPr/>
        </p:nvCxnSpPr>
        <p:spPr>
          <a:xfrm>
            <a:off x="5372093" y="2578851"/>
            <a:ext cx="2464611" cy="1459046"/>
          </a:xfrm>
          <a:prstGeom prst="bentConnector2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15035" y="2251852"/>
            <a:ext cx="171451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[worspace]/target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파일동기화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1829" y="2986231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“ant plugin(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동기화</a:t>
            </a:r>
            <a:r>
              <a:rPr lang="en-US" altLang="ko-KR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)”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43531" y="5365125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WEB#1, #2 (</a:t>
            </a:r>
            <a:r>
              <a:rPr lang="ko-KR" altLang="en-US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외부망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158043" y="5365125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WEB#1, #2 (</a:t>
            </a:r>
            <a:r>
              <a:rPr lang="ko-KR" altLang="en-US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내부망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72555" y="5365125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WAS#1, #2</a:t>
            </a:r>
          </a:p>
        </p:txBody>
      </p:sp>
      <p:cxnSp>
        <p:nvCxnSpPr>
          <p:cNvPr id="56" name="Shape 55"/>
          <p:cNvCxnSpPr>
            <a:endCxn id="53" idx="0"/>
          </p:cNvCxnSpPr>
          <p:nvPr/>
        </p:nvCxnSpPr>
        <p:spPr>
          <a:xfrm rot="5400000">
            <a:off x="6044964" y="4722254"/>
            <a:ext cx="827256" cy="458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5"/>
          <p:cNvCxnSpPr>
            <a:endCxn id="55" idx="0"/>
          </p:cNvCxnSpPr>
          <p:nvPr/>
        </p:nvCxnSpPr>
        <p:spPr>
          <a:xfrm rot="16200000" flipH="1">
            <a:off x="7759476" y="3466228"/>
            <a:ext cx="827256" cy="297053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5"/>
          <p:cNvCxnSpPr>
            <a:endCxn id="54" idx="0"/>
          </p:cNvCxnSpPr>
          <p:nvPr/>
        </p:nvCxnSpPr>
        <p:spPr>
          <a:xfrm rot="16200000" flipH="1">
            <a:off x="6902220" y="4323484"/>
            <a:ext cx="827256" cy="125602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372225" y="4680744"/>
            <a:ext cx="57150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scp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8515365" y="323026"/>
            <a:ext cx="4000528" cy="2231380"/>
            <a:chOff x="8729679" y="3894926"/>
            <a:chExt cx="3500462" cy="2231380"/>
          </a:xfrm>
        </p:grpSpPr>
        <p:sp>
          <p:nvSpPr>
            <p:cNvPr id="72" name="직사각형 71"/>
            <p:cNvSpPr/>
            <p:nvPr/>
          </p:nvSpPr>
          <p:spPr>
            <a:xfrm>
              <a:off x="8729679" y="3894926"/>
              <a:ext cx="3500462" cy="2231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GAAI/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pom_dev.xml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  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build_dev.xml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73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74" name="직사각형 73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301183" y="818574"/>
            <a:ext cx="3429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--GAAI/</a:t>
            </a:r>
          </a:p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│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pom_dev.xml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  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("maven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build_dev.xml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(“ant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│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└──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소스파일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……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80" name="Shape 79"/>
          <p:cNvCxnSpPr>
            <a:endCxn id="5" idx="3"/>
          </p:cNvCxnSpPr>
          <p:nvPr/>
        </p:nvCxnSpPr>
        <p:spPr>
          <a:xfrm rot="10800000" flipV="1">
            <a:off x="5372093" y="965967"/>
            <a:ext cx="3214710" cy="1041379"/>
          </a:xfrm>
          <a:prstGeom prst="bentConnector3">
            <a:avLst>
              <a:gd name="adj1" fmla="val 44895"/>
            </a:avLst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09" descr="Picture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13" y="2251852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6800853" y="1466034"/>
            <a:ext cx="78581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svn co</a:t>
            </a: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5443531" y="4252116"/>
            <a:ext cx="1000132" cy="4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72225" y="4037897"/>
            <a:ext cx="2928958" cy="4999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/sorc001/appadm/stage/BD_TAMS_BD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14375" y="965968"/>
            <a:ext cx="7072362" cy="3357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872425" y="246537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863" y="195002"/>
            <a:ext cx="5579860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NTAMS </a:t>
            </a:r>
            <a:r>
              <a:rPr lang="ko-KR" altLang="en-US" u="sng" smtClean="0">
                <a:latin typeface="LG Smart UI Regular" pitchFamily="50" charset="-127"/>
                <a:ea typeface="LG Smart UI Regular" pitchFamily="50" charset="-127"/>
              </a:rPr>
              <a:t>운영 </a:t>
            </a:r>
            <a:r>
              <a:rPr lang="en-US" altLang="ko-KR" u="sng" smtClean="0">
                <a:latin typeface="LG Smart UI Regular" pitchFamily="50" charset="-127"/>
                <a:ea typeface="LG Smart UI Regular" pitchFamily="50" charset="-127"/>
              </a:rPr>
              <a:t>ServiceAccess.jar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6011" y="1343157"/>
            <a:ext cx="3214710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Pipeline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BD_TAMS_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SA_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PROD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4" name="Picture 6" descr="jenkins, 로고 아이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201" y="2537604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(build.xml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4639" y="2823356"/>
            <a:ext cx="7215238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ant -buildfile </a:t>
            </a:r>
            <a:r>
              <a:rPr lang="en-US" sz="1200" smtClean="0"/>
              <a:t>GAAI_ServiceAccess/build_prod.xml </a:t>
            </a:r>
            <a:r>
              <a:rPr lang="en-US" sz="1200" smtClean="0"/>
              <a:t>all</a:t>
            </a:r>
            <a:endParaRPr 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3069" y="182322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stage1</a:t>
            </a:r>
            <a:endParaRPr lang="ko-KR" altLang="en-US" sz="17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069" y="2503440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stage2</a:t>
            </a:r>
            <a:endParaRPr lang="ko-KR" altLang="en-US" sz="1700"/>
          </a:p>
        </p:txBody>
      </p:sp>
      <p:sp>
        <p:nvSpPr>
          <p:cNvPr id="41" name="직사각형 40"/>
          <p:cNvSpPr/>
          <p:nvPr/>
        </p:nvSpPr>
        <p:spPr>
          <a:xfrm>
            <a:off x="3371829" y="3237819"/>
            <a:ext cx="3786214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init &gt; compile&lt;javac&gt; &gt; jar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생성 </a:t>
            </a:r>
            <a:r>
              <a:rPr lang="en-US" altLang="ko-KR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scp 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43465" y="5150716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배치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#1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, 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#2</a:t>
            </a:r>
          </a:p>
        </p:txBody>
      </p:sp>
      <p:cxnSp>
        <p:nvCxnSpPr>
          <p:cNvPr id="59" name="Shape 55"/>
          <p:cNvCxnSpPr>
            <a:endCxn id="55" idx="0"/>
          </p:cNvCxnSpPr>
          <p:nvPr/>
        </p:nvCxnSpPr>
        <p:spPr>
          <a:xfrm rot="16200000" flipH="1">
            <a:off x="3830386" y="3251819"/>
            <a:ext cx="827256" cy="297053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5"/>
          <p:cNvCxnSpPr/>
          <p:nvPr/>
        </p:nvCxnSpPr>
        <p:spPr>
          <a:xfrm rot="16200000" flipH="1">
            <a:off x="2973130" y="4109075"/>
            <a:ext cx="827256" cy="125602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443135" y="4466335"/>
            <a:ext cx="57150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scp</a:t>
            </a:r>
          </a:p>
        </p:txBody>
      </p:sp>
      <p:grpSp>
        <p:nvGrpSpPr>
          <p:cNvPr id="8" name="그룹 70"/>
          <p:cNvGrpSpPr/>
          <p:nvPr/>
        </p:nvGrpSpPr>
        <p:grpSpPr>
          <a:xfrm>
            <a:off x="8515365" y="323026"/>
            <a:ext cx="4000528" cy="2077492"/>
            <a:chOff x="8729679" y="3894926"/>
            <a:chExt cx="3500462" cy="2077492"/>
          </a:xfrm>
        </p:grpSpPr>
        <p:sp>
          <p:nvSpPr>
            <p:cNvPr id="72" name="직사각형 71"/>
            <p:cNvSpPr/>
            <p:nvPr/>
          </p:nvSpPr>
          <p:spPr>
            <a:xfrm>
              <a:off x="8729679" y="3894926"/>
              <a:ext cx="3500462" cy="20774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GAAI_ServiceAccess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/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│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build_prod.xml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73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74" name="직사각형 73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cxnSp>
        <p:nvCxnSpPr>
          <p:cNvPr id="80" name="Shape 79"/>
          <p:cNvCxnSpPr/>
          <p:nvPr/>
        </p:nvCxnSpPr>
        <p:spPr>
          <a:xfrm rot="10800000" flipV="1">
            <a:off x="5372093" y="1323158"/>
            <a:ext cx="3214710" cy="684188"/>
          </a:xfrm>
          <a:prstGeom prst="bentConnector3">
            <a:avLst>
              <a:gd name="adj1" fmla="val 50000"/>
            </a:avLst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09" descr="Picture30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13" y="2251852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6800853" y="1466034"/>
            <a:ext cx="78581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svn co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43135" y="3823488"/>
            <a:ext cx="3857652" cy="4999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${workspace}/build_prod/tamsServiceAccess.jar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28953" y="5150716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WAS#1, #2</a:t>
            </a:r>
          </a:p>
        </p:txBody>
      </p:sp>
      <p:cxnSp>
        <p:nvCxnSpPr>
          <p:cNvPr id="48" name="꺾인 연결선 47"/>
          <p:cNvCxnSpPr>
            <a:stCxn id="41" idx="2"/>
          </p:cNvCxnSpPr>
          <p:nvPr/>
        </p:nvCxnSpPr>
        <p:spPr>
          <a:xfrm rot="16200000" flipH="1">
            <a:off x="5032762" y="3769909"/>
            <a:ext cx="500066" cy="35719"/>
          </a:xfrm>
          <a:prstGeom prst="bentConnector3">
            <a:avLst>
              <a:gd name="adj1" fmla="val 50000"/>
            </a:avLst>
          </a:prstGeom>
          <a:ln>
            <a:solidFill>
              <a:srgbClr val="3C10F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14375" y="965968"/>
            <a:ext cx="7072362" cy="428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622392" y="271540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863" y="195002"/>
            <a:ext cx="3058336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NTAMS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6011" y="1343157"/>
            <a:ext cx="3214710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Pipeline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BD_TAMS_DEV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4" name="Picture 6" descr="jenkins, 로고 아이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201" y="2445505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4639" y="2731257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mvn -f GAAI/pom_prod.xml clean package</a:t>
            </a:r>
            <a:endParaRPr 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3069" y="182322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stage1</a:t>
            </a:r>
            <a:endParaRPr lang="ko-KR" altLang="en-US" sz="17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069" y="2411341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stage2</a:t>
            </a:r>
            <a:endParaRPr lang="ko-KR" altLang="en-US" sz="1700"/>
          </a:p>
        </p:txBody>
      </p:sp>
      <p:pic>
        <p:nvPicPr>
          <p:cNvPr id="23" name="Picture 109" descr="Picture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Download Nexus Repository OSS | Sonaty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623" y="3911539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7" name="Shape 26"/>
          <p:cNvCxnSpPr>
            <a:stCxn id="23" idx="2"/>
            <a:endCxn id="26" idx="1"/>
          </p:cNvCxnSpPr>
          <p:nvPr/>
        </p:nvCxnSpPr>
        <p:spPr>
          <a:xfrm rot="16200000" flipH="1">
            <a:off x="-562925" y="2885365"/>
            <a:ext cx="2246875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243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Shape 29"/>
          <p:cNvCxnSpPr>
            <a:stCxn id="12" idx="1"/>
            <a:endCxn id="26" idx="0"/>
          </p:cNvCxnSpPr>
          <p:nvPr/>
        </p:nvCxnSpPr>
        <p:spPr>
          <a:xfrm rot="10800000" flipV="1">
            <a:off x="1514441" y="2589935"/>
            <a:ext cx="428628" cy="1321603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14375" y="3109108"/>
            <a:ext cx="164307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35" name="Shape 34"/>
          <p:cNvCxnSpPr>
            <a:stCxn id="6" idx="3"/>
            <a:endCxn id="33" idx="0"/>
          </p:cNvCxnSpPr>
          <p:nvPr/>
        </p:nvCxnSpPr>
        <p:spPr>
          <a:xfrm>
            <a:off x="5372093" y="2595464"/>
            <a:ext cx="2464611" cy="1387608"/>
          </a:xfrm>
          <a:prstGeom prst="bentConnector2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86473" y="2323290"/>
            <a:ext cx="171451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[worspace]/target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파일동기화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1829" y="3002844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“ant plugin(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altLang="ko-KR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)”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72225" y="3983072"/>
            <a:ext cx="2928958" cy="4999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/sorc001/appadm/stage/gaai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8" name="그룹 70"/>
          <p:cNvGrpSpPr/>
          <p:nvPr/>
        </p:nvGrpSpPr>
        <p:grpSpPr>
          <a:xfrm>
            <a:off x="8515365" y="323026"/>
            <a:ext cx="4000528" cy="2231380"/>
            <a:chOff x="8729679" y="3894926"/>
            <a:chExt cx="3500462" cy="2231380"/>
          </a:xfrm>
        </p:grpSpPr>
        <p:sp>
          <p:nvSpPr>
            <p:cNvPr id="72" name="직사각형 71"/>
            <p:cNvSpPr/>
            <p:nvPr/>
          </p:nvSpPr>
          <p:spPr>
            <a:xfrm>
              <a:off x="8729679" y="3894926"/>
              <a:ext cx="3500462" cy="2231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GAAI/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pom_dev.xml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  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build_dev.xml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73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74" name="직사각형 73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301183" y="818574"/>
            <a:ext cx="3429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--GAAI/</a:t>
            </a:r>
          </a:p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│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pom_dev.xml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  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("maven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build_dev.xml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(“ant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│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└──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소스파일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……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80" name="Shape 79"/>
          <p:cNvCxnSpPr>
            <a:endCxn id="5" idx="3"/>
          </p:cNvCxnSpPr>
          <p:nvPr/>
        </p:nvCxnSpPr>
        <p:spPr>
          <a:xfrm rot="10800000" flipV="1">
            <a:off x="5372093" y="1323157"/>
            <a:ext cx="3286148" cy="68418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09" descr="Picture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13" y="2251852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6800853" y="1466034"/>
            <a:ext cx="78581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svn co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7586671" y="3482911"/>
            <a:ext cx="1643074" cy="299917"/>
            <a:chOff x="7586671" y="3323422"/>
            <a:chExt cx="1643074" cy="299917"/>
          </a:xfrm>
        </p:grpSpPr>
        <p:sp>
          <p:nvSpPr>
            <p:cNvPr id="14" name="직사각형 13"/>
            <p:cNvSpPr/>
            <p:nvPr/>
          </p:nvSpPr>
          <p:spPr>
            <a:xfrm>
              <a:off x="7586671" y="3323422"/>
              <a:ext cx="1500198" cy="29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68415" tIns="34208" rIns="68415" bIns="34208">
              <a:spAutoFit/>
            </a:bodyPr>
            <a:lstStyle/>
            <a:p>
              <a:r>
                <a:rPr lang="en-US" sz="1500" smtClean="0">
                  <a:solidFill>
                    <a:srgbClr val="3C10F6"/>
                  </a:solidFill>
                  <a:latin typeface="LG Smart UI Regular" pitchFamily="50" charset="-127"/>
                  <a:ea typeface="LG Smart UI Regular" pitchFamily="50" charset="-127"/>
                </a:rPr>
                <a:t>ant (sync,move)</a:t>
              </a:r>
              <a:endParaRPr lang="en-US" sz="150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8943993" y="332342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LG Smart UI Regular" pitchFamily="50" charset="-127"/>
                  <a:ea typeface="LG Smart UI Regular" pitchFamily="50" charset="-127"/>
                </a:rPr>
                <a:t>1</a:t>
              </a:r>
              <a:endParaRPr lang="ko-KR" altLang="en-US" sz="2000">
                <a:latin typeface="LG Smart UI Regular" pitchFamily="50" charset="-127"/>
                <a:ea typeface="LG Smart UI Regular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372225" y="4983109"/>
            <a:ext cx="3929090" cy="7000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</a:p>
          <a:p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WEB : </a:t>
            </a:r>
            <a:r>
              <a:rPr lang="en-US" sz="1300" smtClean="0"/>
              <a:t>/sorc001/appadm/applications/htdocs</a:t>
            </a:r>
            <a:endParaRPr lang="en-US" sz="1300" smtClean="0">
              <a:latin typeface="LG Smart UI Regular" pitchFamily="50" charset="-127"/>
              <a:ea typeface="LG Smart UI Regular" pitchFamily="50" charset="-127"/>
            </a:endParaRPr>
          </a:p>
          <a:p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WAS : /sorc001/appadm/applicatoins/bizactor/GAAI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5400000">
            <a:off x="7623184" y="4732282"/>
            <a:ext cx="500066" cy="1588"/>
          </a:xfrm>
          <a:prstGeom prst="straightConnector1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586671" y="4554481"/>
            <a:ext cx="1643074" cy="299917"/>
            <a:chOff x="7586671" y="3323422"/>
            <a:chExt cx="1643074" cy="299917"/>
          </a:xfrm>
        </p:grpSpPr>
        <p:sp>
          <p:nvSpPr>
            <p:cNvPr id="63" name="직사각형 62"/>
            <p:cNvSpPr/>
            <p:nvPr/>
          </p:nvSpPr>
          <p:spPr>
            <a:xfrm>
              <a:off x="7586671" y="3323422"/>
              <a:ext cx="1500198" cy="29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68415" tIns="34208" rIns="68415" bIns="34208">
              <a:spAutoFit/>
            </a:bodyPr>
            <a:lstStyle/>
            <a:p>
              <a:r>
                <a:rPr lang="en-US" sz="1500" smtClean="0">
                  <a:solidFill>
                    <a:srgbClr val="3C10F6"/>
                  </a:solidFill>
                  <a:latin typeface="LG Smart UI Regular" pitchFamily="50" charset="-127"/>
                  <a:ea typeface="LG Smart UI Regular" pitchFamily="50" charset="-127"/>
                </a:rPr>
                <a:t>ant (sync)</a:t>
              </a:r>
              <a:endParaRPr lang="en-US" sz="150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8943993" y="332342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LG Smart UI Regular" pitchFamily="50" charset="-127"/>
                  <a:ea typeface="LG Smart UI Regular" pitchFamily="50" charset="-127"/>
                </a:rPr>
                <a:t>2</a:t>
              </a:r>
              <a:endParaRPr lang="ko-KR" altLang="en-US" sz="2000">
                <a:latin typeface="LG Smart UI Regular" pitchFamily="50" charset="-127"/>
                <a:ea typeface="LG Smart UI Regular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63" y="195002"/>
            <a:ext cx="2021835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3757" y="780098"/>
          <a:ext cx="7580689" cy="26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mvn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 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로컬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(.m2/repository)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빌드결과물 저장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빌드결과물 원격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repository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배포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site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target, site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문서 사이트 생성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디렉토리에 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6740" y="4612077"/>
          <a:ext cx="7580689" cy="133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init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기본적인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프로젝트 구조를 생성함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build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6862" y="3994078"/>
            <a:ext cx="2008369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Gradle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6461" y="1247411"/>
          <a:ext cx="11678373" cy="7580669"/>
        </p:xfrm>
        <a:graphic>
          <a:graphicData uri="http://schemas.openxmlformats.org/drawingml/2006/table">
            <a:tbl>
              <a:tblPr/>
              <a:tblGrid>
                <a:gridCol w="2621676"/>
                <a:gridCol w="6137104"/>
                <a:gridCol w="2919593"/>
              </a:tblGrid>
              <a:tr h="2928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단계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설명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단계에 묶인 플러그인 실행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과정에 포함될 소스를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DB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테이블과 매핑되는 자바 코드를 생성해주는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패키지에 포함될 자원을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자원 파일을 클래스 출력 디렉토리에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651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소스 코드를 컴파일해서 클래스 출력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특정 클래스에서 자동으로 테스트 케이스를 만드는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resources:testResources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위한 자원 파일을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자원 파일을 테스트 클래스 출력 폴더에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15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test-compile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컴파일해서 테스트 클래스 추력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compiler:testCompile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실행한다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surefire:test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37493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된 코드와 자원 파일들을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jar, war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와 같은 배포 형식으로 패키징한다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패키징에 따라 다름</a:t>
                      </a:r>
                      <a:b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jar - jar:jar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war - war:war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pom - site:attach-descriptor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ejb - ejb:ejb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406738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로컬 리포지토리에 패키지를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install:install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생성된 패키지 파일을 원격 리포지토리에 등록하여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다른 프로젝트에서 사용할 수 있도록 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deploy:deploy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63" y="766745"/>
            <a:ext cx="2423809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Maven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2334041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Gradle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  <p:cxnSp>
        <p:nvCxnSpPr>
          <p:cNvPr id="6" name="직선 화살표 연결선 5"/>
          <p:cNvCxnSpPr>
            <a:stCxn id="8" idx="2"/>
          </p:cNvCxnSpPr>
          <p:nvPr/>
        </p:nvCxnSpPr>
        <p:spPr>
          <a:xfrm rot="5400000">
            <a:off x="1170001" y="4831430"/>
            <a:ext cx="4721840" cy="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85077" y="1836423"/>
            <a:ext cx="1721811" cy="27466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gradle clean build</a:t>
            </a:r>
            <a:endParaRPr lang="ko-KR" altLang="en-US" sz="13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81750" y="2248424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clean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2581" y="2729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JavaCompile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2581" y="3175423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2581" y="3621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32581" y="4068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compileTestJava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32581" y="4514421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processTestResources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32581" y="4960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2581" y="5407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32581" y="6299754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32581" y="6746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assemble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32581" y="5853420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check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32581" y="7192422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uploadArchives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0" name="왼쪽 대괄호 19"/>
          <p:cNvSpPr/>
          <p:nvPr/>
        </p:nvSpPr>
        <p:spPr>
          <a:xfrm>
            <a:off x="1809109" y="2866423"/>
            <a:ext cx="823474" cy="45319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85076" y="3759090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build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9811" y="2248422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이전 빌드 디렉토리 정리하고 초기화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53841" y="2729089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3840" y="312218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소스코드외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property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image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의 리소스파일을 처리하여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</a:t>
            </a:r>
          </a:p>
          <a:p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빌드결과물에 포함시킴 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53840" y="3553090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클래스 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(※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클래스경로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JVM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 클래스파일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검색하는 경로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53841" y="4102421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3840" y="451442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데이터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구성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등의 리소스파일을 처리하여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데이터파일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에 포함시킴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53840" y="4986766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클래스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3838" y="5338421"/>
            <a:ext cx="6662662" cy="484566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단위 테스트를 실행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 저장 </a:t>
            </a:r>
            <a:endParaRPr lang="en-US" altLang="ko-KR" sz="90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주로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JUnit, TestNG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또는 다른 테스트 프레임워크를 사용하여 작성된 단위 테스트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 실행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테스트결과물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실행로그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테스트데이터파일의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생성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수정된 사본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3839" y="5887754"/>
            <a:ext cx="5914048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어플리케이션 품질 검사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정적분석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 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다양한 의존성 설정 필요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53840" y="6299755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컴파일된 클래스파일과 리소스파일을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파일로 패키징 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53840" y="6703434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필요한 모든 아티펙트를 생성함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주어플리케이션 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(jar/war),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기타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사용자정의에따라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53841" y="7192423"/>
            <a:ext cx="5988908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Maven, Ivy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와 같은 리포지토리로 아티팩트를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업로드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이는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프로젝트를 외부에서 사용할 수 있도록 공유하고 배포하는 데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사용가능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기본적으로 실행하지 않고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, publish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명시했을때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)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7244231" cy="724588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Ant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는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이라는 명확한 빌드정차를 직접 정의해야하고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</a:p>
          <a:p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생명주기를 갖지 않아</a:t>
            </a:r>
            <a:r>
              <a:rPr lang="en-US" altLang="ko-KR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을 만들어 단계별로 수행함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63" y="2140079"/>
            <a:ext cx="3421070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# ant –f [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.xml] [target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명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]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1157</Words>
  <Application>Microsoft Office PowerPoint</Application>
  <PresentationFormat>사용자 지정</PresentationFormat>
  <Paragraphs>311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kdk</dc:creator>
  <cp:lastModifiedBy>kdk</cp:lastModifiedBy>
  <cp:revision>699</cp:revision>
  <dcterms:created xsi:type="dcterms:W3CDTF">2024-06-07T06:53:05Z</dcterms:created>
  <dcterms:modified xsi:type="dcterms:W3CDTF">2024-06-15T10:18:37Z</dcterms:modified>
</cp:coreProperties>
</file>