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5" r:id="rId4"/>
    <p:sldId id="256" r:id="rId5"/>
    <p:sldId id="259" r:id="rId6"/>
    <p:sldId id="260" r:id="rId7"/>
    <p:sldId id="261" r:id="rId8"/>
    <p:sldId id="257" r:id="rId9"/>
    <p:sldId id="258" r:id="rId10"/>
    <p:sldId id="262" r:id="rId11"/>
  </p:sldIdLst>
  <p:sldSz cx="12601575" cy="9361488"/>
  <p:notesSz cx="6858000" cy="9144000"/>
  <p:defaultTextStyle>
    <a:defPPr>
      <a:defRPr lang="ko-KR"/>
    </a:defPPr>
    <a:lvl1pPr marL="0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1822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43642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65464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487286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09107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30928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52750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4974571" algn="l" defTabSz="1243642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0F6"/>
    <a:srgbClr val="C5A7FB"/>
    <a:srgbClr val="B28AFA"/>
    <a:srgbClr val="FF00FF"/>
    <a:srgbClr val="0066FF"/>
    <a:srgbClr val="FF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77" y="-89"/>
      </p:cViewPr>
      <p:guideLst>
        <p:guide orient="horz" pos="2949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45122" y="2908130"/>
            <a:ext cx="10711339" cy="200665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90237" y="5304844"/>
            <a:ext cx="8821103" cy="23923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1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4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65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87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09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30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52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74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36146" y="374896"/>
            <a:ext cx="2835355" cy="79876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30079" y="374896"/>
            <a:ext cx="8296037" cy="79876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5439" y="6015626"/>
            <a:ext cx="10711339" cy="1859295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5439" y="3967799"/>
            <a:ext cx="10711339" cy="204782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1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436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654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872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0910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309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527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745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30082" y="2184350"/>
            <a:ext cx="5565696" cy="617814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5805" y="2184350"/>
            <a:ext cx="5565696" cy="617814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079" y="2095500"/>
            <a:ext cx="5567884" cy="873304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1822" indent="0">
              <a:buNone/>
              <a:defRPr sz="2700" b="1"/>
            </a:lvl2pPr>
            <a:lvl3pPr marL="1243642" indent="0">
              <a:buNone/>
              <a:defRPr sz="2500" b="1"/>
            </a:lvl3pPr>
            <a:lvl4pPr marL="1865464" indent="0">
              <a:buNone/>
              <a:defRPr sz="2200" b="1"/>
            </a:lvl4pPr>
            <a:lvl5pPr marL="2487286" indent="0">
              <a:buNone/>
              <a:defRPr sz="2200" b="1"/>
            </a:lvl5pPr>
            <a:lvl6pPr marL="3109107" indent="0">
              <a:buNone/>
              <a:defRPr sz="2200" b="1"/>
            </a:lvl6pPr>
            <a:lvl7pPr marL="3730928" indent="0">
              <a:buNone/>
              <a:defRPr sz="2200" b="1"/>
            </a:lvl7pPr>
            <a:lvl8pPr marL="4352750" indent="0">
              <a:buNone/>
              <a:defRPr sz="2200" b="1"/>
            </a:lvl8pPr>
            <a:lvl9pPr marL="4974571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079" y="2968806"/>
            <a:ext cx="5567884" cy="5393691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01430" y="2095500"/>
            <a:ext cx="5570071" cy="873304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1822" indent="0">
              <a:buNone/>
              <a:defRPr sz="2700" b="1"/>
            </a:lvl2pPr>
            <a:lvl3pPr marL="1243642" indent="0">
              <a:buNone/>
              <a:defRPr sz="2500" b="1"/>
            </a:lvl3pPr>
            <a:lvl4pPr marL="1865464" indent="0">
              <a:buNone/>
              <a:defRPr sz="2200" b="1"/>
            </a:lvl4pPr>
            <a:lvl5pPr marL="2487286" indent="0">
              <a:buNone/>
              <a:defRPr sz="2200" b="1"/>
            </a:lvl5pPr>
            <a:lvl6pPr marL="3109107" indent="0">
              <a:buNone/>
              <a:defRPr sz="2200" b="1"/>
            </a:lvl6pPr>
            <a:lvl7pPr marL="3730928" indent="0">
              <a:buNone/>
              <a:defRPr sz="2200" b="1"/>
            </a:lvl7pPr>
            <a:lvl8pPr marL="4352750" indent="0">
              <a:buNone/>
              <a:defRPr sz="2200" b="1"/>
            </a:lvl8pPr>
            <a:lvl9pPr marL="4974571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01430" y="2968806"/>
            <a:ext cx="5570071" cy="5393691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079" y="372728"/>
            <a:ext cx="4145832" cy="158625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26866" y="372728"/>
            <a:ext cx="7044630" cy="7989771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079" y="1958981"/>
            <a:ext cx="4145832" cy="6403518"/>
          </a:xfrm>
        </p:spPr>
        <p:txBody>
          <a:bodyPr/>
          <a:lstStyle>
            <a:lvl1pPr marL="0" indent="0">
              <a:buNone/>
              <a:defRPr sz="1900"/>
            </a:lvl1pPr>
            <a:lvl2pPr marL="621822" indent="0">
              <a:buNone/>
              <a:defRPr sz="1600"/>
            </a:lvl2pPr>
            <a:lvl3pPr marL="1243642" indent="0">
              <a:buNone/>
              <a:defRPr sz="1400"/>
            </a:lvl3pPr>
            <a:lvl4pPr marL="1865464" indent="0">
              <a:buNone/>
              <a:defRPr sz="1200"/>
            </a:lvl4pPr>
            <a:lvl5pPr marL="2487286" indent="0">
              <a:buNone/>
              <a:defRPr sz="1200"/>
            </a:lvl5pPr>
            <a:lvl6pPr marL="3109107" indent="0">
              <a:buNone/>
              <a:defRPr sz="1200"/>
            </a:lvl6pPr>
            <a:lvl7pPr marL="3730928" indent="0">
              <a:buNone/>
              <a:defRPr sz="1200"/>
            </a:lvl7pPr>
            <a:lvl8pPr marL="4352750" indent="0">
              <a:buNone/>
              <a:defRPr sz="1200"/>
            </a:lvl8pPr>
            <a:lvl9pPr marL="497457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0001" y="6553043"/>
            <a:ext cx="7560945" cy="773624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470001" y="836466"/>
            <a:ext cx="7560945" cy="5616893"/>
          </a:xfrm>
        </p:spPr>
        <p:txBody>
          <a:bodyPr/>
          <a:lstStyle>
            <a:lvl1pPr marL="0" indent="0">
              <a:buNone/>
              <a:defRPr sz="4300"/>
            </a:lvl1pPr>
            <a:lvl2pPr marL="621822" indent="0">
              <a:buNone/>
              <a:defRPr sz="3800"/>
            </a:lvl2pPr>
            <a:lvl3pPr marL="1243642" indent="0">
              <a:buNone/>
              <a:defRPr sz="3300"/>
            </a:lvl3pPr>
            <a:lvl4pPr marL="1865464" indent="0">
              <a:buNone/>
              <a:defRPr sz="2700"/>
            </a:lvl4pPr>
            <a:lvl5pPr marL="2487286" indent="0">
              <a:buNone/>
              <a:defRPr sz="2700"/>
            </a:lvl5pPr>
            <a:lvl6pPr marL="3109107" indent="0">
              <a:buNone/>
              <a:defRPr sz="2700"/>
            </a:lvl6pPr>
            <a:lvl7pPr marL="3730928" indent="0">
              <a:buNone/>
              <a:defRPr sz="2700"/>
            </a:lvl7pPr>
            <a:lvl8pPr marL="4352750" indent="0">
              <a:buNone/>
              <a:defRPr sz="2700"/>
            </a:lvl8pPr>
            <a:lvl9pPr marL="497457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70001" y="7326666"/>
            <a:ext cx="7560945" cy="1098674"/>
          </a:xfrm>
        </p:spPr>
        <p:txBody>
          <a:bodyPr/>
          <a:lstStyle>
            <a:lvl1pPr marL="0" indent="0">
              <a:buNone/>
              <a:defRPr sz="1900"/>
            </a:lvl1pPr>
            <a:lvl2pPr marL="621822" indent="0">
              <a:buNone/>
              <a:defRPr sz="1600"/>
            </a:lvl2pPr>
            <a:lvl3pPr marL="1243642" indent="0">
              <a:buNone/>
              <a:defRPr sz="1400"/>
            </a:lvl3pPr>
            <a:lvl4pPr marL="1865464" indent="0">
              <a:buNone/>
              <a:defRPr sz="1200"/>
            </a:lvl4pPr>
            <a:lvl5pPr marL="2487286" indent="0">
              <a:buNone/>
              <a:defRPr sz="1200"/>
            </a:lvl5pPr>
            <a:lvl6pPr marL="3109107" indent="0">
              <a:buNone/>
              <a:defRPr sz="1200"/>
            </a:lvl6pPr>
            <a:lvl7pPr marL="3730928" indent="0">
              <a:buNone/>
              <a:defRPr sz="1200"/>
            </a:lvl7pPr>
            <a:lvl8pPr marL="4352750" indent="0">
              <a:buNone/>
              <a:defRPr sz="1200"/>
            </a:lvl8pPr>
            <a:lvl9pPr marL="497457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239A-F04F-41DB-A2FF-E556D45AD87B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30084" y="374894"/>
            <a:ext cx="11341417" cy="1560248"/>
          </a:xfrm>
          <a:prstGeom prst="rect">
            <a:avLst/>
          </a:prstGeom>
        </p:spPr>
        <p:txBody>
          <a:bodyPr vert="horz" lIns="124364" tIns="62182" rIns="124364" bIns="6218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084" y="2184350"/>
            <a:ext cx="11341417" cy="6178149"/>
          </a:xfrm>
          <a:prstGeom prst="rect">
            <a:avLst/>
          </a:prstGeom>
        </p:spPr>
        <p:txBody>
          <a:bodyPr vert="horz" lIns="124364" tIns="62182" rIns="124364" bIns="6218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30079" y="8676715"/>
            <a:ext cx="2940368" cy="498413"/>
          </a:xfrm>
          <a:prstGeom prst="rect">
            <a:avLst/>
          </a:prstGeom>
        </p:spPr>
        <p:txBody>
          <a:bodyPr vert="horz" lIns="124364" tIns="62182" rIns="124364" bIns="6218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39A-F04F-41DB-A2FF-E556D45AD87B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05542" y="8676715"/>
            <a:ext cx="3990499" cy="498413"/>
          </a:xfrm>
          <a:prstGeom prst="rect">
            <a:avLst/>
          </a:prstGeom>
        </p:spPr>
        <p:txBody>
          <a:bodyPr vert="horz" lIns="124364" tIns="62182" rIns="124364" bIns="6218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31129" y="8676715"/>
            <a:ext cx="2940368" cy="498413"/>
          </a:xfrm>
          <a:prstGeom prst="rect">
            <a:avLst/>
          </a:prstGeom>
        </p:spPr>
        <p:txBody>
          <a:bodyPr vert="horz" lIns="124364" tIns="62182" rIns="124364" bIns="6218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6CFD7-2B8C-4288-89C5-F4ACCAEFF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43642" rtl="0" eaLnBrk="1" latinLnBrk="1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6366" indent="-466366" algn="l" defTabSz="1243642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10460" indent="-388638" algn="l" defTabSz="1243642" rtl="0" eaLnBrk="1" latinLnBrk="1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54554" indent="-310910" algn="l" defTabSz="1243642" rtl="0" eaLnBrk="1" latinLnBrk="1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76375" indent="-310910" algn="l" defTabSz="1243642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98196" indent="-310910" algn="l" defTabSz="1243642" rtl="0" eaLnBrk="1" latinLnBrk="1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0018" indent="-310910" algn="l" defTabSz="124364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41839" indent="-310910" algn="l" defTabSz="124364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63660" indent="-310910" algn="l" defTabSz="124364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85482" indent="-310910" algn="l" defTabSz="124364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1822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43642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65464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487286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09107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0928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52750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74571" algn="l" defTabSz="1243642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863" y="195002"/>
            <a:ext cx="3072442" cy="5102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NEW gdmi 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개발 </a:t>
            </a:r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CICD</a:t>
            </a:r>
            <a:endParaRPr lang="ko-KR" altLang="en-US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9995" y="1578911"/>
            <a:ext cx="2428892" cy="714380"/>
          </a:xfrm>
          <a:prstGeom prst="rect">
            <a:avLst/>
          </a:prstGeom>
          <a:solidFill>
            <a:srgbClr val="C5A7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SVN</a:t>
            </a:r>
          </a:p>
          <a:p>
            <a:pPr algn="ctr"/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./svnserve –d -r /sorc001…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2782" y="1436035"/>
            <a:ext cx="2585129" cy="91040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branches/gdmi (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운영소스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)</a:t>
            </a:r>
          </a:p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targs</a:t>
            </a:r>
          </a:p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trunk/gdmi      (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개발소스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)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728887" y="1614630"/>
            <a:ext cx="858844" cy="571504"/>
            <a:chOff x="3300391" y="1430315"/>
            <a:chExt cx="858844" cy="571504"/>
          </a:xfrm>
        </p:grpSpPr>
        <p:cxnSp>
          <p:nvCxnSpPr>
            <p:cNvPr id="6" name="꺾인 연결선 5"/>
            <p:cNvCxnSpPr/>
            <p:nvPr/>
          </p:nvCxnSpPr>
          <p:spPr>
            <a:xfrm rot="10800000" flipV="1">
              <a:off x="4157647" y="1430315"/>
              <a:ext cx="1588" cy="571504"/>
            </a:xfrm>
            <a:prstGeom prst="bentConnector3">
              <a:avLst>
                <a:gd name="adj1" fmla="val 26207124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300391" y="1751786"/>
              <a:ext cx="857256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꺾인 연결선 20"/>
          <p:cNvCxnSpPr>
            <a:stCxn id="3" idx="0"/>
            <a:endCxn id="20" idx="0"/>
          </p:cNvCxnSpPr>
          <p:nvPr/>
        </p:nvCxnSpPr>
        <p:spPr>
          <a:xfrm rot="5400000" flipH="1" flipV="1">
            <a:off x="5122060" y="-2028708"/>
            <a:ext cx="1588" cy="7215238"/>
          </a:xfrm>
          <a:prstGeom prst="bentConnector3">
            <a:avLst>
              <a:gd name="adj1" fmla="val 29160085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14441" y="1078845"/>
            <a:ext cx="1081962" cy="38718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repo 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연결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29" name="구부러진 연결선 28"/>
          <p:cNvCxnSpPr/>
          <p:nvPr/>
        </p:nvCxnSpPr>
        <p:spPr>
          <a:xfrm flipV="1">
            <a:off x="6015035" y="1614630"/>
            <a:ext cx="1588" cy="571504"/>
          </a:xfrm>
          <a:prstGeom prst="curvedConnector3">
            <a:avLst>
              <a:gd name="adj1" fmla="val 111841723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515233" y="1578911"/>
            <a:ext cx="2428892" cy="7143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hakSVN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17424" y="1721787"/>
            <a:ext cx="897809" cy="38718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tranfer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9995" y="3436299"/>
            <a:ext cx="2428892" cy="7143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jenkins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72782" y="3293423"/>
            <a:ext cx="2299795" cy="91040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sz="1700" smtClean="0">
                <a:latin typeface="LG Smart UI Regular" pitchFamily="50" charset="-127"/>
                <a:ea typeface="LG Smart UI Regular" pitchFamily="50" charset="-127"/>
              </a:rPr>
              <a:t>New_GDMi_dev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 </a:t>
            </a:r>
          </a:p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New_GDMi_dev_web </a:t>
            </a:r>
          </a:p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New_GDMi_dev_sonar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728887" y="3472018"/>
            <a:ext cx="858844" cy="571504"/>
            <a:chOff x="3300391" y="1430315"/>
            <a:chExt cx="858844" cy="571504"/>
          </a:xfrm>
        </p:grpSpPr>
        <p:cxnSp>
          <p:nvCxnSpPr>
            <p:cNvPr id="42" name="꺾인 연결선 41"/>
            <p:cNvCxnSpPr/>
            <p:nvPr/>
          </p:nvCxnSpPr>
          <p:spPr>
            <a:xfrm rot="10800000" flipV="1">
              <a:off x="4157647" y="1430315"/>
              <a:ext cx="1588" cy="571504"/>
            </a:xfrm>
            <a:prstGeom prst="bentConnector3">
              <a:avLst>
                <a:gd name="adj1" fmla="val 26207124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300391" y="1751786"/>
              <a:ext cx="857256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943597" y="3293423"/>
            <a:ext cx="3346556" cy="91040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maven</a:t>
            </a:r>
            <a:r>
              <a:rPr lang="ko-KR" altLang="en-US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빌드 </a:t>
            </a:r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: trunk/gdmi/pom.xml</a:t>
            </a:r>
          </a:p>
          <a:p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ant</a:t>
            </a:r>
            <a:r>
              <a:rPr lang="ko-KR" altLang="en-US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빌드 </a:t>
            </a:r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: trunk/gdmi/build.xml</a:t>
            </a:r>
          </a:p>
          <a:p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Sonar Analysis : </a:t>
            </a:r>
            <a:r>
              <a:rPr lang="ko-KR" altLang="en-US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속성파일만정의</a:t>
            </a:r>
            <a:endParaRPr lang="ko-KR" altLang="en-US" sz="1700">
              <a:solidFill>
                <a:srgbClr val="3C10F6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9995" y="5150811"/>
            <a:ext cx="2428892" cy="714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SonarQube</a:t>
            </a:r>
          </a:p>
          <a:p>
            <a:pPr algn="ctr"/>
            <a:r>
              <a:rPr lang="en-US" altLang="ko-KR" sz="1300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./sonar.sh start</a:t>
            </a:r>
            <a:endParaRPr lang="en-US" altLang="ko-KR" sz="1300" b="1" smtClean="0">
              <a:solidFill>
                <a:schemeClr val="tx1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4309" y="5966628"/>
            <a:ext cx="1832680" cy="433355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Project : GDMi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8623" y="6323818"/>
            <a:ext cx="4713469" cy="38718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※ sonar-project.properties (embedded DB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사용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)  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00259" y="5966628"/>
            <a:ext cx="5780106" cy="38718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Quality Profiles &gt; Default : </a:t>
            </a:r>
            <a:r>
              <a:rPr lang="en-US" altLang="ko-KR" sz="1700" smtClean="0">
                <a:solidFill>
                  <a:srgbClr val="3C10F6"/>
                </a:solidFill>
                <a:latin typeface="LG Smart UI Regular" pitchFamily="50" charset="-127"/>
                <a:ea typeface="LG Smart UI Regular" pitchFamily="50" charset="-127"/>
              </a:rPr>
              <a:t>LGCNS_SonarQube_RuleSet-V1.1</a:t>
            </a:r>
            <a:endParaRPr lang="ko-KR" altLang="en-US" sz="1700">
              <a:solidFill>
                <a:srgbClr val="3C10F6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rot="10800000" flipV="1">
            <a:off x="2586011" y="4222117"/>
            <a:ext cx="1214446" cy="100013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rot="5400000">
            <a:off x="4014771" y="2793357"/>
            <a:ext cx="7143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71961" y="2579043"/>
            <a:ext cx="962890" cy="38718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체크아웃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43201" y="4752182"/>
            <a:ext cx="6278961" cy="38718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정적분석 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(Build 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스텝을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 : Invoke Standalone Sonar Analysis 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로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선택함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)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515629" y="4466430"/>
            <a:ext cx="1714512" cy="7143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</a:rPr>
              <a:t>nexus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9229745" y="3680611"/>
            <a:ext cx="1428760" cy="92869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015563" y="3752050"/>
            <a:ext cx="2285368" cy="6487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repository 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접근안됨 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X</a:t>
            </a:r>
          </a:p>
          <a:p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(.m2 </a:t>
            </a:r>
            <a:r>
              <a:rPr lang="ko-KR" altLang="en-US" sz="1700" smtClean="0">
                <a:latin typeface="LG Smart UI Regular" pitchFamily="50" charset="-127"/>
                <a:ea typeface="LG Smart UI Regular" pitchFamily="50" charset="-127"/>
              </a:rPr>
              <a:t>디렉토리만 사용중</a:t>
            </a:r>
            <a:r>
              <a:rPr lang="en-US" altLang="ko-KR" sz="1700" smtClean="0">
                <a:latin typeface="LG Smart UI Regular" pitchFamily="50" charset="-127"/>
                <a:ea typeface="LG Smart UI Regular" pitchFamily="50" charset="-127"/>
              </a:rPr>
              <a:t>)</a:t>
            </a:r>
            <a:endParaRPr lang="ko-KR" altLang="en-US" sz="1700">
              <a:latin typeface="LG Smart UI Regular" pitchFamily="50" charset="-127"/>
              <a:ea typeface="LG Smart UI Regular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209" y="655386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◆ </a:t>
            </a:r>
            <a:r>
              <a:rPr lang="en-US" altLang="ko-KR" sz="1800" smtClean="0">
                <a:latin typeface="LG Smart UI Regular" pitchFamily="50" charset="-127"/>
                <a:ea typeface="LG Smart UI Regular" pitchFamily="50" charset="-127"/>
              </a:rPr>
              <a:t>ant </a:t>
            </a:r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프로젝트 디렉토리 구조 </a:t>
            </a:r>
            <a:endParaRPr lang="ko-KR" altLang="en-US" sz="1800">
              <a:latin typeface="LG Smart UI Regular" pitchFamily="50" charset="-127"/>
              <a:ea typeface="LG Smart UI Regular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323" y="1522078"/>
            <a:ext cx="8010166" cy="539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2108551" y="2552078"/>
            <a:ext cx="4416820" cy="961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08551" y="3513411"/>
            <a:ext cx="3518484" cy="27466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08551" y="3788077"/>
            <a:ext cx="6063770" cy="15793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14375" y="894530"/>
            <a:ext cx="7072362" cy="8001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t" anchorCtr="0"/>
          <a:lstStyle/>
          <a:p>
            <a:pPr algn="ctr"/>
            <a:r>
              <a:rPr lang="ko-KR" altLang="en-US" sz="1700" b="1" smtClean="0">
                <a:solidFill>
                  <a:schemeClr val="tx1"/>
                </a:solidFill>
                <a:latin typeface="LG Smart UI Regular" pitchFamily="50" charset="-127"/>
                <a:ea typeface="LG Smart UI Regular" pitchFamily="50" charset="-127"/>
                <a:cs typeface="맑은 고딕 Semilight" pitchFamily="50" charset="-127"/>
              </a:rPr>
              <a:t>개발서버</a:t>
            </a:r>
            <a:endParaRPr lang="ko-KR" altLang="en-US" sz="1700" b="1">
              <a:solidFill>
                <a:schemeClr val="tx1"/>
              </a:solidFill>
              <a:latin typeface="LG Smart UI Regular" pitchFamily="50" charset="-127"/>
              <a:ea typeface="LG Smart UI Regular" pitchFamily="50" charset="-127"/>
              <a:cs typeface="맑은 고딕 Semilight" pitchFamily="50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rot="5400000">
            <a:off x="2086792" y="7108789"/>
            <a:ext cx="1285884" cy="1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rot="5400000">
            <a:off x="443612" y="3894079"/>
            <a:ext cx="4572032" cy="1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4" name="AutoShape 16" descr="Subversion Logo PNG vector in SVG, PDF, AI, CDR format"/>
          <p:cNvSpPr>
            <a:spLocks noChangeAspect="1" noChangeArrowheads="1"/>
          </p:cNvSpPr>
          <p:nvPr/>
        </p:nvSpPr>
        <p:spPr bwMode="auto">
          <a:xfrm>
            <a:off x="168275" y="-136525"/>
            <a:ext cx="293688" cy="29368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14639" y="2571768"/>
            <a:ext cx="4429156" cy="253750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sz="1200" smtClean="0">
                <a:latin typeface="HY궁서B" pitchFamily="18" charset="-127"/>
                <a:ea typeface="HY궁서B" pitchFamily="18" charset="-127"/>
              </a:rPr>
              <a:t>└ </a:t>
            </a:r>
            <a:r>
              <a:rPr lang="en-US" sz="1200" smtClean="0">
                <a:latin typeface="LG PC" pitchFamily="18" charset="-127"/>
                <a:ea typeface="LG PC" pitchFamily="18" charset="-127"/>
              </a:rPr>
              <a:t>Target : clean package –P dev –Dhttps.protocols=TLSv1.2 install</a:t>
            </a:r>
            <a:endParaRPr lang="en-US" sz="1200">
              <a:latin typeface="LG PC" pitchFamily="18" charset="-127"/>
              <a:ea typeface="LG PC" pitchFamily="18" charset="-127"/>
            </a:endParaRPr>
          </a:p>
        </p:txBody>
      </p:sp>
      <p:pic>
        <p:nvPicPr>
          <p:cNvPr id="21" name="Picture 109" descr="Picture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4" y="1429973"/>
            <a:ext cx="613435" cy="5000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2" descr="Download Nexus Repository OSS | Sonatyp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19" y="1180282"/>
            <a:ext cx="428631" cy="397262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14246" y="1572849"/>
            <a:ext cx="714380" cy="299917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nexus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86011" y="1343157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b="1" smtClean="0">
                <a:latin typeface="LG Smart UI Regular" pitchFamily="50" charset="-127"/>
                <a:ea typeface="LG Smart UI Regular" pitchFamily="50" charset="-127"/>
              </a:rPr>
              <a:t>Job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 : 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New_GDMi_dev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실행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8623" y="3752050"/>
            <a:ext cx="1571636" cy="53074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[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로컬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repository]</a:t>
            </a:r>
            <a:endParaRPr lang="en-US" sz="1500" smtClean="0">
              <a:latin typeface="LG Smart UI Regular" pitchFamily="50" charset="-127"/>
              <a:ea typeface="LG Smart UI Regular" pitchFamily="50" charset="-127"/>
            </a:endParaRPr>
          </a:p>
          <a:p>
            <a:pPr algn="ctr"/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.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m2/repository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43201" y="1857388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[workspace] svn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체크아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웃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43201" y="2286016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Maven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ko-KR" altLang="en-US" sz="1500" b="1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빌드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(pom.xml)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71829" y="2843355"/>
            <a:ext cx="4357718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clean &gt; compile &gt; test &gt; war &gt; install  </a:t>
            </a:r>
            <a:endParaRPr lang="en-US" sz="1500">
              <a:solidFill>
                <a:srgbClr val="FF00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43201" y="3286148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Post Step 1 (</a:t>
            </a:r>
            <a:r>
              <a:rPr 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war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배포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)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014639" y="3571900"/>
            <a:ext cx="4857784" cy="253750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sz="1200" smtClean="0">
                <a:latin typeface="HY궁서B" pitchFamily="18" charset="-127"/>
                <a:ea typeface="HY궁서B" pitchFamily="18" charset="-127"/>
              </a:rPr>
              <a:t>└ </a:t>
            </a:r>
            <a:r>
              <a:rPr lang="en-US" sz="1200" smtClean="0">
                <a:latin typeface="LG PC" pitchFamily="18" charset="-127"/>
                <a:ea typeface="LG PC" pitchFamily="18" charset="-127"/>
              </a:rPr>
              <a:t>/sorc001/gdmiadm/ciserv/hudson/jobs/GDMi_dev/deploy_dev.sh</a:t>
            </a:r>
            <a:endParaRPr lang="en-US" sz="1200">
              <a:latin typeface="LG PC" pitchFamily="18" charset="-127"/>
              <a:ea typeface="LG PC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71829" y="3843487"/>
            <a:ext cx="4357718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/sorc001 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하위 소스 삭제 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&gt; war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복사 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&gt; war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압축해제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 </a:t>
            </a:r>
            <a:endParaRPr lang="en-US" sz="1500">
              <a:solidFill>
                <a:srgbClr val="0066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371829" y="4214842"/>
            <a:ext cx="4357718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nexacro 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라이선스 복사 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&gt; WEB-INF/lib/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하위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….</a:t>
            </a:r>
            <a:endParaRPr lang="en-US" sz="1500">
              <a:solidFill>
                <a:srgbClr val="0066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43201" y="4786346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Post Step 2 (</a:t>
            </a:r>
            <a:r>
              <a:rPr 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was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재기동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)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14639" y="5072098"/>
            <a:ext cx="5072098" cy="438416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LG PC" pitchFamily="18" charset="-127"/>
                <a:ea typeface="LG PC" pitchFamily="18" charset="-127"/>
              </a:rPr>
              <a:t> </a:t>
            </a:r>
            <a:r>
              <a:rPr lang="en-US" sz="1200" smtClean="0">
                <a:latin typeface="LG PC" pitchFamily="18" charset="-127"/>
                <a:ea typeface="LG PC" pitchFamily="18" charset="-127"/>
              </a:rPr>
              <a:t>└ </a:t>
            </a:r>
            <a:r>
              <a:rPr lang="en-US" sz="1200" smtClean="0">
                <a:latin typeface="LG PC" pitchFamily="18" charset="-127"/>
                <a:ea typeface="LG PC" pitchFamily="18" charset="-127"/>
              </a:rPr>
              <a:t>/</a:t>
            </a:r>
            <a:r>
              <a:rPr lang="en-US" sz="1200" smtClean="0">
                <a:latin typeface="LG PC" pitchFamily="18" charset="-127"/>
                <a:ea typeface="LG PC" pitchFamily="18" charset="-127"/>
              </a:rPr>
              <a:t>sorc001/gdmiadm/ciserv/hudson/jobs/NERP_GDMi_dev/restart_dev.sh</a:t>
            </a:r>
            <a:endParaRPr lang="en-US" sz="1200" smtClean="0">
              <a:latin typeface="LG PC" pitchFamily="18" charset="-127"/>
              <a:ea typeface="LG PC" pitchFamily="18" charset="-127"/>
            </a:endParaRPr>
          </a:p>
          <a:p>
            <a:endParaRPr lang="en-US" sz="1200">
              <a:latin typeface="LG PC" pitchFamily="18" charset="-127"/>
              <a:ea typeface="LG PC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71829" y="5357850"/>
            <a:ext cx="4357718" cy="2999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ssh 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midadm </a:t>
            </a:r>
            <a:r>
              <a:rPr lang="ko-KR" altLang="en-US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접속 후</a:t>
            </a:r>
            <a:r>
              <a:rPr lang="en-US" altLang="ko-KR" sz="1500" smtClean="0">
                <a:solidFill>
                  <a:srgbClr val="0066FF"/>
                </a:solidFill>
                <a:latin typeface="LG Smart UI Regular" pitchFamily="50" charset="-127"/>
                <a:ea typeface="LG Smart UI Regular" pitchFamily="50" charset="-127"/>
              </a:rPr>
              <a:t>, tomcat stop/start</a:t>
            </a:r>
            <a:endParaRPr lang="en-US" sz="1500">
              <a:solidFill>
                <a:srgbClr val="0066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586011" y="1857388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1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586011" y="228601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2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586011" y="3286148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3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586011" y="478634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4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44" name="Shape 43"/>
          <p:cNvCxnSpPr>
            <a:stCxn id="21" idx="2"/>
            <a:endCxn id="27" idx="1"/>
          </p:cNvCxnSpPr>
          <p:nvPr/>
        </p:nvCxnSpPr>
        <p:spPr>
          <a:xfrm rot="16200000" flipH="1">
            <a:off x="-483181" y="2805621"/>
            <a:ext cx="2087386" cy="336221"/>
          </a:xfrm>
          <a:prstGeom prst="bentConnector2">
            <a:avLst/>
          </a:prstGeom>
          <a:ln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57195" y="2894794"/>
            <a:ext cx="907621" cy="29238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300" smtClean="0">
                <a:latin typeface="HY궁서B" pitchFamily="18" charset="-127"/>
                <a:ea typeface="HY궁서B" pitchFamily="18" charset="-127"/>
              </a:rPr>
              <a:t>접속안됨</a:t>
            </a:r>
            <a:r>
              <a:rPr lang="en-US" altLang="ko-KR" sz="1300" smtClean="0">
                <a:latin typeface="HY궁서B" pitchFamily="18" charset="-127"/>
                <a:ea typeface="HY궁서B" pitchFamily="18" charset="-127"/>
              </a:rPr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57119" y="2251852"/>
            <a:ext cx="43954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HY궁서B" pitchFamily="18" charset="-127"/>
                <a:ea typeface="HY궁서B" pitchFamily="18" charset="-127"/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7" name="Shape 46"/>
          <p:cNvCxnSpPr>
            <a:stCxn id="40" idx="2"/>
            <a:endCxn id="27" idx="0"/>
          </p:cNvCxnSpPr>
          <p:nvPr/>
        </p:nvCxnSpPr>
        <p:spPr>
          <a:xfrm rot="10800000" flipV="1">
            <a:off x="1514441" y="2428892"/>
            <a:ext cx="1071570" cy="1323158"/>
          </a:xfrm>
          <a:prstGeom prst="bentConnector2">
            <a:avLst/>
          </a:prstGeom>
          <a:ln>
            <a:solidFill>
              <a:srgbClr val="3C10F6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014375" y="2680480"/>
            <a:ext cx="1643074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다운로드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  <a:p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: 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lib, plugin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파일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 업로드  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: </a:t>
            </a:r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빌드결과물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86011" y="6180942"/>
            <a:ext cx="314327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b="1" smtClean="0">
                <a:latin typeface="LG Smart UI Regular" pitchFamily="50" charset="-127"/>
                <a:ea typeface="LG Smart UI Regular" pitchFamily="50" charset="-127"/>
              </a:rPr>
              <a:t>Job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 : </a:t>
            </a:r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New_GDMi_web_dev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실행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085945" y="5538000"/>
            <a:ext cx="936475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100" smtClean="0">
                <a:latin typeface="HY궁서B" pitchFamily="18" charset="-127"/>
                <a:ea typeface="HY궁서B" pitchFamily="18" charset="-127"/>
              </a:rPr>
              <a:t>빌드성공시</a:t>
            </a:r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,</a:t>
            </a:r>
            <a:endParaRPr lang="en-US" altLang="ko-KR" sz="1100" smtClean="0">
              <a:latin typeface="HY궁서B" pitchFamily="18" charset="-127"/>
              <a:ea typeface="HY궁서B" pitchFamily="18" charset="-127"/>
            </a:endParaRPr>
          </a:p>
          <a:p>
            <a:pPr algn="ctr"/>
            <a:r>
              <a:rPr lang="en-US" altLang="ko-KR" sz="1100" smtClean="0">
                <a:latin typeface="HY궁서B" pitchFamily="18" charset="-127"/>
                <a:ea typeface="HY궁서B" pitchFamily="18" charset="-127"/>
              </a:rPr>
              <a:t>trigger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943201" y="6752446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[workspace] svn 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체크아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웃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586011" y="6752446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1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943201" y="7181074"/>
            <a:ext cx="2428892" cy="2999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latin typeface="LG Smart UI Regular" pitchFamily="50" charset="-127"/>
                <a:ea typeface="LG Smart UI Regular" pitchFamily="50" charset="-127"/>
              </a:rPr>
              <a:t>Ant </a:t>
            </a:r>
            <a:r>
              <a:rPr lang="ko-KR" altLang="en-US" sz="1500" b="1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빌드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(build.xml)</a:t>
            </a:r>
            <a:endParaRPr 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586011" y="7181074"/>
            <a:ext cx="285752" cy="2857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latin typeface="LG Smart UI Regular" pitchFamily="50" charset="-127"/>
                <a:ea typeface="LG Smart UI Regular" pitchFamily="50" charset="-127"/>
              </a:rPr>
              <a:t>2</a:t>
            </a:r>
            <a:endParaRPr lang="ko-KR" altLang="en-US" sz="20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14639" y="7466826"/>
            <a:ext cx="2000264" cy="253750"/>
          </a:xfrm>
          <a:prstGeom prst="rect">
            <a:avLst/>
          </a:prstGeom>
          <a:noFill/>
        </p:spPr>
        <p:txBody>
          <a:bodyPr wrap="square" lIns="68415" tIns="34208" rIns="68415" bIns="34208">
            <a:spAutoFit/>
          </a:bodyPr>
          <a:lstStyle/>
          <a:p>
            <a:r>
              <a:rPr lang="en-US" sz="120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sz="1200" smtClean="0">
                <a:latin typeface="HY궁서B" pitchFamily="18" charset="-127"/>
                <a:ea typeface="HY궁서B" pitchFamily="18" charset="-127"/>
              </a:rPr>
              <a:t>└ </a:t>
            </a:r>
            <a:r>
              <a:rPr lang="en-US" sz="1200" smtClean="0">
                <a:latin typeface="LG PC" pitchFamily="18" charset="-127"/>
                <a:ea typeface="LG PC" pitchFamily="18" charset="-127"/>
              </a:rPr>
              <a:t>Target : build_all</a:t>
            </a:r>
            <a:endParaRPr lang="en-US" sz="1200">
              <a:latin typeface="LG PC" pitchFamily="18" charset="-127"/>
              <a:ea typeface="LG PC" pitchFamily="18" charset="-127"/>
            </a:endParaRPr>
          </a:p>
        </p:txBody>
      </p:sp>
      <p:pic>
        <p:nvPicPr>
          <p:cNvPr id="2054" name="Picture 6" descr="jenkins, 로고 아이콘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43069" y="823092"/>
            <a:ext cx="823092" cy="823092"/>
          </a:xfrm>
          <a:prstGeom prst="rect">
            <a:avLst/>
          </a:prstGeom>
          <a:noFill/>
        </p:spPr>
      </p:pic>
      <p:sp>
        <p:nvSpPr>
          <p:cNvPr id="63" name="직사각형 62"/>
          <p:cNvSpPr/>
          <p:nvPr/>
        </p:nvSpPr>
        <p:spPr>
          <a:xfrm>
            <a:off x="3371829" y="7752578"/>
            <a:ext cx="4357718" cy="776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clean </a:t>
            </a:r>
          </a:p>
          <a:p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&gt; tar </a:t>
            </a:r>
            <a:r>
              <a:rPr lang="ko-KR" alt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생성</a:t>
            </a:r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 </a:t>
            </a:r>
            <a:r>
              <a:rPr lang="en-US" sz="1200" smtClean="0">
                <a:latin typeface="LG Smart UI Regular" pitchFamily="50" charset="-127"/>
                <a:ea typeface="LG Smart UI Regular" pitchFamily="50" charset="-127"/>
              </a:rPr>
              <a:t>(src/main/webapp </a:t>
            </a:r>
            <a:r>
              <a:rPr lang="ko-KR" altLang="en-US" sz="1200" smtClean="0">
                <a:latin typeface="LG Smart UI Regular" pitchFamily="50" charset="-127"/>
                <a:ea typeface="LG Smart UI Regular" pitchFamily="50" charset="-127"/>
              </a:rPr>
              <a:t>하위 </a:t>
            </a:r>
            <a:r>
              <a:rPr lang="en-US" altLang="ko-KR" sz="1200" smtClean="0">
                <a:latin typeface="LG Smart UI Regular" pitchFamily="50" charset="-127"/>
                <a:ea typeface="LG Smart UI Regular" pitchFamily="50" charset="-127"/>
              </a:rPr>
              <a:t>)</a:t>
            </a:r>
            <a:r>
              <a:rPr lang="en-US" sz="1200" smtClean="0">
                <a:latin typeface="LG Smart UI Regular" pitchFamily="50" charset="-127"/>
                <a:ea typeface="LG Smart UI Regular" pitchFamily="50" charset="-127"/>
              </a:rPr>
              <a:t> </a:t>
            </a:r>
            <a:endParaRPr lang="en-US" sz="1200" smtClean="0">
              <a:latin typeface="LG Smart UI Regular" pitchFamily="50" charset="-127"/>
              <a:ea typeface="LG Smart UI Regular" pitchFamily="50" charset="-127"/>
            </a:endParaRPr>
          </a:p>
          <a:p>
            <a:r>
              <a:rPr lang="en-US" sz="1500" smtClean="0">
                <a:solidFill>
                  <a:srgbClr val="FF00FF"/>
                </a:solidFill>
                <a:latin typeface="LG Smart UI Regular" pitchFamily="50" charset="-127"/>
                <a:ea typeface="LG Smart UI Regular" pitchFamily="50" charset="-127"/>
              </a:rPr>
              <a:t>&gt; web_deploy </a:t>
            </a:r>
            <a:r>
              <a:rPr lang="en-US" sz="1200" smtClean="0">
                <a:latin typeface="LG Smart UI Regular" pitchFamily="50" charset="-127"/>
                <a:ea typeface="LG Smart UI Regular" pitchFamily="50" charset="-127"/>
              </a:rPr>
              <a:t>(scp:tar</a:t>
            </a:r>
            <a:r>
              <a:rPr lang="ko-KR" altLang="en-US" sz="1200" smtClean="0">
                <a:latin typeface="LG Smart UI Regular" pitchFamily="50" charset="-127"/>
                <a:ea typeface="LG Smart UI Regular" pitchFamily="50" charset="-127"/>
              </a:rPr>
              <a:t>파일복사 </a:t>
            </a:r>
            <a:r>
              <a:rPr lang="en-US" altLang="ko-KR" sz="1200" smtClean="0">
                <a:latin typeface="LG Smart UI Regular" pitchFamily="50" charset="-127"/>
                <a:ea typeface="LG Smart UI Regular" pitchFamily="50" charset="-127"/>
              </a:rPr>
              <a:t>/ htdocs </a:t>
            </a:r>
            <a:r>
              <a:rPr lang="ko-KR" altLang="en-US" sz="1200" smtClean="0">
                <a:latin typeface="LG Smart UI Regular" pitchFamily="50" charset="-127"/>
                <a:ea typeface="LG Smart UI Regular" pitchFamily="50" charset="-127"/>
              </a:rPr>
              <a:t>하위삭제 후 </a:t>
            </a:r>
            <a:r>
              <a:rPr lang="en-US" altLang="ko-KR" sz="1200" smtClean="0">
                <a:latin typeface="LG Smart UI Regular" pitchFamily="50" charset="-127"/>
                <a:ea typeface="LG Smart UI Regular" pitchFamily="50" charset="-127"/>
              </a:rPr>
              <a:t>tar </a:t>
            </a:r>
            <a:r>
              <a:rPr lang="ko-KR" altLang="en-US" sz="1200" smtClean="0">
                <a:latin typeface="LG Smart UI Regular" pitchFamily="50" charset="-127"/>
                <a:ea typeface="LG Smart UI Regular" pitchFamily="50" charset="-127"/>
              </a:rPr>
              <a:t>압축해제</a:t>
            </a:r>
            <a:r>
              <a:rPr lang="en-US" altLang="ko-KR" sz="1200" smtClean="0">
                <a:latin typeface="LG Smart UI Regular" pitchFamily="50" charset="-127"/>
                <a:ea typeface="LG Smart UI Regular" pitchFamily="50" charset="-127"/>
              </a:rPr>
              <a:t>)</a:t>
            </a:r>
            <a:r>
              <a:rPr lang="en-US" sz="1200" smtClean="0">
                <a:latin typeface="LG Smart UI Regular" pitchFamily="50" charset="-127"/>
                <a:ea typeface="LG Smart UI Regular" pitchFamily="50" charset="-127"/>
              </a:rPr>
              <a:t> </a:t>
            </a:r>
            <a:endParaRPr lang="en-US" sz="1200">
              <a:solidFill>
                <a:srgbClr val="FF00FF"/>
              </a:solidFill>
              <a:latin typeface="LG Smart UI Regular" pitchFamily="50" charset="-127"/>
              <a:ea typeface="LG Smart UI Regular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8943993" y="2609042"/>
            <a:ext cx="3500462" cy="2385268"/>
            <a:chOff x="8729679" y="3894926"/>
            <a:chExt cx="3500462" cy="2385268"/>
          </a:xfrm>
        </p:grpSpPr>
        <p:sp>
          <p:nvSpPr>
            <p:cNvPr id="19" name="직사각형 18"/>
            <p:cNvSpPr/>
            <p:nvPr/>
          </p:nvSpPr>
          <p:spPr>
            <a:xfrm>
              <a:off x="8729679" y="3894926"/>
              <a:ext cx="3500462" cy="23852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endParaRPr lang="en-US" sz="1000" smtClean="0">
                <a:latin typeface="HY궁서B" pitchFamily="18" charset="-127"/>
                <a:ea typeface="HY궁서B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branch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tag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300" u="sng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 </a:t>
              </a:r>
              <a:r>
                <a:rPr lang="en-US" altLang="ko-KR" sz="1300" u="sng" smtClean="0">
                  <a:latin typeface="HY궁서B" pitchFamily="18" charset="-127"/>
                  <a:ea typeface="HY궁서B" pitchFamily="18" charset="-127"/>
                  <a:cs typeface="맑은 고딕 Semilight" pitchFamily="50" charset="-127"/>
                </a:rPr>
                <a:t>trunk</a:t>
              </a:r>
            </a:p>
            <a:p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    │</a:t>
              </a:r>
            </a:p>
            <a:p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 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  gdmi/</a:t>
              </a:r>
              <a:endParaRPr lang="ko-KR" altLang="en-US" sz="1000" smtClean="0">
                <a:latin typeface="HY궁서B" pitchFamily="18" charset="-127"/>
                <a:ea typeface="HY궁서B" pitchFamily="18" charset="-127"/>
              </a:endParaRPr>
            </a:p>
            <a:p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pom.xml</a:t>
              </a:r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 </a:t>
              </a:r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 </a:t>
              </a:r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  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("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maven </a:t>
              </a:r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빌드파일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")</a:t>
              </a:r>
            </a:p>
            <a:p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       │</a:t>
              </a:r>
              <a:endParaRPr lang="ko-KR" altLang="en-US" sz="1000" smtClean="0">
                <a:latin typeface="HY궁서B" pitchFamily="18" charset="-127"/>
                <a:ea typeface="HY궁서B" pitchFamily="18" charset="-127"/>
              </a:endParaRPr>
            </a:p>
            <a:p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build.xml </a:t>
              </a:r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(“</a:t>
              </a:r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ant </a:t>
              </a:r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빌드파일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")</a:t>
              </a:r>
              <a:endParaRPr lang="en-US" altLang="ko-KR" sz="1000" smtClean="0">
                <a:latin typeface="HY궁서B" pitchFamily="18" charset="-127"/>
                <a:ea typeface="HY궁서B" pitchFamily="18" charset="-127"/>
              </a:endParaRPr>
            </a:p>
            <a:p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       ├── </a:t>
              </a:r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build.properties   (“ant </a:t>
              </a:r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설정파일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")</a:t>
              </a:r>
            </a:p>
            <a:p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       │</a:t>
              </a:r>
            </a:p>
            <a:p>
              <a:r>
                <a:rPr lang="en-US" sz="1000" smtClean="0">
                  <a:latin typeface="HY궁서B" pitchFamily="18" charset="-127"/>
                  <a:ea typeface="HY궁서B" pitchFamily="18" charset="-127"/>
                </a:rPr>
                <a:t>       └── </a:t>
              </a:r>
              <a:r>
                <a:rPr lang="ko-KR" altLang="en-US" sz="1000" smtClean="0">
                  <a:latin typeface="HY궁서B" pitchFamily="18" charset="-127"/>
                  <a:ea typeface="HY궁서B" pitchFamily="18" charset="-127"/>
                </a:rPr>
                <a:t>소스파일</a:t>
              </a:r>
              <a:r>
                <a:rPr lang="en-US" altLang="ko-KR" sz="1000" smtClean="0">
                  <a:latin typeface="HY궁서B" pitchFamily="18" charset="-127"/>
                  <a:ea typeface="HY궁서B" pitchFamily="18" charset="-127"/>
                </a:rPr>
                <a:t>……</a:t>
              </a:r>
              <a:endParaRPr lang="ko-KR" altLang="en-US" sz="1000" smtClean="0">
                <a:latin typeface="HY궁서B" pitchFamily="18" charset="-127"/>
                <a:ea typeface="HY궁서B" pitchFamily="18" charset="-127"/>
              </a:endParaRPr>
            </a:p>
          </p:txBody>
        </p:sp>
        <p:pic>
          <p:nvPicPr>
            <p:cNvPr id="2066" name="Picture 18" descr="Subversion&quot; Icon - Download for free – Iconduck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729679" y="3894926"/>
              <a:ext cx="369177" cy="355010"/>
            </a:xfrm>
            <a:prstGeom prst="rect">
              <a:avLst/>
            </a:prstGeom>
            <a:noFill/>
          </p:spPr>
        </p:pic>
        <p:sp>
          <p:nvSpPr>
            <p:cNvPr id="67" name="직사각형 66"/>
            <p:cNvSpPr/>
            <p:nvPr/>
          </p:nvSpPr>
          <p:spPr>
            <a:xfrm>
              <a:off x="9086869" y="3894926"/>
              <a:ext cx="122661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svn(</a:t>
              </a:r>
              <a:r>
                <a:rPr lang="ko-KR" altLang="en-US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형상관리</a:t>
              </a:r>
              <a:r>
                <a:rPr lang="en-US" altLang="ko-KR" sz="1500" b="1" smtClean="0">
                  <a:latin typeface="LG Smart UI Regular" pitchFamily="50" charset="-127"/>
                  <a:ea typeface="LG Smart UI Regular" pitchFamily="50" charset="-127"/>
                  <a:cs typeface="맑은 고딕 Semilight" pitchFamily="50" charset="-127"/>
                </a:rPr>
                <a:t>)</a:t>
              </a:r>
              <a:endParaRPr lang="ko-KR" altLang="en-US" sz="1500" b="1">
                <a:latin typeface="LG Smart UI Regular" pitchFamily="50" charset="-127"/>
                <a:ea typeface="LG Smart UI Regular" pitchFamily="50" charset="-127"/>
                <a:cs typeface="맑은 고딕 Semilight" pitchFamily="50" charset="-127"/>
              </a:endParaRPr>
            </a:p>
          </p:txBody>
        </p:sp>
      </p:grpSp>
      <p:pic>
        <p:nvPicPr>
          <p:cNvPr id="69" name="Picture 109" descr="Picture30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41" y="4609306"/>
            <a:ext cx="631219" cy="5715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꺾인 연결선 70"/>
          <p:cNvCxnSpPr>
            <a:endCxn id="28" idx="3"/>
          </p:cNvCxnSpPr>
          <p:nvPr/>
        </p:nvCxnSpPr>
        <p:spPr>
          <a:xfrm rot="10800000">
            <a:off x="5372093" y="2007348"/>
            <a:ext cx="3643338" cy="1601827"/>
          </a:xfrm>
          <a:prstGeom prst="bentConnector3">
            <a:avLst>
              <a:gd name="adj1" fmla="val 1878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 rot="10800000" flipV="1">
            <a:off x="5372093" y="3609174"/>
            <a:ext cx="3643338" cy="3286148"/>
          </a:xfrm>
          <a:prstGeom prst="bentConnector3">
            <a:avLst>
              <a:gd name="adj1" fmla="val 1878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96863" y="195002"/>
            <a:ext cx="4181720" cy="5102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NEW gdmi 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개발 빌드</a:t>
            </a:r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/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배포 구성</a:t>
            </a:r>
            <a:endParaRPr lang="ko-KR" altLang="en-US">
              <a:latin typeface="LG Smart UI Regular" pitchFamily="50" charset="-127"/>
              <a:ea typeface="LG Smart UI Regular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863" y="195002"/>
            <a:ext cx="2021835" cy="5102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Maven 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명령어</a:t>
            </a:r>
            <a:endParaRPr lang="ko-KR" altLang="en-US">
              <a:latin typeface="LG Smart UI Regular" pitchFamily="50" charset="-127"/>
              <a:ea typeface="LG Smart UI Regular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93757" y="780098"/>
          <a:ext cx="7580689" cy="265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716"/>
                <a:gridCol w="6336973"/>
              </a:tblGrid>
              <a:tr h="33285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mvn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명령어 </a:t>
                      </a:r>
                      <a:endParaRPr lang="ko-KR" altLang="en-US" sz="1300" b="1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compile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컴파일 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test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컴파일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&gt; 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테스트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package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컴파일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&gt; 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테스트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&gt; 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패키징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(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예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: war)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99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install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컴파일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&gt; 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테스트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&gt; 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패키징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(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예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: war)  &gt; </a:t>
                      </a:r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로컬 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(.m2/repository) </a:t>
                      </a:r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에 빌드결과물 저장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deploy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install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&gt; </a:t>
                      </a:r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빌드결과물 원격 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repository</a:t>
                      </a:r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에 배포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site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target, site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에 문서 사이트 생성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clean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target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</a:t>
                      </a:r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디렉토리에 컴파일 결과물 삭제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6740" y="4612077"/>
          <a:ext cx="7580689" cy="133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716"/>
                <a:gridCol w="6336973"/>
              </a:tblGrid>
              <a:tr h="33285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gradle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명령어 </a:t>
                      </a:r>
                      <a:endParaRPr lang="ko-KR" altLang="en-US" sz="1300" b="1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init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기본적인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gradle</a:t>
                      </a:r>
                      <a:r>
                        <a:rPr lang="en-US" altLang="ko-KR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 </a:t>
                      </a:r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프로젝트 구조를 생성함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build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컴파일 </a:t>
                      </a:r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&gt; </a:t>
                      </a:r>
                      <a:r>
                        <a:rPr lang="ko-KR" altLang="en-US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테스트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8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clean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baseline="0" smtClean="0">
                          <a:solidFill>
                            <a:schemeClr val="tx1"/>
                          </a:solidFill>
                          <a:latin typeface="LG Smart UI Regular" pitchFamily="50" charset="-127"/>
                          <a:ea typeface="LG Smart UI Regular" pitchFamily="50" charset="-127"/>
                        </a:rPr>
                        <a:t>컴파일 결과물 삭제</a:t>
                      </a:r>
                      <a:endParaRPr lang="ko-KR" altLang="en-US" sz="1300" b="0">
                        <a:solidFill>
                          <a:schemeClr val="tx1"/>
                        </a:solidFill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126016" marR="126016" marT="62410" marB="6241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6862" y="3994078"/>
            <a:ext cx="2008369" cy="510299"/>
          </a:xfrm>
          <a:prstGeom prst="rect">
            <a:avLst/>
          </a:prstGeom>
          <a:noFill/>
        </p:spPr>
        <p:txBody>
          <a:bodyPr wrap="none" lIns="124364" tIns="62182" rIns="124364" bIns="62182" rtlCol="0">
            <a:spAutoFit/>
          </a:bodyPr>
          <a:lstStyle/>
          <a:p>
            <a:r>
              <a:rPr lang="en-US" altLang="ko-KR" smtClean="0">
                <a:latin typeface="LG Smart UI Regular" pitchFamily="50" charset="-127"/>
                <a:ea typeface="LG Smart UI Regular" pitchFamily="50" charset="-127"/>
              </a:rPr>
              <a:t>Gradle </a:t>
            </a:r>
            <a:r>
              <a:rPr lang="ko-KR" altLang="en-US" smtClean="0">
                <a:latin typeface="LG Smart UI Regular" pitchFamily="50" charset="-127"/>
                <a:ea typeface="LG Smart UI Regular" pitchFamily="50" charset="-127"/>
              </a:rPr>
              <a:t>명령어</a:t>
            </a:r>
            <a:endParaRPr lang="ko-KR" altLang="en-US">
              <a:latin typeface="LG Smart UI Regular" pitchFamily="50" charset="-127"/>
              <a:ea typeface="LG Smart UI Regular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6461" y="1247411"/>
          <a:ext cx="11678373" cy="7580669"/>
        </p:xfrm>
        <a:graphic>
          <a:graphicData uri="http://schemas.openxmlformats.org/drawingml/2006/table">
            <a:tbl>
              <a:tblPr/>
              <a:tblGrid>
                <a:gridCol w="2621676"/>
                <a:gridCol w="6137104"/>
                <a:gridCol w="2919593"/>
              </a:tblGrid>
              <a:tr h="29281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 단계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설명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단계에 묶인 플러그인 실행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21325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generate-sources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컴파일 과정에 포함될 소스를 생성한다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 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예를 들어 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DB 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테이블과 매핑되는 자바 코드를 생성해주는 작업이 이 단계에서 실행된다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816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process-sources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필터와 같은 작업을 소스 코드에 처리한다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816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generate-resources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패키지에 포함될 자원을 생성한다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489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process-resources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필터와 같은 작업을 자원 파일에 처리하고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, 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자원 파일을 클래스 출력 디렉토리에 복사한다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resources:resources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651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compile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소스 코드를 컴파일해서 클래스 출력 폴더에 클래스를 생성한다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compiler:compile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721325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generate-test-sources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테스트 소스 코드를 생성한다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 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예를 들어 특정 클래스에서 자동으로 테스트 케이스를 만드는 작업이 이 단계에서 실행된다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>
                        <a:latin typeface="LG Smart UI Regular" pitchFamily="50" charset="-127"/>
                        <a:ea typeface="LG Smart UI Regular" pitchFamily="50" charset="-127"/>
                      </a:endParaRP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816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process-test-sources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필터와 같은 작업을 테스트 소스 코드에 처리한다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resources:testResources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816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generate-test-resources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테스트를 위한 자원 파일을 생성한다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8489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process-test-resources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필터와 같은 작업을 테스트 자원 파일에 처리하고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, 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테스트 자원 파일을 테스트 클래스 출력 폴더에 복사한다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 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8159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test-compile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테스트 소스 코드를 컴파일해서 테스트 클래스 추력 폴더에 클래스를 생성한다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compiler:testCompile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test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테스트를 실행한다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surefire:test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137493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package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컴파일 된 코드와 자원 파일들을 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jar, war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와 같은 배포 형식으로 패키징한다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패키징에 따라 다름</a:t>
                      </a:r>
                      <a:b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</a:br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jar - jar:jar</a:t>
                      </a:r>
                      <a:b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</a:br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war - war:war</a:t>
                      </a:r>
                      <a:b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</a:br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pom - site:attach-descriptor</a:t>
                      </a:r>
                      <a:b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</a:br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ejb - ejb:ejb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406738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install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로컬 리포지토리에 패키지를 복사한다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install:install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8489"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deploy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생성된 패키지 파일을 원격 리포지토리에 등록하여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, </a:t>
                      </a:r>
                      <a:r>
                        <a:rPr lang="ko-KR" alt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다른 프로젝트에서 사용할 수 있도록 한다</a:t>
                      </a:r>
                      <a:r>
                        <a:rPr lang="en-US" altLang="ko-KR" sz="1500">
                          <a:latin typeface="LG Smart UI Regular" pitchFamily="50" charset="-127"/>
                          <a:ea typeface="LG Smart UI Regular" pitchFamily="50" charset="-127"/>
                        </a:rPr>
                        <a:t>.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LG Smart UI Regular" pitchFamily="50" charset="-127"/>
                          <a:ea typeface="LG Smart UI Regular" pitchFamily="50" charset="-127"/>
                        </a:rPr>
                        <a:t>deploy:deploy</a:t>
                      </a:r>
                    </a:p>
                  </a:txBody>
                  <a:tcPr marL="2872" marR="2872" marT="2635" marB="2635" anchor="ctr">
                    <a:lnL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6463" y="766745"/>
            <a:ext cx="2423809" cy="416811"/>
          </a:xfrm>
          <a:prstGeom prst="rect">
            <a:avLst/>
          </a:prstGeom>
          <a:noFill/>
        </p:spPr>
        <p:txBody>
          <a:bodyPr wrap="none" lIns="107984" tIns="53990" rIns="107984" bIns="53990" rtlCol="0">
            <a:spAutoFit/>
          </a:bodyPr>
          <a:lstStyle/>
          <a:p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※ Maven 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빌드 단</a:t>
            </a:r>
            <a:r>
              <a:rPr lang="ko-KR" altLang="en-US" sz="2000" b="1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6463" y="766745"/>
            <a:ext cx="2334041" cy="416811"/>
          </a:xfrm>
          <a:prstGeom prst="rect">
            <a:avLst/>
          </a:prstGeom>
          <a:noFill/>
        </p:spPr>
        <p:txBody>
          <a:bodyPr wrap="none" lIns="107984" tIns="53990" rIns="107984" bIns="53990" rtlCol="0">
            <a:spAutoFit/>
          </a:bodyPr>
          <a:lstStyle/>
          <a:p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※ Gradle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빌드 단</a:t>
            </a:r>
            <a:r>
              <a:rPr lang="ko-KR" altLang="en-US" sz="2000" b="1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계</a:t>
            </a:r>
          </a:p>
        </p:txBody>
      </p:sp>
      <p:cxnSp>
        <p:nvCxnSpPr>
          <p:cNvPr id="6" name="직선 화살표 연결선 5"/>
          <p:cNvCxnSpPr>
            <a:stCxn id="8" idx="2"/>
          </p:cNvCxnSpPr>
          <p:nvPr/>
        </p:nvCxnSpPr>
        <p:spPr>
          <a:xfrm rot="5400000">
            <a:off x="1170001" y="4831430"/>
            <a:ext cx="4721840" cy="1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285077" y="1836423"/>
            <a:ext cx="1721811" cy="27466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gradle clean build</a:t>
            </a:r>
            <a:endParaRPr lang="ko-KR" altLang="en-US" sz="1300" b="1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81750" y="2248424"/>
            <a:ext cx="898336" cy="2221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clean</a:t>
            </a:r>
            <a:endParaRPr lang="ko-KR" altLang="en-US" sz="1200" b="1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32581" y="2729087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JavaCompile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32581" y="3175423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processResources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32581" y="3621756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classes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32581" y="4068087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compileTestJava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32581" y="4514421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processTestResources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32581" y="4960756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testClasses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32581" y="5407089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test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32581" y="6299754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jar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32581" y="6746089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assemble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32581" y="5853420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check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632581" y="7192422"/>
            <a:ext cx="1946396" cy="2746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EC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uploadArchives</a:t>
            </a:r>
            <a:endParaRPr lang="ko-KR" altLang="en-US" sz="1200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0" name="왼쪽 대괄호 19"/>
          <p:cNvSpPr/>
          <p:nvPr/>
        </p:nvSpPr>
        <p:spPr>
          <a:xfrm>
            <a:off x="1809109" y="2866423"/>
            <a:ext cx="823474" cy="453199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9" tIns="45710" rIns="91419" bIns="4571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85076" y="3759090"/>
            <a:ext cx="898336" cy="2221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EC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" tIns="34200" rIns="68400" bIns="34200" rtlCol="0" anchor="ctr"/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build</a:t>
            </a:r>
            <a:endParaRPr lang="ko-KR" altLang="en-US" sz="1200" b="1">
              <a:solidFill>
                <a:schemeClr val="tx1"/>
              </a:solidFill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29811" y="2248422"/>
            <a:ext cx="4491682" cy="2075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이전 빌드 디렉토리 정리하고 초기화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53841" y="2729089"/>
            <a:ext cx="4491682" cy="2075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Java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소스 코드를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컴파일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&gt;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클래스 파일을 생성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53840" y="3122183"/>
            <a:ext cx="5015711" cy="3460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소스코드외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(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설정파일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property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파일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image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파일등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의 리소스파일을 처리하여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</a:t>
            </a:r>
          </a:p>
          <a:p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&gt;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빌드결과물에 포함시킴 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53840" y="3553090"/>
            <a:ext cx="5015711" cy="3460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컴파일된 클래스 파일과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리소스파일을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모아서 클래스 경로에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배치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(※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클래스경로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: JVM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이 클래스파일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리소스파일을 검색하는 경로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653841" y="4102421"/>
            <a:ext cx="4491682" cy="2075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테스트용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Java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소스 코드를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컴파일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&gt;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클래스 파일을 생성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53840" y="4514423"/>
            <a:ext cx="5015711" cy="3460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테스트용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(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 데이터 파일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구성 파일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로그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설정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등의 리소스파일을 처리하여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&gt;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 결과물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(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코드커버리지보고서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데이터파일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로그등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에 포함시킴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53840" y="4986766"/>
            <a:ext cx="5015711" cy="2075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컴파일된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 클래스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파일과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리소스파일을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모아서 클래스 경로에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배치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53838" y="5338421"/>
            <a:ext cx="6662662" cy="484566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단위 테스트를 실행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/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 결과 저장 </a:t>
            </a:r>
            <a:endParaRPr lang="en-US" altLang="ko-KR" sz="90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&gt;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주로 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JUnit, TestNG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또는 다른 테스트 프레임워크를 사용하여 작성된 단위 테스트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코드 실행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&gt;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테스트결과물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: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실행로그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코드커버리지보고서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테스트데이터파일의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생성</a:t>
            </a:r>
            <a:r>
              <a:rPr lang="en-US" altLang="ko-KR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/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수정된 사본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등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53839" y="5887754"/>
            <a:ext cx="5914048" cy="2075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어플리케이션 품질 검사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(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정적분석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코드커버리지 등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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다양한 의존성 설정 필요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53840" y="6299755"/>
            <a:ext cx="5015711" cy="2075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컴파일된 클래스파일과 리소스파일을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Jar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파일로 패키징 함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53840" y="6703434"/>
            <a:ext cx="5015711" cy="3460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필요한 모든 아티펙트를 생성함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  <a:p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 (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주어플리케이션 아티팩트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(jar/war),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테스트아티팩트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기타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(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사용자정의에따라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653841" y="7192423"/>
            <a:ext cx="5988908" cy="346067"/>
          </a:xfrm>
          <a:prstGeom prst="rect">
            <a:avLst/>
          </a:prstGeom>
          <a:noFill/>
        </p:spPr>
        <p:txBody>
          <a:bodyPr wrap="square" lIns="68400" tIns="34200" rIns="68400" bIns="34200">
            <a:spAutoFit/>
          </a:bodyPr>
          <a:lstStyle>
            <a:defPPr>
              <a:defRPr lang="ko-KR"/>
            </a:defPPr>
            <a:lvl1pPr marL="0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556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1112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667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22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7783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93341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8897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24455" algn="l" defTabSz="1131112" rtl="0" eaLnBrk="1" latinLnBrk="1" hangingPunct="1"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Maven, Ivy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와 같은 리포지토리로 아티팩트를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업로드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. (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이는 </a:t>
            </a:r>
            <a:r>
              <a:rPr lang="ko-KR" altLang="en-US" sz="90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프로젝트를 외부에서 사용할 수 있도록 공유하고 배포하는 데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사용가능 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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기본적으로 실행하지 않고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, publish </a:t>
            </a:r>
            <a:r>
              <a:rPr lang="ko-KR" altLang="en-US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명시했을때</a:t>
            </a:r>
            <a:r>
              <a:rPr lang="en-US" altLang="ko-KR" sz="900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  <a:sym typeface="Wingdings" pitchFamily="2" charset="2"/>
              </a:rPr>
              <a:t>)</a:t>
            </a:r>
            <a:endParaRPr lang="en-US" altLang="ko-KR" sz="900" smtClean="0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6463" y="766745"/>
            <a:ext cx="7244231" cy="724588"/>
          </a:xfrm>
          <a:prstGeom prst="rect">
            <a:avLst/>
          </a:prstGeom>
          <a:noFill/>
        </p:spPr>
        <p:txBody>
          <a:bodyPr wrap="none" lIns="107984" tIns="53990" rIns="107984" bIns="53990" rtlCol="0">
            <a:spAutoFit/>
          </a:bodyPr>
          <a:lstStyle/>
          <a:p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※ Ant 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는 </a:t>
            </a:r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target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이라는 명확한 빌드정차를 직접 정의해야하고</a:t>
            </a:r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, </a:t>
            </a:r>
          </a:p>
          <a:p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생명주기를 갖지 않아</a:t>
            </a:r>
            <a:r>
              <a:rPr lang="en-US" altLang="ko-KR" sz="2000" b="1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 </a:t>
            </a:r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target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을 만들어 단계별로 수행함</a:t>
            </a:r>
            <a:endParaRPr lang="ko-KR" altLang="en-US" sz="2000" b="1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6463" y="2140079"/>
            <a:ext cx="3421070" cy="416811"/>
          </a:xfrm>
          <a:prstGeom prst="rect">
            <a:avLst/>
          </a:prstGeom>
          <a:noFill/>
        </p:spPr>
        <p:txBody>
          <a:bodyPr wrap="none" lIns="107984" tIns="53990" rIns="107984" bIns="53990" rtlCol="0">
            <a:spAutoFit/>
          </a:bodyPr>
          <a:lstStyle/>
          <a:p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# ant –f [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빌드</a:t>
            </a:r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.xml] [target</a:t>
            </a:r>
            <a:r>
              <a:rPr lang="ko-KR" altLang="en-US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명</a:t>
            </a:r>
            <a:r>
              <a:rPr lang="en-US" altLang="ko-KR" sz="2000" b="1" smtClean="0">
                <a:latin typeface="맑은 고딕 Semilight" pitchFamily="50" charset="-127"/>
                <a:ea typeface="맑은 고딕 Semilight" pitchFamily="50" charset="-127"/>
                <a:cs typeface="맑은 고딕 Semilight" pitchFamily="50" charset="-127"/>
              </a:rPr>
              <a:t>]</a:t>
            </a:r>
            <a:endParaRPr lang="ko-KR" altLang="en-US" sz="2000" b="1">
              <a:latin typeface="맑은 고딕 Semilight" pitchFamily="50" charset="-127"/>
              <a:ea typeface="맑은 고딕 Semilight" pitchFamily="50" charset="-127"/>
              <a:cs typeface="맑은 고딕 Semilight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157" y="904078"/>
            <a:ext cx="5781074" cy="782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5846" y="904078"/>
            <a:ext cx="5743574" cy="775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1135353" y="1384745"/>
            <a:ext cx="3518484" cy="755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99123" y="3444743"/>
            <a:ext cx="3518484" cy="1167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0" idx="3"/>
            <a:endCxn id="11" idx="1"/>
          </p:cNvCxnSpPr>
          <p:nvPr/>
        </p:nvCxnSpPr>
        <p:spPr>
          <a:xfrm>
            <a:off x="4653837" y="1762411"/>
            <a:ext cx="2545286" cy="2265999"/>
          </a:xfrm>
          <a:prstGeom prst="bentConnector3">
            <a:avLst>
              <a:gd name="adj1" fmla="val 67067"/>
            </a:avLst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60492" y="3582077"/>
            <a:ext cx="3518484" cy="1236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99123" y="4749410"/>
            <a:ext cx="3518484" cy="1442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60492" y="4886743"/>
            <a:ext cx="3518484" cy="206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584521" y="6946744"/>
            <a:ext cx="3293900" cy="6866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24262" y="6534743"/>
            <a:ext cx="3293900" cy="823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749956" y="1453411"/>
            <a:ext cx="3518484" cy="1991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9" idx="3"/>
            <a:endCxn id="20" idx="3"/>
          </p:cNvCxnSpPr>
          <p:nvPr/>
        </p:nvCxnSpPr>
        <p:spPr>
          <a:xfrm flipV="1">
            <a:off x="4878422" y="6946742"/>
            <a:ext cx="5539741" cy="343334"/>
          </a:xfrm>
          <a:prstGeom prst="bentConnector5">
            <a:avLst>
              <a:gd name="adj1" fmla="val 9430"/>
              <a:gd name="adj2" fmla="val -248476"/>
              <a:gd name="adj3" fmla="val 104324"/>
            </a:avLst>
          </a:prstGeom>
          <a:ln w="19050">
            <a:solidFill>
              <a:srgbClr val="FF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6" idx="3"/>
          </p:cNvCxnSpPr>
          <p:nvPr/>
        </p:nvCxnSpPr>
        <p:spPr>
          <a:xfrm>
            <a:off x="4578976" y="4200077"/>
            <a:ext cx="2620148" cy="1648000"/>
          </a:xfrm>
          <a:prstGeom prst="bentConnector3">
            <a:avLst>
              <a:gd name="adj1" fmla="val 22206"/>
            </a:avLst>
          </a:prstGeom>
          <a:ln w="19050">
            <a:solidFill>
              <a:srgbClr val="00B0F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2156" y="560745"/>
            <a:ext cx="321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◆ </a:t>
            </a:r>
            <a:r>
              <a:rPr lang="en-US" altLang="ko-KR" sz="1800" smtClean="0">
                <a:latin typeface="LG Smart UI Regular" pitchFamily="50" charset="-127"/>
                <a:ea typeface="LG Smart UI Regular" pitchFamily="50" charset="-127"/>
              </a:rPr>
              <a:t>maven </a:t>
            </a:r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프로젝트 디렉토리 구조 </a:t>
            </a:r>
            <a:endParaRPr lang="ko-KR" altLang="en-US" sz="18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75094" y="560745"/>
            <a:ext cx="248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◆ </a:t>
            </a:r>
            <a:r>
              <a:rPr lang="en-US" altLang="ko-KR" sz="1800" smtClean="0">
                <a:latin typeface="LG Smart UI Regular" pitchFamily="50" charset="-127"/>
                <a:ea typeface="LG Smart UI Regular" pitchFamily="50" charset="-127"/>
              </a:rPr>
              <a:t>war</a:t>
            </a:r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파일 디렉토리 구조 </a:t>
            </a:r>
            <a:endParaRPr lang="ko-KR" altLang="en-US" sz="18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51620" y="1522078"/>
            <a:ext cx="655949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컴파일</a:t>
            </a:r>
            <a:endParaRPr lang="ko-KR" altLang="en-US" sz="1500">
              <a:latin typeface="LG Smart UI Regular" pitchFamily="50" charset="-127"/>
              <a:ea typeface="LG Smart UI Regular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1734244" y="2620561"/>
            <a:ext cx="2096119" cy="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1734244" y="2758078"/>
            <a:ext cx="2096119" cy="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830362" y="2552078"/>
            <a:ext cx="3443623" cy="247199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830362" y="2758077"/>
            <a:ext cx="3668207" cy="295266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97507" y="4268744"/>
            <a:ext cx="1314591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profile(</a:t>
            </a:r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환경별</a:t>
            </a:r>
            <a:r>
              <a:rPr lang="en-US" altLang="ko-KR" sz="1500" smtClean="0">
                <a:latin typeface="LG Smart UI Regular" pitchFamily="50" charset="-127"/>
                <a:ea typeface="LG Smart UI Regular" pitchFamily="50" charset="-127"/>
              </a:rPr>
              <a:t>)</a:t>
            </a:r>
          </a:p>
          <a:p>
            <a:r>
              <a:rPr lang="ko-KR" altLang="en-US" sz="1500" smtClean="0">
                <a:latin typeface="LG Smart UI Regular" pitchFamily="50" charset="-127"/>
                <a:ea typeface="LG Smart UI Regular" pitchFamily="50" charset="-127"/>
              </a:rPr>
              <a:t>다른설정배</a:t>
            </a:r>
            <a:r>
              <a:rPr lang="ko-KR" altLang="en-US" sz="1500">
                <a:latin typeface="LG Smart UI Regular" pitchFamily="50" charset="-127"/>
                <a:ea typeface="LG Smart UI Regular" pitchFamily="50" charset="-127"/>
              </a:rPr>
              <a:t>포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210" y="1136053"/>
            <a:ext cx="9053171" cy="539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7210" y="655386"/>
            <a:ext cx="311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◆ </a:t>
            </a:r>
            <a:r>
              <a:rPr lang="en-US" altLang="ko-KR" sz="1800" smtClean="0">
                <a:latin typeface="LG Smart UI Regular" pitchFamily="50" charset="-127"/>
                <a:ea typeface="LG Smart UI Regular" pitchFamily="50" charset="-127"/>
              </a:rPr>
              <a:t>gradle</a:t>
            </a:r>
            <a:r>
              <a:rPr lang="ko-KR" altLang="en-US" sz="1800" smtClean="0">
                <a:latin typeface="LG Smart UI Regular" pitchFamily="50" charset="-127"/>
                <a:ea typeface="LG Smart UI Regular" pitchFamily="50" charset="-127"/>
              </a:rPr>
              <a:t>프로젝트 디렉토리 구조 </a:t>
            </a:r>
            <a:endParaRPr lang="ko-KR" altLang="en-US" sz="1800">
              <a:latin typeface="LG Smart UI Regular" pitchFamily="50" charset="-127"/>
              <a:ea typeface="LG Smart UI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35353" y="2620744"/>
            <a:ext cx="3518484" cy="480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35353" y="3238744"/>
            <a:ext cx="3518484" cy="27466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35353" y="3513411"/>
            <a:ext cx="3518484" cy="103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802</Words>
  <Application>Microsoft Office PowerPoint</Application>
  <PresentationFormat>사용자 지정</PresentationFormat>
  <Paragraphs>188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kdk</dc:creator>
  <cp:lastModifiedBy>kdk</cp:lastModifiedBy>
  <cp:revision>258</cp:revision>
  <dcterms:created xsi:type="dcterms:W3CDTF">2024-06-07T06:53:05Z</dcterms:created>
  <dcterms:modified xsi:type="dcterms:W3CDTF">2024-06-09T00:19:01Z</dcterms:modified>
</cp:coreProperties>
</file>