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3" r:id="rId3"/>
    <p:sldId id="265" r:id="rId4"/>
    <p:sldId id="266" r:id="rId5"/>
    <p:sldId id="256" r:id="rId6"/>
    <p:sldId id="259" r:id="rId7"/>
    <p:sldId id="260" r:id="rId8"/>
    <p:sldId id="261" r:id="rId9"/>
    <p:sldId id="257" r:id="rId10"/>
    <p:sldId id="258" r:id="rId11"/>
    <p:sldId id="262" r:id="rId12"/>
  </p:sldIdLst>
  <p:sldSz cx="12601575" cy="9361488"/>
  <p:notesSz cx="6858000" cy="9144000"/>
  <p:defaultTextStyle>
    <a:defPPr>
      <a:defRPr lang="ko-KR"/>
    </a:defPPr>
    <a:lvl1pPr marL="0" algn="l" defTabSz="1243642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21822" algn="l" defTabSz="1243642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43642" algn="l" defTabSz="1243642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865464" algn="l" defTabSz="1243642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487286" algn="l" defTabSz="1243642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109107" algn="l" defTabSz="1243642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730928" algn="l" defTabSz="1243642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352750" algn="l" defTabSz="1243642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4974571" algn="l" defTabSz="1243642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10F6"/>
    <a:srgbClr val="FF99FF"/>
    <a:srgbClr val="FF00FF"/>
    <a:srgbClr val="C5A7FB"/>
    <a:srgbClr val="B28AFA"/>
    <a:srgbClr val="0066FF"/>
    <a:srgbClr val="FFCC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277" y="-89"/>
      </p:cViewPr>
      <p:guideLst>
        <p:guide orient="horz" pos="2949"/>
        <p:guide pos="396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45122" y="2908130"/>
            <a:ext cx="10711339" cy="200665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90237" y="5304844"/>
            <a:ext cx="8821103" cy="239238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1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436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65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87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091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30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52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9745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A239A-F04F-41DB-A2FF-E556D45AD87B}" type="datetimeFigureOut">
              <a:rPr lang="ko-KR" altLang="en-US" smtClean="0"/>
              <a:pPr/>
              <a:t>2024-06-15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6CFD7-2B8C-4288-89C5-F4ACCAEFF6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A239A-F04F-41DB-A2FF-E556D45AD87B}" type="datetimeFigureOut">
              <a:rPr lang="ko-KR" altLang="en-US" smtClean="0"/>
              <a:pPr/>
              <a:t>2024-06-15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6CFD7-2B8C-4288-89C5-F4ACCAEFF6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136146" y="374896"/>
            <a:ext cx="2835355" cy="798760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30079" y="374896"/>
            <a:ext cx="8296037" cy="798760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A239A-F04F-41DB-A2FF-E556D45AD87B}" type="datetimeFigureOut">
              <a:rPr lang="ko-KR" altLang="en-US" smtClean="0"/>
              <a:pPr/>
              <a:t>2024-06-15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6CFD7-2B8C-4288-89C5-F4ACCAEFF6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A239A-F04F-41DB-A2FF-E556D45AD87B}" type="datetimeFigureOut">
              <a:rPr lang="ko-KR" altLang="en-US" smtClean="0"/>
              <a:pPr/>
              <a:t>2024-06-15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6CFD7-2B8C-4288-89C5-F4ACCAEFF6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5439" y="6015626"/>
            <a:ext cx="10711339" cy="1859295"/>
          </a:xfrm>
        </p:spPr>
        <p:txBody>
          <a:bodyPr anchor="t"/>
          <a:lstStyle>
            <a:lvl1pPr algn="l">
              <a:defRPr sz="54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95439" y="3967799"/>
            <a:ext cx="10711339" cy="204782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182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43642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6546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8728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0910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309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5275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97457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A239A-F04F-41DB-A2FF-E556D45AD87B}" type="datetimeFigureOut">
              <a:rPr lang="ko-KR" altLang="en-US" smtClean="0"/>
              <a:pPr/>
              <a:t>2024-06-15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6CFD7-2B8C-4288-89C5-F4ACCAEFF6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30082" y="2184350"/>
            <a:ext cx="5565696" cy="617814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05805" y="2184350"/>
            <a:ext cx="5565696" cy="617814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A239A-F04F-41DB-A2FF-E556D45AD87B}" type="datetimeFigureOut">
              <a:rPr lang="ko-KR" altLang="en-US" smtClean="0"/>
              <a:pPr/>
              <a:t>2024-06-15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6CFD7-2B8C-4288-89C5-F4ACCAEFF6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079" y="2095500"/>
            <a:ext cx="5567884" cy="873304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1822" indent="0">
              <a:buNone/>
              <a:defRPr sz="2700" b="1"/>
            </a:lvl2pPr>
            <a:lvl3pPr marL="1243642" indent="0">
              <a:buNone/>
              <a:defRPr sz="2500" b="1"/>
            </a:lvl3pPr>
            <a:lvl4pPr marL="1865464" indent="0">
              <a:buNone/>
              <a:defRPr sz="2200" b="1"/>
            </a:lvl4pPr>
            <a:lvl5pPr marL="2487286" indent="0">
              <a:buNone/>
              <a:defRPr sz="2200" b="1"/>
            </a:lvl5pPr>
            <a:lvl6pPr marL="3109107" indent="0">
              <a:buNone/>
              <a:defRPr sz="2200" b="1"/>
            </a:lvl6pPr>
            <a:lvl7pPr marL="3730928" indent="0">
              <a:buNone/>
              <a:defRPr sz="2200" b="1"/>
            </a:lvl7pPr>
            <a:lvl8pPr marL="4352750" indent="0">
              <a:buNone/>
              <a:defRPr sz="2200" b="1"/>
            </a:lvl8pPr>
            <a:lvl9pPr marL="4974571" indent="0">
              <a:buNone/>
              <a:defRPr sz="2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079" y="2968806"/>
            <a:ext cx="5567884" cy="5393691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01430" y="2095500"/>
            <a:ext cx="5570071" cy="873304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1822" indent="0">
              <a:buNone/>
              <a:defRPr sz="2700" b="1"/>
            </a:lvl2pPr>
            <a:lvl3pPr marL="1243642" indent="0">
              <a:buNone/>
              <a:defRPr sz="2500" b="1"/>
            </a:lvl3pPr>
            <a:lvl4pPr marL="1865464" indent="0">
              <a:buNone/>
              <a:defRPr sz="2200" b="1"/>
            </a:lvl4pPr>
            <a:lvl5pPr marL="2487286" indent="0">
              <a:buNone/>
              <a:defRPr sz="2200" b="1"/>
            </a:lvl5pPr>
            <a:lvl6pPr marL="3109107" indent="0">
              <a:buNone/>
              <a:defRPr sz="2200" b="1"/>
            </a:lvl6pPr>
            <a:lvl7pPr marL="3730928" indent="0">
              <a:buNone/>
              <a:defRPr sz="2200" b="1"/>
            </a:lvl7pPr>
            <a:lvl8pPr marL="4352750" indent="0">
              <a:buNone/>
              <a:defRPr sz="2200" b="1"/>
            </a:lvl8pPr>
            <a:lvl9pPr marL="4974571" indent="0">
              <a:buNone/>
              <a:defRPr sz="2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401430" y="2968806"/>
            <a:ext cx="5570071" cy="5393691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A239A-F04F-41DB-A2FF-E556D45AD87B}" type="datetimeFigureOut">
              <a:rPr lang="ko-KR" altLang="en-US" smtClean="0"/>
              <a:pPr/>
              <a:t>2024-06-15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6CFD7-2B8C-4288-89C5-F4ACCAEFF6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A239A-F04F-41DB-A2FF-E556D45AD87B}" type="datetimeFigureOut">
              <a:rPr lang="ko-KR" altLang="en-US" smtClean="0"/>
              <a:pPr/>
              <a:t>2024-06-15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6CFD7-2B8C-4288-89C5-F4ACCAEFF6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A239A-F04F-41DB-A2FF-E556D45AD87B}" type="datetimeFigureOut">
              <a:rPr lang="ko-KR" altLang="en-US" smtClean="0"/>
              <a:pPr/>
              <a:t>2024-06-15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6CFD7-2B8C-4288-89C5-F4ACCAEFF6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079" y="372728"/>
            <a:ext cx="4145832" cy="1586252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26866" y="372728"/>
            <a:ext cx="7044630" cy="7989771"/>
          </a:xfrm>
        </p:spPr>
        <p:txBody>
          <a:bodyPr/>
          <a:lstStyle>
            <a:lvl1pPr>
              <a:defRPr sz="43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079" y="1958981"/>
            <a:ext cx="4145832" cy="6403518"/>
          </a:xfrm>
        </p:spPr>
        <p:txBody>
          <a:bodyPr/>
          <a:lstStyle>
            <a:lvl1pPr marL="0" indent="0">
              <a:buNone/>
              <a:defRPr sz="1900"/>
            </a:lvl1pPr>
            <a:lvl2pPr marL="621822" indent="0">
              <a:buNone/>
              <a:defRPr sz="1600"/>
            </a:lvl2pPr>
            <a:lvl3pPr marL="1243642" indent="0">
              <a:buNone/>
              <a:defRPr sz="1400"/>
            </a:lvl3pPr>
            <a:lvl4pPr marL="1865464" indent="0">
              <a:buNone/>
              <a:defRPr sz="1200"/>
            </a:lvl4pPr>
            <a:lvl5pPr marL="2487286" indent="0">
              <a:buNone/>
              <a:defRPr sz="1200"/>
            </a:lvl5pPr>
            <a:lvl6pPr marL="3109107" indent="0">
              <a:buNone/>
              <a:defRPr sz="1200"/>
            </a:lvl6pPr>
            <a:lvl7pPr marL="3730928" indent="0">
              <a:buNone/>
              <a:defRPr sz="1200"/>
            </a:lvl7pPr>
            <a:lvl8pPr marL="4352750" indent="0">
              <a:buNone/>
              <a:defRPr sz="1200"/>
            </a:lvl8pPr>
            <a:lvl9pPr marL="4974571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A239A-F04F-41DB-A2FF-E556D45AD87B}" type="datetimeFigureOut">
              <a:rPr lang="ko-KR" altLang="en-US" smtClean="0"/>
              <a:pPr/>
              <a:t>2024-06-15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6CFD7-2B8C-4288-89C5-F4ACCAEFF6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70001" y="6553043"/>
            <a:ext cx="7560945" cy="773624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470001" y="836466"/>
            <a:ext cx="7560945" cy="5616893"/>
          </a:xfrm>
        </p:spPr>
        <p:txBody>
          <a:bodyPr/>
          <a:lstStyle>
            <a:lvl1pPr marL="0" indent="0">
              <a:buNone/>
              <a:defRPr sz="4300"/>
            </a:lvl1pPr>
            <a:lvl2pPr marL="621822" indent="0">
              <a:buNone/>
              <a:defRPr sz="3800"/>
            </a:lvl2pPr>
            <a:lvl3pPr marL="1243642" indent="0">
              <a:buNone/>
              <a:defRPr sz="3300"/>
            </a:lvl3pPr>
            <a:lvl4pPr marL="1865464" indent="0">
              <a:buNone/>
              <a:defRPr sz="2700"/>
            </a:lvl4pPr>
            <a:lvl5pPr marL="2487286" indent="0">
              <a:buNone/>
              <a:defRPr sz="2700"/>
            </a:lvl5pPr>
            <a:lvl6pPr marL="3109107" indent="0">
              <a:buNone/>
              <a:defRPr sz="2700"/>
            </a:lvl6pPr>
            <a:lvl7pPr marL="3730928" indent="0">
              <a:buNone/>
              <a:defRPr sz="2700"/>
            </a:lvl7pPr>
            <a:lvl8pPr marL="4352750" indent="0">
              <a:buNone/>
              <a:defRPr sz="2700"/>
            </a:lvl8pPr>
            <a:lvl9pPr marL="4974571" indent="0">
              <a:buNone/>
              <a:defRPr sz="27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470001" y="7326666"/>
            <a:ext cx="7560945" cy="1098674"/>
          </a:xfrm>
        </p:spPr>
        <p:txBody>
          <a:bodyPr/>
          <a:lstStyle>
            <a:lvl1pPr marL="0" indent="0">
              <a:buNone/>
              <a:defRPr sz="1900"/>
            </a:lvl1pPr>
            <a:lvl2pPr marL="621822" indent="0">
              <a:buNone/>
              <a:defRPr sz="1600"/>
            </a:lvl2pPr>
            <a:lvl3pPr marL="1243642" indent="0">
              <a:buNone/>
              <a:defRPr sz="1400"/>
            </a:lvl3pPr>
            <a:lvl4pPr marL="1865464" indent="0">
              <a:buNone/>
              <a:defRPr sz="1200"/>
            </a:lvl4pPr>
            <a:lvl5pPr marL="2487286" indent="0">
              <a:buNone/>
              <a:defRPr sz="1200"/>
            </a:lvl5pPr>
            <a:lvl6pPr marL="3109107" indent="0">
              <a:buNone/>
              <a:defRPr sz="1200"/>
            </a:lvl6pPr>
            <a:lvl7pPr marL="3730928" indent="0">
              <a:buNone/>
              <a:defRPr sz="1200"/>
            </a:lvl7pPr>
            <a:lvl8pPr marL="4352750" indent="0">
              <a:buNone/>
              <a:defRPr sz="1200"/>
            </a:lvl8pPr>
            <a:lvl9pPr marL="4974571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A239A-F04F-41DB-A2FF-E556D45AD87B}" type="datetimeFigureOut">
              <a:rPr lang="ko-KR" altLang="en-US" smtClean="0"/>
              <a:pPr/>
              <a:t>2024-06-15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6CFD7-2B8C-4288-89C5-F4ACCAEFF6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30084" y="374894"/>
            <a:ext cx="11341417" cy="1560248"/>
          </a:xfrm>
          <a:prstGeom prst="rect">
            <a:avLst/>
          </a:prstGeom>
        </p:spPr>
        <p:txBody>
          <a:bodyPr vert="horz" lIns="124364" tIns="62182" rIns="124364" bIns="62182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084" y="2184350"/>
            <a:ext cx="11341417" cy="6178149"/>
          </a:xfrm>
          <a:prstGeom prst="rect">
            <a:avLst/>
          </a:prstGeom>
        </p:spPr>
        <p:txBody>
          <a:bodyPr vert="horz" lIns="124364" tIns="62182" rIns="124364" bIns="62182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30079" y="8676715"/>
            <a:ext cx="2940368" cy="498413"/>
          </a:xfrm>
          <a:prstGeom prst="rect">
            <a:avLst/>
          </a:prstGeom>
        </p:spPr>
        <p:txBody>
          <a:bodyPr vert="horz" lIns="124364" tIns="62182" rIns="124364" bIns="62182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A239A-F04F-41DB-A2FF-E556D45AD87B}" type="datetimeFigureOut">
              <a:rPr lang="ko-KR" altLang="en-US" smtClean="0"/>
              <a:pPr/>
              <a:t>2024-06-15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305542" y="8676715"/>
            <a:ext cx="3990499" cy="498413"/>
          </a:xfrm>
          <a:prstGeom prst="rect">
            <a:avLst/>
          </a:prstGeom>
        </p:spPr>
        <p:txBody>
          <a:bodyPr vert="horz" lIns="124364" tIns="62182" rIns="124364" bIns="62182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031129" y="8676715"/>
            <a:ext cx="2940368" cy="498413"/>
          </a:xfrm>
          <a:prstGeom prst="rect">
            <a:avLst/>
          </a:prstGeom>
        </p:spPr>
        <p:txBody>
          <a:bodyPr vert="horz" lIns="124364" tIns="62182" rIns="124364" bIns="62182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6CFD7-2B8C-4288-89C5-F4ACCAEFF6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43642" rtl="0" eaLnBrk="1" latinLnBrk="1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6366" indent="-466366" algn="l" defTabSz="1243642" rtl="0" eaLnBrk="1" latinLnBrk="1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10460" indent="-388638" algn="l" defTabSz="1243642" rtl="0" eaLnBrk="1" latinLnBrk="1" hangingPunct="1">
        <a:spcBef>
          <a:spcPct val="20000"/>
        </a:spcBef>
        <a:buFont typeface="Arial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54554" indent="-310910" algn="l" defTabSz="1243642" rtl="0" eaLnBrk="1" latinLnBrk="1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76375" indent="-310910" algn="l" defTabSz="1243642" rtl="0" eaLnBrk="1" latinLnBrk="1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98196" indent="-310910" algn="l" defTabSz="1243642" rtl="0" eaLnBrk="1" latinLnBrk="1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0018" indent="-310910" algn="l" defTabSz="1243642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41839" indent="-310910" algn="l" defTabSz="1243642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663660" indent="-310910" algn="l" defTabSz="1243642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285482" indent="-310910" algn="l" defTabSz="1243642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43642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1822" algn="l" defTabSz="1243642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43642" algn="l" defTabSz="1243642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65464" algn="l" defTabSz="1243642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487286" algn="l" defTabSz="1243642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09107" algn="l" defTabSz="1243642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30928" algn="l" defTabSz="1243642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52750" algn="l" defTabSz="1243642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974571" algn="l" defTabSz="1243642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6863" y="195002"/>
            <a:ext cx="3072442" cy="510299"/>
          </a:xfrm>
          <a:prstGeom prst="rect">
            <a:avLst/>
          </a:prstGeom>
          <a:noFill/>
        </p:spPr>
        <p:txBody>
          <a:bodyPr wrap="none" lIns="124364" tIns="62182" rIns="124364" bIns="62182" rtlCol="0">
            <a:spAutoFit/>
          </a:bodyPr>
          <a:lstStyle/>
          <a:p>
            <a:r>
              <a:rPr lang="en-US" altLang="ko-KR" smtClean="0">
                <a:latin typeface="LG Smart UI Regular" pitchFamily="50" charset="-127"/>
                <a:ea typeface="LG Smart UI Regular" pitchFamily="50" charset="-127"/>
              </a:rPr>
              <a:t>NEW gdmi </a:t>
            </a:r>
            <a:r>
              <a:rPr lang="ko-KR" altLang="en-US" smtClean="0">
                <a:latin typeface="LG Smart UI Regular" pitchFamily="50" charset="-127"/>
                <a:ea typeface="LG Smart UI Regular" pitchFamily="50" charset="-127"/>
              </a:rPr>
              <a:t>개발 </a:t>
            </a:r>
            <a:r>
              <a:rPr lang="en-US" altLang="ko-KR" smtClean="0">
                <a:latin typeface="LG Smart UI Regular" pitchFamily="50" charset="-127"/>
                <a:ea typeface="LG Smart UI Regular" pitchFamily="50" charset="-127"/>
              </a:rPr>
              <a:t>CICD</a:t>
            </a:r>
            <a:endParaRPr lang="ko-KR" altLang="en-US"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99995" y="1578911"/>
            <a:ext cx="2428892" cy="714380"/>
          </a:xfrm>
          <a:prstGeom prst="rect">
            <a:avLst/>
          </a:prstGeom>
          <a:solidFill>
            <a:srgbClr val="C5A7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smtClean="0">
                <a:solidFill>
                  <a:schemeClr val="tx1"/>
                </a:solidFill>
                <a:latin typeface="LG Smart UI Regular" pitchFamily="50" charset="-127"/>
                <a:ea typeface="LG Smart UI Regular" pitchFamily="50" charset="-127"/>
              </a:rPr>
              <a:t>SVN</a:t>
            </a:r>
          </a:p>
          <a:p>
            <a:pPr algn="ctr"/>
            <a:r>
              <a:rPr lang="en-US" altLang="ko-KR" sz="1300" smtClean="0">
                <a:solidFill>
                  <a:schemeClr val="tx1"/>
                </a:solidFill>
                <a:latin typeface="LG Smart UI Regular" pitchFamily="50" charset="-127"/>
                <a:ea typeface="LG Smart UI Regular" pitchFamily="50" charset="-127"/>
              </a:rPr>
              <a:t>./svnserve –d -r /sorc001…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72782" y="1436035"/>
            <a:ext cx="2585129" cy="910409"/>
          </a:xfrm>
          <a:prstGeom prst="rect">
            <a:avLst/>
          </a:prstGeom>
          <a:noFill/>
        </p:spPr>
        <p:txBody>
          <a:bodyPr wrap="none" lIns="124364" tIns="62182" rIns="124364" bIns="62182" rtlCol="0">
            <a:spAutoFit/>
          </a:bodyPr>
          <a:lstStyle/>
          <a:p>
            <a:r>
              <a:rPr lang="en-US" altLang="ko-KR" sz="1700" smtClean="0">
                <a:latin typeface="LG Smart UI Regular" pitchFamily="50" charset="-127"/>
                <a:ea typeface="LG Smart UI Regular" pitchFamily="50" charset="-127"/>
              </a:rPr>
              <a:t>branches/gdmi (</a:t>
            </a:r>
            <a:r>
              <a:rPr lang="ko-KR" altLang="en-US" sz="1700" smtClean="0">
                <a:latin typeface="LG Smart UI Regular" pitchFamily="50" charset="-127"/>
                <a:ea typeface="LG Smart UI Regular" pitchFamily="50" charset="-127"/>
              </a:rPr>
              <a:t>운영소스</a:t>
            </a:r>
            <a:r>
              <a:rPr lang="en-US" altLang="ko-KR" sz="1700" smtClean="0">
                <a:latin typeface="LG Smart UI Regular" pitchFamily="50" charset="-127"/>
                <a:ea typeface="LG Smart UI Regular" pitchFamily="50" charset="-127"/>
              </a:rPr>
              <a:t>)</a:t>
            </a:r>
          </a:p>
          <a:p>
            <a:r>
              <a:rPr lang="en-US" altLang="ko-KR" sz="1700" smtClean="0">
                <a:latin typeface="LG Smart UI Regular" pitchFamily="50" charset="-127"/>
                <a:ea typeface="LG Smart UI Regular" pitchFamily="50" charset="-127"/>
              </a:rPr>
              <a:t>targs</a:t>
            </a:r>
          </a:p>
          <a:p>
            <a:r>
              <a:rPr lang="en-US" altLang="ko-KR" sz="1700" smtClean="0">
                <a:latin typeface="LG Smart UI Regular" pitchFamily="50" charset="-127"/>
                <a:ea typeface="LG Smart UI Regular" pitchFamily="50" charset="-127"/>
              </a:rPr>
              <a:t>trunk/gdmi      (</a:t>
            </a:r>
            <a:r>
              <a:rPr lang="ko-KR" altLang="en-US" sz="1700" smtClean="0">
                <a:latin typeface="LG Smart UI Regular" pitchFamily="50" charset="-127"/>
                <a:ea typeface="LG Smart UI Regular" pitchFamily="50" charset="-127"/>
              </a:rPr>
              <a:t>개발소스</a:t>
            </a:r>
            <a:r>
              <a:rPr lang="en-US" altLang="ko-KR" sz="1700" smtClean="0">
                <a:latin typeface="LG Smart UI Regular" pitchFamily="50" charset="-127"/>
                <a:ea typeface="LG Smart UI Regular" pitchFamily="50" charset="-127"/>
              </a:rPr>
              <a:t>)</a:t>
            </a:r>
            <a:endParaRPr lang="ko-KR" altLang="en-US" sz="1700">
              <a:latin typeface="LG Smart UI Regular" pitchFamily="50" charset="-127"/>
              <a:ea typeface="LG Smart UI Regular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2728887" y="1614630"/>
            <a:ext cx="858844" cy="571504"/>
            <a:chOff x="3300391" y="1430315"/>
            <a:chExt cx="858844" cy="571504"/>
          </a:xfrm>
        </p:grpSpPr>
        <p:cxnSp>
          <p:nvCxnSpPr>
            <p:cNvPr id="6" name="꺾인 연결선 5"/>
            <p:cNvCxnSpPr/>
            <p:nvPr/>
          </p:nvCxnSpPr>
          <p:spPr>
            <a:xfrm rot="10800000" flipV="1">
              <a:off x="4157647" y="1430315"/>
              <a:ext cx="1588" cy="571504"/>
            </a:xfrm>
            <a:prstGeom prst="bentConnector3">
              <a:avLst>
                <a:gd name="adj1" fmla="val 26207124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3300391" y="1751786"/>
              <a:ext cx="857256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꺾인 연결선 20"/>
          <p:cNvCxnSpPr>
            <a:stCxn id="3" idx="0"/>
            <a:endCxn id="20" idx="0"/>
          </p:cNvCxnSpPr>
          <p:nvPr/>
        </p:nvCxnSpPr>
        <p:spPr>
          <a:xfrm rot="5400000" flipH="1" flipV="1">
            <a:off x="5122060" y="-2028708"/>
            <a:ext cx="1588" cy="7215238"/>
          </a:xfrm>
          <a:prstGeom prst="bentConnector3">
            <a:avLst>
              <a:gd name="adj1" fmla="val 29160085"/>
            </a:avLst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14441" y="1078845"/>
            <a:ext cx="1081962" cy="387189"/>
          </a:xfrm>
          <a:prstGeom prst="rect">
            <a:avLst/>
          </a:prstGeom>
          <a:noFill/>
        </p:spPr>
        <p:txBody>
          <a:bodyPr wrap="none" lIns="124364" tIns="62182" rIns="124364" bIns="62182" rtlCol="0">
            <a:spAutoFit/>
          </a:bodyPr>
          <a:lstStyle/>
          <a:p>
            <a:r>
              <a:rPr lang="en-US" altLang="ko-KR" sz="1700" smtClean="0">
                <a:latin typeface="LG Smart UI Regular" pitchFamily="50" charset="-127"/>
                <a:ea typeface="LG Smart UI Regular" pitchFamily="50" charset="-127"/>
              </a:rPr>
              <a:t>repo </a:t>
            </a:r>
            <a:r>
              <a:rPr lang="ko-KR" altLang="en-US" sz="1700" smtClean="0">
                <a:latin typeface="LG Smart UI Regular" pitchFamily="50" charset="-127"/>
                <a:ea typeface="LG Smart UI Regular" pitchFamily="50" charset="-127"/>
              </a:rPr>
              <a:t>연결</a:t>
            </a:r>
            <a:endParaRPr lang="ko-KR" altLang="en-US" sz="1700">
              <a:latin typeface="LG Smart UI Regular" pitchFamily="50" charset="-127"/>
              <a:ea typeface="LG Smart UI Regular" pitchFamily="50" charset="-127"/>
            </a:endParaRPr>
          </a:p>
        </p:txBody>
      </p:sp>
      <p:cxnSp>
        <p:nvCxnSpPr>
          <p:cNvPr id="29" name="구부러진 연결선 28"/>
          <p:cNvCxnSpPr/>
          <p:nvPr/>
        </p:nvCxnSpPr>
        <p:spPr>
          <a:xfrm flipV="1">
            <a:off x="6015035" y="1614630"/>
            <a:ext cx="1588" cy="571504"/>
          </a:xfrm>
          <a:prstGeom prst="curvedConnector3">
            <a:avLst>
              <a:gd name="adj1" fmla="val 111841723"/>
            </a:avLst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7515233" y="1578911"/>
            <a:ext cx="2428892" cy="71438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smtClean="0">
                <a:solidFill>
                  <a:schemeClr val="tx1"/>
                </a:solidFill>
                <a:latin typeface="LG Smart UI Regular" pitchFamily="50" charset="-127"/>
                <a:ea typeface="LG Smart UI Regular" pitchFamily="50" charset="-127"/>
              </a:rPr>
              <a:t>hakSVN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617424" y="1721787"/>
            <a:ext cx="897809" cy="387189"/>
          </a:xfrm>
          <a:prstGeom prst="rect">
            <a:avLst/>
          </a:prstGeom>
          <a:noFill/>
        </p:spPr>
        <p:txBody>
          <a:bodyPr wrap="none" lIns="124364" tIns="62182" rIns="124364" bIns="62182" rtlCol="0">
            <a:spAutoFit/>
          </a:bodyPr>
          <a:lstStyle/>
          <a:p>
            <a:r>
              <a:rPr lang="en-US" altLang="ko-KR" sz="1700" smtClean="0">
                <a:latin typeface="LG Smart UI Regular" pitchFamily="50" charset="-127"/>
                <a:ea typeface="LG Smart UI Regular" pitchFamily="50" charset="-127"/>
              </a:rPr>
              <a:t>tranfer</a:t>
            </a:r>
            <a:endParaRPr lang="ko-KR" altLang="en-US" sz="1700"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99995" y="3436299"/>
            <a:ext cx="2428892" cy="71438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smtClean="0">
                <a:solidFill>
                  <a:schemeClr val="tx1"/>
                </a:solidFill>
                <a:latin typeface="LG Smart UI Regular" pitchFamily="50" charset="-127"/>
                <a:ea typeface="LG Smart UI Regular" pitchFamily="50" charset="-127"/>
              </a:rPr>
              <a:t>jenkins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572782" y="3293423"/>
            <a:ext cx="2299795" cy="910409"/>
          </a:xfrm>
          <a:prstGeom prst="rect">
            <a:avLst/>
          </a:prstGeom>
          <a:noFill/>
        </p:spPr>
        <p:txBody>
          <a:bodyPr wrap="none" lIns="124364" tIns="62182" rIns="124364" bIns="62182" rtlCol="0">
            <a:spAutoFit/>
          </a:bodyPr>
          <a:lstStyle/>
          <a:p>
            <a:r>
              <a:rPr lang="en-US" sz="1700" smtClean="0">
                <a:latin typeface="LG Smart UI Regular" pitchFamily="50" charset="-127"/>
                <a:ea typeface="LG Smart UI Regular" pitchFamily="50" charset="-127"/>
              </a:rPr>
              <a:t>New_GDMi_dev</a:t>
            </a:r>
            <a:r>
              <a:rPr lang="en-US" altLang="ko-KR" sz="1700" smtClean="0">
                <a:latin typeface="LG Smart UI Regular" pitchFamily="50" charset="-127"/>
                <a:ea typeface="LG Smart UI Regular" pitchFamily="50" charset="-127"/>
              </a:rPr>
              <a:t> </a:t>
            </a:r>
          </a:p>
          <a:p>
            <a:r>
              <a:rPr lang="en-US" altLang="ko-KR" sz="1700" smtClean="0">
                <a:latin typeface="LG Smart UI Regular" pitchFamily="50" charset="-127"/>
                <a:ea typeface="LG Smart UI Regular" pitchFamily="50" charset="-127"/>
              </a:rPr>
              <a:t>New_GDMi_dev_web </a:t>
            </a:r>
          </a:p>
          <a:p>
            <a:r>
              <a:rPr lang="en-US" altLang="ko-KR" sz="1700" smtClean="0">
                <a:latin typeface="LG Smart UI Regular" pitchFamily="50" charset="-127"/>
                <a:ea typeface="LG Smart UI Regular" pitchFamily="50" charset="-127"/>
              </a:rPr>
              <a:t>New_GDMi_dev_sonar</a:t>
            </a:r>
            <a:endParaRPr lang="ko-KR" altLang="en-US" sz="1700">
              <a:latin typeface="LG Smart UI Regular" pitchFamily="50" charset="-127"/>
              <a:ea typeface="LG Smart UI Regular" pitchFamily="50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2728887" y="3472018"/>
            <a:ext cx="858844" cy="571504"/>
            <a:chOff x="3300391" y="1430315"/>
            <a:chExt cx="858844" cy="571504"/>
          </a:xfrm>
        </p:grpSpPr>
        <p:cxnSp>
          <p:nvCxnSpPr>
            <p:cNvPr id="42" name="꺾인 연결선 41"/>
            <p:cNvCxnSpPr/>
            <p:nvPr/>
          </p:nvCxnSpPr>
          <p:spPr>
            <a:xfrm rot="10800000" flipV="1">
              <a:off x="4157647" y="1430315"/>
              <a:ext cx="1588" cy="571504"/>
            </a:xfrm>
            <a:prstGeom prst="bentConnector3">
              <a:avLst>
                <a:gd name="adj1" fmla="val 26207124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3300391" y="1751786"/>
              <a:ext cx="857256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5943597" y="3293423"/>
            <a:ext cx="3346556" cy="910409"/>
          </a:xfrm>
          <a:prstGeom prst="rect">
            <a:avLst/>
          </a:prstGeom>
          <a:noFill/>
        </p:spPr>
        <p:txBody>
          <a:bodyPr wrap="none" lIns="124364" tIns="62182" rIns="124364" bIns="62182" rtlCol="0">
            <a:spAutoFit/>
          </a:bodyPr>
          <a:lstStyle/>
          <a:p>
            <a:r>
              <a:rPr lang="en-US" altLang="ko-KR" sz="1700" smtClean="0">
                <a:solidFill>
                  <a:srgbClr val="3C10F6"/>
                </a:solidFill>
                <a:latin typeface="LG Smart UI Regular" pitchFamily="50" charset="-127"/>
                <a:ea typeface="LG Smart UI Regular" pitchFamily="50" charset="-127"/>
              </a:rPr>
              <a:t>maven</a:t>
            </a:r>
            <a:r>
              <a:rPr lang="ko-KR" altLang="en-US" sz="1700" smtClean="0">
                <a:solidFill>
                  <a:srgbClr val="3C10F6"/>
                </a:solidFill>
                <a:latin typeface="LG Smart UI Regular" pitchFamily="50" charset="-127"/>
                <a:ea typeface="LG Smart UI Regular" pitchFamily="50" charset="-127"/>
              </a:rPr>
              <a:t>빌드 </a:t>
            </a:r>
            <a:r>
              <a:rPr lang="en-US" altLang="ko-KR" sz="1700" smtClean="0">
                <a:solidFill>
                  <a:srgbClr val="3C10F6"/>
                </a:solidFill>
                <a:latin typeface="LG Smart UI Regular" pitchFamily="50" charset="-127"/>
                <a:ea typeface="LG Smart UI Regular" pitchFamily="50" charset="-127"/>
              </a:rPr>
              <a:t>: trunk/gdmi/pom.xml</a:t>
            </a:r>
          </a:p>
          <a:p>
            <a:r>
              <a:rPr lang="en-US" altLang="ko-KR" sz="1700" smtClean="0">
                <a:solidFill>
                  <a:srgbClr val="3C10F6"/>
                </a:solidFill>
                <a:latin typeface="LG Smart UI Regular" pitchFamily="50" charset="-127"/>
                <a:ea typeface="LG Smart UI Regular" pitchFamily="50" charset="-127"/>
              </a:rPr>
              <a:t>ant</a:t>
            </a:r>
            <a:r>
              <a:rPr lang="ko-KR" altLang="en-US" sz="1700" smtClean="0">
                <a:solidFill>
                  <a:srgbClr val="3C10F6"/>
                </a:solidFill>
                <a:latin typeface="LG Smart UI Regular" pitchFamily="50" charset="-127"/>
                <a:ea typeface="LG Smart UI Regular" pitchFamily="50" charset="-127"/>
              </a:rPr>
              <a:t>빌드 </a:t>
            </a:r>
            <a:r>
              <a:rPr lang="en-US" altLang="ko-KR" sz="1700" smtClean="0">
                <a:solidFill>
                  <a:srgbClr val="3C10F6"/>
                </a:solidFill>
                <a:latin typeface="LG Smart UI Regular" pitchFamily="50" charset="-127"/>
                <a:ea typeface="LG Smart UI Regular" pitchFamily="50" charset="-127"/>
              </a:rPr>
              <a:t>: trunk/gdmi/build.xml</a:t>
            </a:r>
          </a:p>
          <a:p>
            <a:r>
              <a:rPr lang="en-US" altLang="ko-KR" sz="1700" smtClean="0">
                <a:solidFill>
                  <a:srgbClr val="3C10F6"/>
                </a:solidFill>
                <a:latin typeface="LG Smart UI Regular" pitchFamily="50" charset="-127"/>
                <a:ea typeface="LG Smart UI Regular" pitchFamily="50" charset="-127"/>
              </a:rPr>
              <a:t>Sonar Analysis : </a:t>
            </a:r>
            <a:r>
              <a:rPr lang="ko-KR" altLang="en-US" sz="1700" smtClean="0">
                <a:solidFill>
                  <a:srgbClr val="3C10F6"/>
                </a:solidFill>
                <a:latin typeface="LG Smart UI Regular" pitchFamily="50" charset="-127"/>
                <a:ea typeface="LG Smart UI Regular" pitchFamily="50" charset="-127"/>
              </a:rPr>
              <a:t>속성파일만정의</a:t>
            </a:r>
            <a:endParaRPr lang="ko-KR" altLang="en-US" sz="1700">
              <a:solidFill>
                <a:srgbClr val="3C10F6"/>
              </a:solidFill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99995" y="5150811"/>
            <a:ext cx="2428892" cy="7143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smtClean="0">
                <a:solidFill>
                  <a:schemeClr val="tx1"/>
                </a:solidFill>
                <a:latin typeface="LG Smart UI Regular" pitchFamily="50" charset="-127"/>
                <a:ea typeface="LG Smart UI Regular" pitchFamily="50" charset="-127"/>
              </a:rPr>
              <a:t>SonarQube</a:t>
            </a:r>
          </a:p>
          <a:p>
            <a:pPr algn="ctr"/>
            <a:r>
              <a:rPr lang="en-US" altLang="ko-KR" sz="1300" smtClean="0">
                <a:solidFill>
                  <a:schemeClr val="tx1"/>
                </a:solidFill>
                <a:latin typeface="LG Smart UI Regular" pitchFamily="50" charset="-127"/>
                <a:ea typeface="LG Smart UI Regular" pitchFamily="50" charset="-127"/>
              </a:rPr>
              <a:t>./sonar.sh start</a:t>
            </a:r>
            <a:endParaRPr lang="en-US" altLang="ko-KR" sz="1300" b="1" smtClean="0">
              <a:solidFill>
                <a:schemeClr val="tx1"/>
              </a:solidFill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14309" y="5966628"/>
            <a:ext cx="1832680" cy="433355"/>
          </a:xfrm>
          <a:prstGeom prst="rect">
            <a:avLst/>
          </a:prstGeom>
          <a:noFill/>
        </p:spPr>
        <p:txBody>
          <a:bodyPr wrap="none" lIns="124364" tIns="62182" rIns="124364" bIns="62182" rtlCol="0">
            <a:spAutoFit/>
          </a:bodyPr>
          <a:lstStyle/>
          <a:p>
            <a:r>
              <a:rPr lang="en-US" altLang="ko-KR" sz="2000" smtClean="0">
                <a:latin typeface="LG Smart UI Regular" pitchFamily="50" charset="-127"/>
                <a:ea typeface="LG Smart UI Regular" pitchFamily="50" charset="-127"/>
              </a:rPr>
              <a:t>Project : GDMi</a:t>
            </a:r>
            <a:endParaRPr lang="ko-KR" altLang="en-US" sz="2000"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28623" y="6323818"/>
            <a:ext cx="4713469" cy="387189"/>
          </a:xfrm>
          <a:prstGeom prst="rect">
            <a:avLst/>
          </a:prstGeom>
          <a:noFill/>
        </p:spPr>
        <p:txBody>
          <a:bodyPr wrap="none" lIns="124364" tIns="62182" rIns="124364" bIns="62182" rtlCol="0">
            <a:spAutoFit/>
          </a:bodyPr>
          <a:lstStyle/>
          <a:p>
            <a:r>
              <a:rPr lang="en-US" altLang="ko-KR" sz="1700" smtClean="0">
                <a:latin typeface="LG Smart UI Regular" pitchFamily="50" charset="-127"/>
                <a:ea typeface="LG Smart UI Regular" pitchFamily="50" charset="-127"/>
              </a:rPr>
              <a:t>※ sonar-project.properties (embedded DB</a:t>
            </a:r>
            <a:r>
              <a:rPr lang="ko-KR" altLang="en-US" sz="1700" smtClean="0">
                <a:latin typeface="LG Smart UI Regular" pitchFamily="50" charset="-127"/>
                <a:ea typeface="LG Smart UI Regular" pitchFamily="50" charset="-127"/>
              </a:rPr>
              <a:t>사용</a:t>
            </a:r>
            <a:r>
              <a:rPr lang="en-US" altLang="ko-KR" sz="1700" smtClean="0">
                <a:latin typeface="LG Smart UI Regular" pitchFamily="50" charset="-127"/>
                <a:ea typeface="LG Smart UI Regular" pitchFamily="50" charset="-127"/>
              </a:rPr>
              <a:t>)  </a:t>
            </a:r>
            <a:endParaRPr lang="ko-KR" altLang="en-US" sz="1700"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300259" y="5966628"/>
            <a:ext cx="5780106" cy="387189"/>
          </a:xfrm>
          <a:prstGeom prst="rect">
            <a:avLst/>
          </a:prstGeom>
          <a:noFill/>
        </p:spPr>
        <p:txBody>
          <a:bodyPr wrap="none" lIns="124364" tIns="62182" rIns="124364" bIns="62182" rtlCol="0">
            <a:spAutoFit/>
          </a:bodyPr>
          <a:lstStyle/>
          <a:p>
            <a:r>
              <a:rPr lang="en-US" altLang="ko-KR" sz="1700" smtClean="0">
                <a:solidFill>
                  <a:srgbClr val="3C10F6"/>
                </a:solidFill>
                <a:latin typeface="LG Smart UI Regular" pitchFamily="50" charset="-127"/>
                <a:ea typeface="LG Smart UI Regular" pitchFamily="50" charset="-127"/>
              </a:rPr>
              <a:t>Quality Profiles &gt; Default : LGCNS_SonarQube_RuleSet-V1.1</a:t>
            </a:r>
            <a:endParaRPr lang="ko-KR" altLang="en-US" sz="1700">
              <a:solidFill>
                <a:srgbClr val="3C10F6"/>
              </a:solidFill>
              <a:latin typeface="LG Smart UI Regular" pitchFamily="50" charset="-127"/>
              <a:ea typeface="LG Smart UI Regular" pitchFamily="50" charset="-127"/>
            </a:endParaRPr>
          </a:p>
        </p:txBody>
      </p:sp>
      <p:cxnSp>
        <p:nvCxnSpPr>
          <p:cNvPr id="54" name="직선 화살표 연결선 53"/>
          <p:cNvCxnSpPr/>
          <p:nvPr/>
        </p:nvCxnSpPr>
        <p:spPr>
          <a:xfrm rot="10800000" flipV="1">
            <a:off x="2586011" y="4222117"/>
            <a:ext cx="1214446" cy="1000132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rot="5400000">
            <a:off x="4014771" y="2793357"/>
            <a:ext cx="71438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371961" y="2579043"/>
            <a:ext cx="962890" cy="387189"/>
          </a:xfrm>
          <a:prstGeom prst="rect">
            <a:avLst/>
          </a:prstGeom>
          <a:noFill/>
        </p:spPr>
        <p:txBody>
          <a:bodyPr wrap="none" lIns="124364" tIns="62182" rIns="124364" bIns="62182" rtlCol="0">
            <a:spAutoFit/>
          </a:bodyPr>
          <a:lstStyle/>
          <a:p>
            <a:r>
              <a:rPr lang="ko-KR" altLang="en-US" sz="1700" smtClean="0">
                <a:latin typeface="LG Smart UI Regular" pitchFamily="50" charset="-127"/>
                <a:ea typeface="LG Smart UI Regular" pitchFamily="50" charset="-127"/>
              </a:rPr>
              <a:t>체크아웃</a:t>
            </a:r>
            <a:endParaRPr lang="ko-KR" altLang="en-US" sz="1700"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943201" y="4752182"/>
            <a:ext cx="6278961" cy="387189"/>
          </a:xfrm>
          <a:prstGeom prst="rect">
            <a:avLst/>
          </a:prstGeom>
          <a:noFill/>
        </p:spPr>
        <p:txBody>
          <a:bodyPr wrap="none" lIns="124364" tIns="62182" rIns="124364" bIns="62182" rtlCol="0">
            <a:spAutoFit/>
          </a:bodyPr>
          <a:lstStyle/>
          <a:p>
            <a:r>
              <a:rPr lang="ko-KR" altLang="en-US" sz="1700" smtClean="0">
                <a:latin typeface="LG Smart UI Regular" pitchFamily="50" charset="-127"/>
                <a:ea typeface="LG Smart UI Regular" pitchFamily="50" charset="-127"/>
              </a:rPr>
              <a:t>정적분석 </a:t>
            </a:r>
            <a:r>
              <a:rPr lang="en-US" altLang="ko-KR" sz="1700" smtClean="0">
                <a:latin typeface="LG Smart UI Regular" pitchFamily="50" charset="-127"/>
                <a:ea typeface="LG Smart UI Regular" pitchFamily="50" charset="-127"/>
              </a:rPr>
              <a:t>(Build </a:t>
            </a:r>
            <a:r>
              <a:rPr lang="ko-KR" altLang="en-US" sz="1700" smtClean="0">
                <a:latin typeface="LG Smart UI Regular" pitchFamily="50" charset="-127"/>
                <a:ea typeface="LG Smart UI Regular" pitchFamily="50" charset="-127"/>
              </a:rPr>
              <a:t>스텝을</a:t>
            </a:r>
            <a:r>
              <a:rPr lang="en-US" altLang="ko-KR" sz="1700" smtClean="0">
                <a:latin typeface="LG Smart UI Regular" pitchFamily="50" charset="-127"/>
                <a:ea typeface="LG Smart UI Regular" pitchFamily="50" charset="-127"/>
              </a:rPr>
              <a:t> : Invoke Standalone Sonar Analysis </a:t>
            </a:r>
            <a:r>
              <a:rPr lang="ko-KR" altLang="en-US" sz="1700" smtClean="0">
                <a:latin typeface="LG Smart UI Regular" pitchFamily="50" charset="-127"/>
                <a:ea typeface="LG Smart UI Regular" pitchFamily="50" charset="-127"/>
              </a:rPr>
              <a:t>로</a:t>
            </a:r>
            <a:r>
              <a:rPr lang="en-US" altLang="ko-KR" sz="1700" smtClean="0">
                <a:latin typeface="LG Smart UI Regular" pitchFamily="50" charset="-127"/>
                <a:ea typeface="LG Smart UI Regular" pitchFamily="50" charset="-127"/>
              </a:rPr>
              <a:t> </a:t>
            </a:r>
            <a:r>
              <a:rPr lang="ko-KR" altLang="en-US" sz="1700" smtClean="0">
                <a:latin typeface="LG Smart UI Regular" pitchFamily="50" charset="-127"/>
                <a:ea typeface="LG Smart UI Regular" pitchFamily="50" charset="-127"/>
              </a:rPr>
              <a:t>선택함</a:t>
            </a:r>
            <a:r>
              <a:rPr lang="en-US" altLang="ko-KR" sz="1700" smtClean="0">
                <a:latin typeface="LG Smart UI Regular" pitchFamily="50" charset="-127"/>
                <a:ea typeface="LG Smart UI Regular" pitchFamily="50" charset="-127"/>
              </a:rPr>
              <a:t>)</a:t>
            </a:r>
            <a:endParaRPr lang="ko-KR" altLang="en-US" sz="1700"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0515629" y="4466430"/>
            <a:ext cx="1714512" cy="71438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smtClean="0">
                <a:solidFill>
                  <a:schemeClr val="tx1"/>
                </a:solidFill>
                <a:latin typeface="LG Smart UI Regular" pitchFamily="50" charset="-127"/>
                <a:ea typeface="LG Smart UI Regular" pitchFamily="50" charset="-127"/>
              </a:rPr>
              <a:t>nexus</a:t>
            </a:r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9229745" y="3680611"/>
            <a:ext cx="1428760" cy="928695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0015563" y="3752050"/>
            <a:ext cx="2285368" cy="648799"/>
          </a:xfrm>
          <a:prstGeom prst="rect">
            <a:avLst/>
          </a:prstGeom>
          <a:noFill/>
        </p:spPr>
        <p:txBody>
          <a:bodyPr wrap="none" lIns="124364" tIns="62182" rIns="124364" bIns="62182" rtlCol="0">
            <a:spAutoFit/>
          </a:bodyPr>
          <a:lstStyle/>
          <a:p>
            <a:r>
              <a:rPr lang="en-US" altLang="ko-KR" sz="1700" smtClean="0">
                <a:latin typeface="LG Smart UI Regular" pitchFamily="50" charset="-127"/>
                <a:ea typeface="LG Smart UI Regular" pitchFamily="50" charset="-127"/>
              </a:rPr>
              <a:t>repository </a:t>
            </a:r>
            <a:r>
              <a:rPr lang="ko-KR" altLang="en-US" sz="1700" smtClean="0">
                <a:latin typeface="LG Smart UI Regular" pitchFamily="50" charset="-127"/>
                <a:ea typeface="LG Smart UI Regular" pitchFamily="50" charset="-127"/>
              </a:rPr>
              <a:t>접근안됨 </a:t>
            </a:r>
            <a:r>
              <a:rPr lang="en-US" altLang="ko-KR" sz="1700" smtClean="0">
                <a:latin typeface="LG Smart UI Regular" pitchFamily="50" charset="-127"/>
                <a:ea typeface="LG Smart UI Regular" pitchFamily="50" charset="-127"/>
              </a:rPr>
              <a:t>X</a:t>
            </a:r>
          </a:p>
          <a:p>
            <a:r>
              <a:rPr lang="en-US" altLang="ko-KR" sz="1700" smtClean="0">
                <a:latin typeface="LG Smart UI Regular" pitchFamily="50" charset="-127"/>
                <a:ea typeface="LG Smart UI Regular" pitchFamily="50" charset="-127"/>
              </a:rPr>
              <a:t>(.m2 </a:t>
            </a:r>
            <a:r>
              <a:rPr lang="ko-KR" altLang="en-US" sz="1700" smtClean="0">
                <a:latin typeface="LG Smart UI Regular" pitchFamily="50" charset="-127"/>
                <a:ea typeface="LG Smart UI Regular" pitchFamily="50" charset="-127"/>
              </a:rPr>
              <a:t>디렉토리만 사용중</a:t>
            </a:r>
            <a:r>
              <a:rPr lang="en-US" altLang="ko-KR" sz="1700" smtClean="0">
                <a:latin typeface="LG Smart UI Regular" pitchFamily="50" charset="-127"/>
                <a:ea typeface="LG Smart UI Regular" pitchFamily="50" charset="-127"/>
              </a:rPr>
              <a:t>)</a:t>
            </a:r>
            <a:endParaRPr lang="ko-KR" altLang="en-US" sz="1700">
              <a:latin typeface="LG Smart UI Regular" pitchFamily="50" charset="-127"/>
              <a:ea typeface="LG Smart UI Regular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210" y="1136053"/>
            <a:ext cx="9053171" cy="5398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67210" y="655386"/>
            <a:ext cx="311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smtClean="0">
                <a:latin typeface="LG Smart UI Regular" pitchFamily="50" charset="-127"/>
                <a:ea typeface="LG Smart UI Regular" pitchFamily="50" charset="-127"/>
              </a:rPr>
              <a:t>◆ </a:t>
            </a:r>
            <a:r>
              <a:rPr lang="en-US" altLang="ko-KR" sz="1800" smtClean="0">
                <a:latin typeface="LG Smart UI Regular" pitchFamily="50" charset="-127"/>
                <a:ea typeface="LG Smart UI Regular" pitchFamily="50" charset="-127"/>
              </a:rPr>
              <a:t>gradle</a:t>
            </a:r>
            <a:r>
              <a:rPr lang="ko-KR" altLang="en-US" sz="1800" smtClean="0">
                <a:latin typeface="LG Smart UI Regular" pitchFamily="50" charset="-127"/>
                <a:ea typeface="LG Smart UI Regular" pitchFamily="50" charset="-127"/>
              </a:rPr>
              <a:t>프로젝트 디렉토리 구조 </a:t>
            </a:r>
            <a:endParaRPr lang="ko-KR" altLang="en-US" sz="1800"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35353" y="2620744"/>
            <a:ext cx="3518484" cy="4806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135353" y="3238744"/>
            <a:ext cx="3518484" cy="27466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35353" y="3513411"/>
            <a:ext cx="3518484" cy="103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7209" y="655386"/>
            <a:ext cx="2898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smtClean="0">
                <a:latin typeface="LG Smart UI Regular" pitchFamily="50" charset="-127"/>
                <a:ea typeface="LG Smart UI Regular" pitchFamily="50" charset="-127"/>
              </a:rPr>
              <a:t>◆ </a:t>
            </a:r>
            <a:r>
              <a:rPr lang="en-US" altLang="ko-KR" sz="1800" smtClean="0">
                <a:latin typeface="LG Smart UI Regular" pitchFamily="50" charset="-127"/>
                <a:ea typeface="LG Smart UI Regular" pitchFamily="50" charset="-127"/>
              </a:rPr>
              <a:t>ant </a:t>
            </a:r>
            <a:r>
              <a:rPr lang="ko-KR" altLang="en-US" sz="1800" smtClean="0">
                <a:latin typeface="LG Smart UI Regular" pitchFamily="50" charset="-127"/>
                <a:ea typeface="LG Smart UI Regular" pitchFamily="50" charset="-127"/>
              </a:rPr>
              <a:t>프로젝트 디렉토리 구조 </a:t>
            </a:r>
            <a:endParaRPr lang="ko-KR" altLang="en-US" sz="1800">
              <a:latin typeface="LG Smart UI Regular" pitchFamily="50" charset="-127"/>
              <a:ea typeface="LG Smart UI Regular" pitchFamily="50" charset="-127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323" y="1522078"/>
            <a:ext cx="8010166" cy="539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직사각형 8"/>
          <p:cNvSpPr/>
          <p:nvPr/>
        </p:nvSpPr>
        <p:spPr>
          <a:xfrm>
            <a:off x="2108551" y="2552078"/>
            <a:ext cx="4416820" cy="9613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108551" y="3513411"/>
            <a:ext cx="3518484" cy="27466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108551" y="3788077"/>
            <a:ext cx="6063770" cy="157933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014375" y="894530"/>
            <a:ext cx="7072362" cy="8001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9" tIns="45710" rIns="91419" bIns="45710" rtlCol="0" anchor="t" anchorCtr="0"/>
          <a:lstStyle/>
          <a:p>
            <a:pPr algn="ctr"/>
            <a:r>
              <a:rPr lang="ko-KR" altLang="en-US" sz="1700" b="1" smtClean="0">
                <a:solidFill>
                  <a:schemeClr val="tx1"/>
                </a:solidFill>
                <a:latin typeface="LG Smart UI Regular" pitchFamily="50" charset="-127"/>
                <a:ea typeface="LG Smart UI Regular" pitchFamily="50" charset="-127"/>
                <a:cs typeface="맑은 고딕 Semilight" pitchFamily="50" charset="-127"/>
              </a:rPr>
              <a:t>개발서버</a:t>
            </a:r>
            <a:endParaRPr lang="ko-KR" altLang="en-US" sz="1700" b="1">
              <a:solidFill>
                <a:schemeClr val="tx1"/>
              </a:solidFill>
              <a:latin typeface="LG Smart UI Regular" pitchFamily="50" charset="-127"/>
              <a:ea typeface="LG Smart UI Regular" pitchFamily="50" charset="-127"/>
              <a:cs typeface="맑은 고딕 Semilight" pitchFamily="50" charset="-127"/>
            </a:endParaRPr>
          </a:p>
        </p:txBody>
      </p:sp>
      <p:cxnSp>
        <p:nvCxnSpPr>
          <p:cNvPr id="64" name="직선 화살표 연결선 63"/>
          <p:cNvCxnSpPr/>
          <p:nvPr/>
        </p:nvCxnSpPr>
        <p:spPr>
          <a:xfrm rot="5400000">
            <a:off x="2086792" y="7108789"/>
            <a:ext cx="1285884" cy="1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rot="5400000">
            <a:off x="443612" y="3894079"/>
            <a:ext cx="4572032" cy="1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4" name="AutoShape 16" descr="Subversion Logo PNG vector in SVG, PDF, AI, CDR format"/>
          <p:cNvSpPr>
            <a:spLocks noChangeAspect="1" noChangeArrowheads="1"/>
          </p:cNvSpPr>
          <p:nvPr/>
        </p:nvSpPr>
        <p:spPr bwMode="auto">
          <a:xfrm>
            <a:off x="168275" y="-136525"/>
            <a:ext cx="293688" cy="293688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014639" y="2571768"/>
            <a:ext cx="4429156" cy="253750"/>
          </a:xfrm>
          <a:prstGeom prst="rect">
            <a:avLst/>
          </a:prstGeom>
          <a:noFill/>
        </p:spPr>
        <p:txBody>
          <a:bodyPr wrap="square" lIns="68415" tIns="34208" rIns="68415" bIns="34208">
            <a:spAutoFit/>
          </a:bodyPr>
          <a:lstStyle/>
          <a:p>
            <a:r>
              <a:rPr lang="en-US" sz="1200" smtClean="0">
                <a:latin typeface="HY궁서B" pitchFamily="18" charset="-127"/>
                <a:ea typeface="HY궁서B" pitchFamily="18" charset="-127"/>
              </a:rPr>
              <a:t> └ </a:t>
            </a:r>
            <a:r>
              <a:rPr lang="en-US" sz="1200" smtClean="0">
                <a:latin typeface="LG PC" pitchFamily="18" charset="-127"/>
                <a:ea typeface="LG PC" pitchFamily="18" charset="-127"/>
              </a:rPr>
              <a:t>Target : clean package –P dev –Dhttps.protocols=TLSv1.2 install</a:t>
            </a:r>
            <a:endParaRPr lang="en-US" sz="1200">
              <a:latin typeface="LG PC" pitchFamily="18" charset="-127"/>
              <a:ea typeface="LG PC" pitchFamily="18" charset="-127"/>
            </a:endParaRPr>
          </a:p>
        </p:txBody>
      </p:sp>
      <p:pic>
        <p:nvPicPr>
          <p:cNvPr id="21" name="Picture 109" descr="Picture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84" y="1429973"/>
            <a:ext cx="613435" cy="50006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2" descr="Download Nexus Repository OSS | Sonatyp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19" y="1180282"/>
            <a:ext cx="428631" cy="397262"/>
          </a:xfrm>
          <a:prstGeom prst="rect">
            <a:avLst/>
          </a:prstGeom>
          <a:noFill/>
        </p:spPr>
      </p:pic>
      <p:sp>
        <p:nvSpPr>
          <p:cNvPr id="25" name="직사각형 24"/>
          <p:cNvSpPr/>
          <p:nvPr/>
        </p:nvSpPr>
        <p:spPr>
          <a:xfrm>
            <a:off x="14246" y="1572849"/>
            <a:ext cx="714380" cy="299917"/>
          </a:xfrm>
          <a:prstGeom prst="rect">
            <a:avLst/>
          </a:prstGeom>
          <a:noFill/>
        </p:spPr>
        <p:txBody>
          <a:bodyPr wrap="square" lIns="68415" tIns="34208" rIns="68415" bIns="34208">
            <a:spAutoFit/>
          </a:bodyPr>
          <a:lstStyle/>
          <a:p>
            <a:pPr algn="ctr"/>
            <a:r>
              <a:rPr lang="en-US" sz="1500" smtClean="0">
                <a:latin typeface="LG Smart UI Regular" pitchFamily="50" charset="-127"/>
                <a:ea typeface="LG Smart UI Regular" pitchFamily="50" charset="-127"/>
              </a:rPr>
              <a:t>nexus</a:t>
            </a:r>
            <a:endParaRPr lang="en-US" sz="1500"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586011" y="1343157"/>
            <a:ext cx="2428892" cy="29991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68415" tIns="34208" rIns="68415" bIns="34208">
            <a:spAutoFit/>
          </a:bodyPr>
          <a:lstStyle/>
          <a:p>
            <a:r>
              <a:rPr lang="en-US" sz="1500" b="1" smtClean="0">
                <a:latin typeface="LG Smart UI Regular" pitchFamily="50" charset="-127"/>
                <a:ea typeface="LG Smart UI Regular" pitchFamily="50" charset="-127"/>
              </a:rPr>
              <a:t>Job</a:t>
            </a:r>
            <a:r>
              <a:rPr lang="en-US" sz="1500" smtClean="0">
                <a:latin typeface="LG Smart UI Regular" pitchFamily="50" charset="-127"/>
                <a:ea typeface="LG Smart UI Regular" pitchFamily="50" charset="-127"/>
              </a:rPr>
              <a:t> : New_GDMi_dev </a:t>
            </a:r>
            <a:r>
              <a:rPr lang="ko-KR" altLang="en-US" sz="1500" smtClean="0">
                <a:latin typeface="LG Smart UI Regular" pitchFamily="50" charset="-127"/>
                <a:ea typeface="LG Smart UI Regular" pitchFamily="50" charset="-127"/>
              </a:rPr>
              <a:t>실행</a:t>
            </a:r>
            <a:endParaRPr lang="en-US" sz="1500"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28623" y="3752050"/>
            <a:ext cx="1571636" cy="530749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415" tIns="34208" rIns="68415" bIns="34208">
            <a:spAutoFit/>
          </a:bodyPr>
          <a:lstStyle/>
          <a:p>
            <a:pPr algn="ctr"/>
            <a:r>
              <a:rPr lang="en-US" sz="1500" smtClean="0">
                <a:latin typeface="LG Smart UI Regular" pitchFamily="50" charset="-127"/>
                <a:ea typeface="LG Smart UI Regular" pitchFamily="50" charset="-127"/>
              </a:rPr>
              <a:t>[</a:t>
            </a:r>
            <a:r>
              <a:rPr lang="ko-KR" altLang="en-US" sz="1500" smtClean="0">
                <a:latin typeface="LG Smart UI Regular" pitchFamily="50" charset="-127"/>
                <a:ea typeface="LG Smart UI Regular" pitchFamily="50" charset="-127"/>
              </a:rPr>
              <a:t>로컬</a:t>
            </a:r>
            <a:r>
              <a:rPr lang="en-US" altLang="ko-KR" sz="1500" smtClean="0">
                <a:latin typeface="LG Smart UI Regular" pitchFamily="50" charset="-127"/>
                <a:ea typeface="LG Smart UI Regular" pitchFamily="50" charset="-127"/>
              </a:rPr>
              <a:t>repository]</a:t>
            </a:r>
            <a:endParaRPr lang="en-US" sz="1500" smtClean="0">
              <a:latin typeface="LG Smart UI Regular" pitchFamily="50" charset="-127"/>
              <a:ea typeface="LG Smart UI Regular" pitchFamily="50" charset="-127"/>
            </a:endParaRPr>
          </a:p>
          <a:p>
            <a:pPr algn="ctr"/>
            <a:r>
              <a:rPr lang="en-US" sz="1500" smtClean="0">
                <a:latin typeface="LG Smart UI Regular" pitchFamily="50" charset="-127"/>
                <a:ea typeface="LG Smart UI Regular" pitchFamily="50" charset="-127"/>
              </a:rPr>
              <a:t>.m2/repository</a:t>
            </a:r>
            <a:endParaRPr lang="en-US" sz="1500"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943201" y="1857388"/>
            <a:ext cx="2428892" cy="29991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68415" tIns="34208" rIns="68415" bIns="34208">
            <a:spAutoFit/>
          </a:bodyPr>
          <a:lstStyle/>
          <a:p>
            <a:r>
              <a:rPr lang="en-US" altLang="ko-KR" sz="1500" smtClean="0">
                <a:latin typeface="LG Smart UI Regular" pitchFamily="50" charset="-127"/>
                <a:ea typeface="LG Smart UI Regular" pitchFamily="50" charset="-127"/>
              </a:rPr>
              <a:t>[workspace] svn </a:t>
            </a:r>
            <a:r>
              <a:rPr lang="ko-KR" altLang="en-US" sz="1500" smtClean="0">
                <a:latin typeface="LG Smart UI Regular" pitchFamily="50" charset="-127"/>
                <a:ea typeface="LG Smart UI Regular" pitchFamily="50" charset="-127"/>
              </a:rPr>
              <a:t>체크아웃</a:t>
            </a:r>
            <a:endParaRPr lang="en-US" sz="1500"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943201" y="2286016"/>
            <a:ext cx="2428892" cy="29991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68415" tIns="34208" rIns="68415" bIns="34208">
            <a:spAutoFit/>
          </a:bodyPr>
          <a:lstStyle/>
          <a:p>
            <a:r>
              <a:rPr lang="en-US" sz="1500" smtClean="0">
                <a:latin typeface="LG Smart UI Regular" pitchFamily="50" charset="-127"/>
                <a:ea typeface="LG Smart UI Regular" pitchFamily="50" charset="-127"/>
              </a:rPr>
              <a:t>Maven</a:t>
            </a:r>
            <a:r>
              <a:rPr lang="ko-KR" altLang="en-US" sz="1500" smtClean="0">
                <a:latin typeface="LG Smart UI Regular" pitchFamily="50" charset="-127"/>
                <a:ea typeface="LG Smart UI Regular" pitchFamily="50" charset="-127"/>
              </a:rPr>
              <a:t> </a:t>
            </a:r>
            <a:r>
              <a:rPr lang="ko-KR" altLang="en-US" sz="1500" b="1" smtClean="0">
                <a:solidFill>
                  <a:srgbClr val="FF00FF"/>
                </a:solidFill>
                <a:latin typeface="LG Smart UI Regular" pitchFamily="50" charset="-127"/>
                <a:ea typeface="LG Smart UI Regular" pitchFamily="50" charset="-127"/>
              </a:rPr>
              <a:t>빌드</a:t>
            </a:r>
            <a:r>
              <a:rPr lang="ko-KR" altLang="en-US" sz="1500" smtClean="0">
                <a:latin typeface="LG Smart UI Regular" pitchFamily="50" charset="-127"/>
                <a:ea typeface="LG Smart UI Regular" pitchFamily="50" charset="-127"/>
              </a:rPr>
              <a:t> </a:t>
            </a:r>
            <a:r>
              <a:rPr lang="en-US" altLang="ko-KR" sz="1500" smtClean="0">
                <a:latin typeface="LG Smart UI Regular" pitchFamily="50" charset="-127"/>
                <a:ea typeface="LG Smart UI Regular" pitchFamily="50" charset="-127"/>
              </a:rPr>
              <a:t>(pom.xml)</a:t>
            </a:r>
            <a:endParaRPr lang="en-US" sz="1500"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371829" y="2843355"/>
            <a:ext cx="4357718" cy="29991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415" tIns="34208" rIns="68415" bIns="34208">
            <a:spAutoFit/>
          </a:bodyPr>
          <a:lstStyle/>
          <a:p>
            <a:r>
              <a:rPr lang="en-US" sz="1500" smtClean="0">
                <a:solidFill>
                  <a:srgbClr val="FF00FF"/>
                </a:solidFill>
                <a:latin typeface="LG Smart UI Regular" pitchFamily="50" charset="-127"/>
                <a:ea typeface="LG Smart UI Regular" pitchFamily="50" charset="-127"/>
              </a:rPr>
              <a:t>clean &gt; compile &gt; test &gt; war &gt; install  </a:t>
            </a:r>
            <a:endParaRPr lang="en-US" sz="1500">
              <a:solidFill>
                <a:srgbClr val="FF00FF"/>
              </a:solidFill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943201" y="3286148"/>
            <a:ext cx="2428892" cy="29991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68415" tIns="34208" rIns="68415" bIns="34208">
            <a:spAutoFit/>
          </a:bodyPr>
          <a:lstStyle/>
          <a:p>
            <a:r>
              <a:rPr lang="en-US" sz="1500" smtClean="0">
                <a:latin typeface="LG Smart UI Regular" pitchFamily="50" charset="-127"/>
                <a:ea typeface="LG Smart UI Regular" pitchFamily="50" charset="-127"/>
              </a:rPr>
              <a:t>Post Step 1 (</a:t>
            </a:r>
            <a:r>
              <a:rPr lang="en-US" sz="1500" smtClean="0">
                <a:solidFill>
                  <a:srgbClr val="0066FF"/>
                </a:solidFill>
                <a:latin typeface="LG Smart UI Regular" pitchFamily="50" charset="-127"/>
                <a:ea typeface="LG Smart UI Regular" pitchFamily="50" charset="-127"/>
              </a:rPr>
              <a:t>war</a:t>
            </a:r>
            <a:r>
              <a:rPr lang="ko-KR" altLang="en-US" sz="1500" smtClean="0">
                <a:solidFill>
                  <a:srgbClr val="0066FF"/>
                </a:solidFill>
                <a:latin typeface="LG Smart UI Regular" pitchFamily="50" charset="-127"/>
                <a:ea typeface="LG Smart UI Regular" pitchFamily="50" charset="-127"/>
              </a:rPr>
              <a:t>배포</a:t>
            </a:r>
            <a:r>
              <a:rPr lang="en-US" altLang="ko-KR" sz="1500" smtClean="0">
                <a:latin typeface="LG Smart UI Regular" pitchFamily="50" charset="-127"/>
                <a:ea typeface="LG Smart UI Regular" pitchFamily="50" charset="-127"/>
              </a:rPr>
              <a:t>)</a:t>
            </a:r>
            <a:endParaRPr lang="en-US" sz="1500"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014639" y="3571900"/>
            <a:ext cx="4857784" cy="253750"/>
          </a:xfrm>
          <a:prstGeom prst="rect">
            <a:avLst/>
          </a:prstGeom>
          <a:noFill/>
        </p:spPr>
        <p:txBody>
          <a:bodyPr wrap="square" lIns="68415" tIns="34208" rIns="68415" bIns="34208">
            <a:spAutoFit/>
          </a:bodyPr>
          <a:lstStyle/>
          <a:p>
            <a:r>
              <a:rPr lang="en-US" sz="1200" smtClean="0">
                <a:latin typeface="HY궁서B" pitchFamily="18" charset="-127"/>
                <a:ea typeface="HY궁서B" pitchFamily="18" charset="-127"/>
              </a:rPr>
              <a:t> └ </a:t>
            </a:r>
            <a:r>
              <a:rPr lang="en-US" sz="1200" smtClean="0">
                <a:latin typeface="LG PC" pitchFamily="18" charset="-127"/>
                <a:ea typeface="LG PC" pitchFamily="18" charset="-127"/>
              </a:rPr>
              <a:t>/sorc001/gdmiadm/ciserv/hudson/jobs/GDMi_dev/deploy_dev.sh</a:t>
            </a:r>
            <a:endParaRPr lang="en-US" sz="1200">
              <a:latin typeface="LG PC" pitchFamily="18" charset="-127"/>
              <a:ea typeface="LG PC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371829" y="3843487"/>
            <a:ext cx="4357718" cy="29991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415" tIns="34208" rIns="68415" bIns="34208">
            <a:spAutoFit/>
          </a:bodyPr>
          <a:lstStyle/>
          <a:p>
            <a:r>
              <a:rPr lang="en-US" sz="1500" smtClean="0">
                <a:solidFill>
                  <a:srgbClr val="0066FF"/>
                </a:solidFill>
                <a:latin typeface="LG Smart UI Regular" pitchFamily="50" charset="-127"/>
                <a:ea typeface="LG Smart UI Regular" pitchFamily="50" charset="-127"/>
              </a:rPr>
              <a:t>/sorc001 </a:t>
            </a:r>
            <a:r>
              <a:rPr lang="ko-KR" altLang="en-US" sz="1500" smtClean="0">
                <a:solidFill>
                  <a:srgbClr val="0066FF"/>
                </a:solidFill>
                <a:latin typeface="LG Smart UI Regular" pitchFamily="50" charset="-127"/>
                <a:ea typeface="LG Smart UI Regular" pitchFamily="50" charset="-127"/>
              </a:rPr>
              <a:t>하위 소스 삭제 </a:t>
            </a:r>
            <a:r>
              <a:rPr lang="en-US" altLang="ko-KR" sz="1500" smtClean="0">
                <a:solidFill>
                  <a:srgbClr val="0066FF"/>
                </a:solidFill>
                <a:latin typeface="LG Smart UI Regular" pitchFamily="50" charset="-127"/>
                <a:ea typeface="LG Smart UI Regular" pitchFamily="50" charset="-127"/>
              </a:rPr>
              <a:t>&gt; war</a:t>
            </a:r>
            <a:r>
              <a:rPr lang="ko-KR" altLang="en-US" sz="1500" smtClean="0">
                <a:solidFill>
                  <a:srgbClr val="0066FF"/>
                </a:solidFill>
                <a:latin typeface="LG Smart UI Regular" pitchFamily="50" charset="-127"/>
                <a:ea typeface="LG Smart UI Regular" pitchFamily="50" charset="-127"/>
              </a:rPr>
              <a:t>복사 </a:t>
            </a:r>
            <a:r>
              <a:rPr lang="en-US" altLang="ko-KR" sz="1500" smtClean="0">
                <a:solidFill>
                  <a:srgbClr val="0066FF"/>
                </a:solidFill>
                <a:latin typeface="LG Smart UI Regular" pitchFamily="50" charset="-127"/>
                <a:ea typeface="LG Smart UI Regular" pitchFamily="50" charset="-127"/>
              </a:rPr>
              <a:t>&gt; war</a:t>
            </a:r>
            <a:r>
              <a:rPr lang="ko-KR" altLang="en-US" sz="1500" smtClean="0">
                <a:solidFill>
                  <a:srgbClr val="0066FF"/>
                </a:solidFill>
                <a:latin typeface="LG Smart UI Regular" pitchFamily="50" charset="-127"/>
                <a:ea typeface="LG Smart UI Regular" pitchFamily="50" charset="-127"/>
              </a:rPr>
              <a:t>압축해제</a:t>
            </a:r>
            <a:r>
              <a:rPr lang="en-US" altLang="ko-KR" sz="1500" smtClean="0">
                <a:solidFill>
                  <a:srgbClr val="0066FF"/>
                </a:solidFill>
                <a:latin typeface="LG Smart UI Regular" pitchFamily="50" charset="-127"/>
                <a:ea typeface="LG Smart UI Regular" pitchFamily="50" charset="-127"/>
              </a:rPr>
              <a:t> </a:t>
            </a:r>
            <a:endParaRPr lang="en-US" sz="1500">
              <a:solidFill>
                <a:srgbClr val="0066FF"/>
              </a:solidFill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371829" y="4214842"/>
            <a:ext cx="4357718" cy="29991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415" tIns="34208" rIns="68415" bIns="34208">
            <a:spAutoFit/>
          </a:bodyPr>
          <a:lstStyle/>
          <a:p>
            <a:r>
              <a:rPr lang="en-US" sz="1500" smtClean="0">
                <a:solidFill>
                  <a:srgbClr val="0066FF"/>
                </a:solidFill>
                <a:latin typeface="LG Smart UI Regular" pitchFamily="50" charset="-127"/>
                <a:ea typeface="LG Smart UI Regular" pitchFamily="50" charset="-127"/>
              </a:rPr>
              <a:t>nexacro </a:t>
            </a:r>
            <a:r>
              <a:rPr lang="ko-KR" altLang="en-US" sz="1500" smtClean="0">
                <a:solidFill>
                  <a:srgbClr val="0066FF"/>
                </a:solidFill>
                <a:latin typeface="LG Smart UI Regular" pitchFamily="50" charset="-127"/>
                <a:ea typeface="LG Smart UI Regular" pitchFamily="50" charset="-127"/>
              </a:rPr>
              <a:t>라이선스 복사 </a:t>
            </a:r>
            <a:r>
              <a:rPr lang="en-US" altLang="ko-KR" sz="1500" smtClean="0">
                <a:solidFill>
                  <a:srgbClr val="0066FF"/>
                </a:solidFill>
                <a:latin typeface="LG Smart UI Regular" pitchFamily="50" charset="-127"/>
                <a:ea typeface="LG Smart UI Regular" pitchFamily="50" charset="-127"/>
              </a:rPr>
              <a:t>&gt; WEB-INF/lib/</a:t>
            </a:r>
            <a:r>
              <a:rPr lang="ko-KR" altLang="en-US" sz="1500" smtClean="0">
                <a:solidFill>
                  <a:srgbClr val="0066FF"/>
                </a:solidFill>
                <a:latin typeface="LG Smart UI Regular" pitchFamily="50" charset="-127"/>
                <a:ea typeface="LG Smart UI Regular" pitchFamily="50" charset="-127"/>
              </a:rPr>
              <a:t>하위</a:t>
            </a:r>
            <a:r>
              <a:rPr lang="en-US" altLang="ko-KR" sz="1500" smtClean="0">
                <a:solidFill>
                  <a:srgbClr val="0066FF"/>
                </a:solidFill>
                <a:latin typeface="LG Smart UI Regular" pitchFamily="50" charset="-127"/>
                <a:ea typeface="LG Smart UI Regular" pitchFamily="50" charset="-127"/>
              </a:rPr>
              <a:t>….</a:t>
            </a:r>
            <a:endParaRPr lang="en-US" sz="1500">
              <a:solidFill>
                <a:srgbClr val="0066FF"/>
              </a:solidFill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943201" y="4786346"/>
            <a:ext cx="2428892" cy="29991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68415" tIns="34208" rIns="68415" bIns="34208">
            <a:spAutoFit/>
          </a:bodyPr>
          <a:lstStyle/>
          <a:p>
            <a:r>
              <a:rPr lang="en-US" sz="1500" smtClean="0">
                <a:latin typeface="LG Smart UI Regular" pitchFamily="50" charset="-127"/>
                <a:ea typeface="LG Smart UI Regular" pitchFamily="50" charset="-127"/>
              </a:rPr>
              <a:t>Post Step 2 (</a:t>
            </a:r>
            <a:r>
              <a:rPr lang="en-US" sz="1500" smtClean="0">
                <a:solidFill>
                  <a:srgbClr val="0066FF"/>
                </a:solidFill>
                <a:latin typeface="LG Smart UI Regular" pitchFamily="50" charset="-127"/>
                <a:ea typeface="LG Smart UI Regular" pitchFamily="50" charset="-127"/>
              </a:rPr>
              <a:t>was</a:t>
            </a:r>
            <a:r>
              <a:rPr lang="ko-KR" altLang="en-US" sz="1500" smtClean="0">
                <a:solidFill>
                  <a:srgbClr val="0066FF"/>
                </a:solidFill>
                <a:latin typeface="LG Smart UI Regular" pitchFamily="50" charset="-127"/>
                <a:ea typeface="LG Smart UI Regular" pitchFamily="50" charset="-127"/>
              </a:rPr>
              <a:t>재기동</a:t>
            </a:r>
            <a:r>
              <a:rPr lang="en-US" altLang="ko-KR" sz="1500" smtClean="0">
                <a:latin typeface="LG Smart UI Regular" pitchFamily="50" charset="-127"/>
                <a:ea typeface="LG Smart UI Regular" pitchFamily="50" charset="-127"/>
              </a:rPr>
              <a:t>)</a:t>
            </a:r>
            <a:endParaRPr lang="en-US" sz="1500"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014639" y="5072098"/>
            <a:ext cx="5072098" cy="438416"/>
          </a:xfrm>
          <a:prstGeom prst="rect">
            <a:avLst/>
          </a:prstGeom>
          <a:noFill/>
        </p:spPr>
        <p:txBody>
          <a:bodyPr wrap="square" lIns="68415" tIns="34208" rIns="68415" bIns="34208">
            <a:spAutoFit/>
          </a:bodyPr>
          <a:lstStyle/>
          <a:p>
            <a:r>
              <a:rPr lang="en-US" sz="1200" smtClean="0">
                <a:latin typeface="LG PC" pitchFamily="18" charset="-127"/>
                <a:ea typeface="LG PC" pitchFamily="18" charset="-127"/>
              </a:rPr>
              <a:t> └ /sorc001/gdmiadm/ciserv/hudson/jobs/NERP_GDMi_dev/restart_dev.sh</a:t>
            </a:r>
          </a:p>
          <a:p>
            <a:endParaRPr lang="en-US" sz="1200">
              <a:latin typeface="LG PC" pitchFamily="18" charset="-127"/>
              <a:ea typeface="LG PC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371829" y="5357850"/>
            <a:ext cx="4357718" cy="29991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415" tIns="34208" rIns="68415" bIns="34208">
            <a:spAutoFit/>
          </a:bodyPr>
          <a:lstStyle/>
          <a:p>
            <a:r>
              <a:rPr lang="en-US" sz="1500" smtClean="0">
                <a:solidFill>
                  <a:srgbClr val="0066FF"/>
                </a:solidFill>
                <a:latin typeface="LG Smart UI Regular" pitchFamily="50" charset="-127"/>
                <a:ea typeface="LG Smart UI Regular" pitchFamily="50" charset="-127"/>
              </a:rPr>
              <a:t>ssh </a:t>
            </a:r>
            <a:r>
              <a:rPr lang="ko-KR" altLang="en-US" sz="1500" smtClean="0">
                <a:solidFill>
                  <a:srgbClr val="0066FF"/>
                </a:solidFill>
                <a:latin typeface="LG Smart UI Regular" pitchFamily="50" charset="-127"/>
                <a:ea typeface="LG Smart UI Regular" pitchFamily="50" charset="-127"/>
              </a:rPr>
              <a:t> </a:t>
            </a:r>
            <a:r>
              <a:rPr lang="en-US" altLang="ko-KR" sz="1500" smtClean="0">
                <a:solidFill>
                  <a:srgbClr val="0066FF"/>
                </a:solidFill>
                <a:latin typeface="LG Smart UI Regular" pitchFamily="50" charset="-127"/>
                <a:ea typeface="LG Smart UI Regular" pitchFamily="50" charset="-127"/>
              </a:rPr>
              <a:t>midadm </a:t>
            </a:r>
            <a:r>
              <a:rPr lang="ko-KR" altLang="en-US" sz="1500" smtClean="0">
                <a:solidFill>
                  <a:srgbClr val="0066FF"/>
                </a:solidFill>
                <a:latin typeface="LG Smart UI Regular" pitchFamily="50" charset="-127"/>
                <a:ea typeface="LG Smart UI Regular" pitchFamily="50" charset="-127"/>
              </a:rPr>
              <a:t>접속 후</a:t>
            </a:r>
            <a:r>
              <a:rPr lang="en-US" altLang="ko-KR" sz="1500" smtClean="0">
                <a:solidFill>
                  <a:srgbClr val="0066FF"/>
                </a:solidFill>
                <a:latin typeface="LG Smart UI Regular" pitchFamily="50" charset="-127"/>
                <a:ea typeface="LG Smart UI Regular" pitchFamily="50" charset="-127"/>
              </a:rPr>
              <a:t>, tomcat stop/start</a:t>
            </a:r>
            <a:endParaRPr lang="en-US" sz="1500">
              <a:solidFill>
                <a:srgbClr val="0066FF"/>
              </a:solidFill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2586011" y="1857388"/>
            <a:ext cx="285752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latin typeface="LG Smart UI Regular" pitchFamily="50" charset="-127"/>
                <a:ea typeface="LG Smart UI Regular" pitchFamily="50" charset="-127"/>
              </a:rPr>
              <a:t>1</a:t>
            </a:r>
            <a:endParaRPr lang="ko-KR" altLang="en-US" sz="2000"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2586011" y="2286016"/>
            <a:ext cx="285752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latin typeface="LG Smart UI Regular" pitchFamily="50" charset="-127"/>
                <a:ea typeface="LG Smart UI Regular" pitchFamily="50" charset="-127"/>
              </a:rPr>
              <a:t>2</a:t>
            </a:r>
            <a:endParaRPr lang="ko-KR" altLang="en-US" sz="2000"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586011" y="3286148"/>
            <a:ext cx="285752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latin typeface="LG Smart UI Regular" pitchFamily="50" charset="-127"/>
                <a:ea typeface="LG Smart UI Regular" pitchFamily="50" charset="-127"/>
              </a:rPr>
              <a:t>3</a:t>
            </a:r>
            <a:endParaRPr lang="ko-KR" altLang="en-US" sz="2000"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2586011" y="4786346"/>
            <a:ext cx="285752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latin typeface="LG Smart UI Regular" pitchFamily="50" charset="-127"/>
                <a:ea typeface="LG Smart UI Regular" pitchFamily="50" charset="-127"/>
              </a:rPr>
              <a:t>4</a:t>
            </a:r>
            <a:endParaRPr lang="ko-KR" altLang="en-US" sz="2000">
              <a:latin typeface="LG Smart UI Regular" pitchFamily="50" charset="-127"/>
              <a:ea typeface="LG Smart UI Regular" pitchFamily="50" charset="-127"/>
            </a:endParaRPr>
          </a:p>
        </p:txBody>
      </p:sp>
      <p:cxnSp>
        <p:nvCxnSpPr>
          <p:cNvPr id="44" name="Shape 43"/>
          <p:cNvCxnSpPr>
            <a:stCxn id="21" idx="2"/>
            <a:endCxn id="27" idx="1"/>
          </p:cNvCxnSpPr>
          <p:nvPr/>
        </p:nvCxnSpPr>
        <p:spPr>
          <a:xfrm rot="16200000" flipH="1">
            <a:off x="-483181" y="2805621"/>
            <a:ext cx="2087386" cy="336221"/>
          </a:xfrm>
          <a:prstGeom prst="bentConnector2">
            <a:avLst/>
          </a:prstGeom>
          <a:ln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-57195" y="2894794"/>
            <a:ext cx="907621" cy="29238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1300" smtClean="0">
                <a:latin typeface="HY궁서B" pitchFamily="18" charset="-127"/>
                <a:ea typeface="HY궁서B" pitchFamily="18" charset="-127"/>
              </a:rPr>
              <a:t>접속안됨</a:t>
            </a:r>
            <a:r>
              <a:rPr lang="en-US" altLang="ko-KR" sz="1300" smtClean="0">
                <a:latin typeface="HY궁서B" pitchFamily="18" charset="-127"/>
                <a:ea typeface="HY궁서B" pitchFamily="18" charset="-127"/>
              </a:rPr>
              <a:t>.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57119" y="2251852"/>
            <a:ext cx="439544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2800" smtClean="0">
                <a:solidFill>
                  <a:srgbClr val="FF0000"/>
                </a:solidFill>
                <a:latin typeface="HY궁서B" pitchFamily="18" charset="-127"/>
                <a:ea typeface="HY궁서B" pitchFamily="18" charset="-127"/>
              </a:rPr>
              <a:t>X</a:t>
            </a:r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47" name="Shape 46"/>
          <p:cNvCxnSpPr>
            <a:stCxn id="40" idx="2"/>
            <a:endCxn id="27" idx="0"/>
          </p:cNvCxnSpPr>
          <p:nvPr/>
        </p:nvCxnSpPr>
        <p:spPr>
          <a:xfrm rot="10800000" flipV="1">
            <a:off x="1514441" y="2428892"/>
            <a:ext cx="1071570" cy="1323158"/>
          </a:xfrm>
          <a:prstGeom prst="bentConnector2">
            <a:avLst/>
          </a:prstGeom>
          <a:ln>
            <a:solidFill>
              <a:srgbClr val="3C10F6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1014375" y="2680480"/>
            <a:ext cx="1643074" cy="600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100" smtClean="0">
                <a:latin typeface="HY궁서B" pitchFamily="18" charset="-127"/>
                <a:ea typeface="HY궁서B" pitchFamily="18" charset="-127"/>
              </a:rPr>
              <a:t> 다운로드</a:t>
            </a:r>
            <a:endParaRPr lang="en-US" altLang="ko-KR" sz="1100" smtClean="0">
              <a:latin typeface="HY궁서B" pitchFamily="18" charset="-127"/>
              <a:ea typeface="HY궁서B" pitchFamily="18" charset="-127"/>
            </a:endParaRPr>
          </a:p>
          <a:p>
            <a:r>
              <a:rPr lang="ko-KR" altLang="en-US" sz="1100" smtClean="0">
                <a:latin typeface="HY궁서B" pitchFamily="18" charset="-127"/>
                <a:ea typeface="HY궁서B" pitchFamily="18" charset="-127"/>
              </a:rPr>
              <a:t> </a:t>
            </a:r>
            <a:r>
              <a:rPr lang="en-US" altLang="ko-KR" sz="1100" smtClean="0">
                <a:latin typeface="HY궁서B" pitchFamily="18" charset="-127"/>
                <a:ea typeface="HY궁서B" pitchFamily="18" charset="-127"/>
              </a:rPr>
              <a:t>: </a:t>
            </a:r>
            <a:r>
              <a:rPr lang="ko-KR" altLang="en-US" sz="1100" smtClean="0">
                <a:latin typeface="HY궁서B" pitchFamily="18" charset="-127"/>
                <a:ea typeface="HY궁서B" pitchFamily="18" charset="-127"/>
              </a:rPr>
              <a:t> </a:t>
            </a:r>
            <a:r>
              <a:rPr lang="en-US" altLang="ko-KR" sz="1100" smtClean="0">
                <a:latin typeface="HY궁서B" pitchFamily="18" charset="-127"/>
                <a:ea typeface="HY궁서B" pitchFamily="18" charset="-127"/>
              </a:rPr>
              <a:t>lib, plugin</a:t>
            </a:r>
            <a:r>
              <a:rPr lang="ko-KR" altLang="en-US" sz="1100" smtClean="0">
                <a:latin typeface="HY궁서B" pitchFamily="18" charset="-127"/>
                <a:ea typeface="HY궁서B" pitchFamily="18" charset="-127"/>
              </a:rPr>
              <a:t>파일</a:t>
            </a:r>
            <a:endParaRPr lang="en-US" altLang="ko-KR" sz="1100" smtClean="0">
              <a:latin typeface="HY궁서B" pitchFamily="18" charset="-127"/>
              <a:ea typeface="HY궁서B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100" smtClean="0">
                <a:latin typeface="HY궁서B" pitchFamily="18" charset="-127"/>
                <a:ea typeface="HY궁서B" pitchFamily="18" charset="-127"/>
              </a:rPr>
              <a:t> 업로드  </a:t>
            </a:r>
            <a:r>
              <a:rPr lang="en-US" altLang="ko-KR" sz="1100" smtClean="0">
                <a:latin typeface="HY궁서B" pitchFamily="18" charset="-127"/>
                <a:ea typeface="HY궁서B" pitchFamily="18" charset="-127"/>
              </a:rPr>
              <a:t>: </a:t>
            </a:r>
            <a:r>
              <a:rPr lang="ko-KR" altLang="en-US" sz="1100" smtClean="0">
                <a:latin typeface="HY궁서B" pitchFamily="18" charset="-127"/>
                <a:ea typeface="HY궁서B" pitchFamily="18" charset="-127"/>
              </a:rPr>
              <a:t>빌드결과물</a:t>
            </a:r>
            <a:endParaRPr lang="en-US" altLang="ko-KR" sz="1100" smtClean="0">
              <a:latin typeface="HY궁서B" pitchFamily="18" charset="-127"/>
              <a:ea typeface="HY궁서B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586011" y="6180942"/>
            <a:ext cx="3143272" cy="29991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68415" tIns="34208" rIns="68415" bIns="34208">
            <a:spAutoFit/>
          </a:bodyPr>
          <a:lstStyle/>
          <a:p>
            <a:r>
              <a:rPr lang="en-US" sz="1500" b="1" smtClean="0">
                <a:latin typeface="LG Smart UI Regular" pitchFamily="50" charset="-127"/>
                <a:ea typeface="LG Smart UI Regular" pitchFamily="50" charset="-127"/>
              </a:rPr>
              <a:t>Job</a:t>
            </a:r>
            <a:r>
              <a:rPr lang="en-US" sz="1500" smtClean="0">
                <a:latin typeface="LG Smart UI Regular" pitchFamily="50" charset="-127"/>
                <a:ea typeface="LG Smart UI Regular" pitchFamily="50" charset="-127"/>
              </a:rPr>
              <a:t> : New_GDMi_web_dev </a:t>
            </a:r>
            <a:r>
              <a:rPr lang="ko-KR" altLang="en-US" sz="1500" smtClean="0">
                <a:latin typeface="LG Smart UI Regular" pitchFamily="50" charset="-127"/>
                <a:ea typeface="LG Smart UI Regular" pitchFamily="50" charset="-127"/>
              </a:rPr>
              <a:t>실행</a:t>
            </a:r>
            <a:endParaRPr lang="en-US" sz="1500"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085945" y="5538000"/>
            <a:ext cx="936475" cy="430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1100" smtClean="0">
                <a:latin typeface="HY궁서B" pitchFamily="18" charset="-127"/>
                <a:ea typeface="HY궁서B" pitchFamily="18" charset="-127"/>
              </a:rPr>
              <a:t>빌드성공시</a:t>
            </a:r>
            <a:r>
              <a:rPr lang="en-US" altLang="ko-KR" sz="1100" smtClean="0">
                <a:latin typeface="HY궁서B" pitchFamily="18" charset="-127"/>
                <a:ea typeface="HY궁서B" pitchFamily="18" charset="-127"/>
              </a:rPr>
              <a:t>,</a:t>
            </a:r>
          </a:p>
          <a:p>
            <a:pPr algn="ctr"/>
            <a:r>
              <a:rPr lang="en-US" altLang="ko-KR" sz="1100" smtClean="0">
                <a:latin typeface="HY궁서B" pitchFamily="18" charset="-127"/>
                <a:ea typeface="HY궁서B" pitchFamily="18" charset="-127"/>
              </a:rPr>
              <a:t>trigger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2943201" y="6752446"/>
            <a:ext cx="2428892" cy="29991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68415" tIns="34208" rIns="68415" bIns="34208">
            <a:spAutoFit/>
          </a:bodyPr>
          <a:lstStyle/>
          <a:p>
            <a:r>
              <a:rPr lang="en-US" altLang="ko-KR" sz="1500" smtClean="0">
                <a:latin typeface="LG Smart UI Regular" pitchFamily="50" charset="-127"/>
                <a:ea typeface="LG Smart UI Regular" pitchFamily="50" charset="-127"/>
              </a:rPr>
              <a:t>[workspace] svn </a:t>
            </a:r>
            <a:r>
              <a:rPr lang="ko-KR" altLang="en-US" sz="1500" smtClean="0">
                <a:latin typeface="LG Smart UI Regular" pitchFamily="50" charset="-127"/>
                <a:ea typeface="LG Smart UI Regular" pitchFamily="50" charset="-127"/>
              </a:rPr>
              <a:t>체크아웃</a:t>
            </a:r>
            <a:endParaRPr lang="en-US" sz="1500"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2586011" y="6752446"/>
            <a:ext cx="285752" cy="28575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latin typeface="LG Smart UI Regular" pitchFamily="50" charset="-127"/>
                <a:ea typeface="LG Smart UI Regular" pitchFamily="50" charset="-127"/>
              </a:rPr>
              <a:t>1</a:t>
            </a:r>
            <a:endParaRPr lang="ko-KR" altLang="en-US" sz="2000"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943201" y="7181074"/>
            <a:ext cx="2428892" cy="29991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68415" tIns="34208" rIns="68415" bIns="34208">
            <a:spAutoFit/>
          </a:bodyPr>
          <a:lstStyle/>
          <a:p>
            <a:r>
              <a:rPr lang="en-US" sz="1500" smtClean="0">
                <a:latin typeface="LG Smart UI Regular" pitchFamily="50" charset="-127"/>
                <a:ea typeface="LG Smart UI Regular" pitchFamily="50" charset="-127"/>
              </a:rPr>
              <a:t>Ant </a:t>
            </a:r>
            <a:r>
              <a:rPr lang="ko-KR" altLang="en-US" sz="1500" b="1" smtClean="0">
                <a:solidFill>
                  <a:srgbClr val="FF00FF"/>
                </a:solidFill>
                <a:latin typeface="LG Smart UI Regular" pitchFamily="50" charset="-127"/>
                <a:ea typeface="LG Smart UI Regular" pitchFamily="50" charset="-127"/>
              </a:rPr>
              <a:t>빌드</a:t>
            </a:r>
            <a:r>
              <a:rPr lang="ko-KR" altLang="en-US" sz="1500" smtClean="0">
                <a:latin typeface="LG Smart UI Regular" pitchFamily="50" charset="-127"/>
                <a:ea typeface="LG Smart UI Regular" pitchFamily="50" charset="-127"/>
              </a:rPr>
              <a:t> </a:t>
            </a:r>
            <a:r>
              <a:rPr lang="en-US" altLang="ko-KR" sz="1500" smtClean="0">
                <a:latin typeface="LG Smart UI Regular" pitchFamily="50" charset="-127"/>
                <a:ea typeface="LG Smart UI Regular" pitchFamily="50" charset="-127"/>
              </a:rPr>
              <a:t>(build.xml)</a:t>
            </a:r>
            <a:endParaRPr lang="en-US" sz="1500"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2586011" y="7181074"/>
            <a:ext cx="285752" cy="28575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latin typeface="LG Smart UI Regular" pitchFamily="50" charset="-127"/>
                <a:ea typeface="LG Smart UI Regular" pitchFamily="50" charset="-127"/>
              </a:rPr>
              <a:t>2</a:t>
            </a:r>
            <a:endParaRPr lang="ko-KR" altLang="en-US" sz="2000"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014639" y="7466826"/>
            <a:ext cx="2000264" cy="253750"/>
          </a:xfrm>
          <a:prstGeom prst="rect">
            <a:avLst/>
          </a:prstGeom>
          <a:noFill/>
        </p:spPr>
        <p:txBody>
          <a:bodyPr wrap="square" lIns="68415" tIns="34208" rIns="68415" bIns="34208">
            <a:spAutoFit/>
          </a:bodyPr>
          <a:lstStyle/>
          <a:p>
            <a:r>
              <a:rPr lang="en-US" sz="1200" smtClean="0">
                <a:latin typeface="HY궁서B" pitchFamily="18" charset="-127"/>
                <a:ea typeface="HY궁서B" pitchFamily="18" charset="-127"/>
              </a:rPr>
              <a:t> └ </a:t>
            </a:r>
            <a:r>
              <a:rPr lang="en-US" sz="1200" smtClean="0">
                <a:latin typeface="LG PC" pitchFamily="18" charset="-127"/>
                <a:ea typeface="LG PC" pitchFamily="18" charset="-127"/>
              </a:rPr>
              <a:t>Target : build_all</a:t>
            </a:r>
            <a:endParaRPr lang="en-US" sz="1200">
              <a:latin typeface="LG PC" pitchFamily="18" charset="-127"/>
              <a:ea typeface="LG PC" pitchFamily="18" charset="-127"/>
            </a:endParaRPr>
          </a:p>
        </p:txBody>
      </p:sp>
      <p:pic>
        <p:nvPicPr>
          <p:cNvPr id="2054" name="Picture 6" descr="jenkins, 로고 아이콘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43069" y="823092"/>
            <a:ext cx="823092" cy="823092"/>
          </a:xfrm>
          <a:prstGeom prst="rect">
            <a:avLst/>
          </a:prstGeom>
          <a:noFill/>
        </p:spPr>
      </p:pic>
      <p:sp>
        <p:nvSpPr>
          <p:cNvPr id="63" name="직사각형 62"/>
          <p:cNvSpPr/>
          <p:nvPr/>
        </p:nvSpPr>
        <p:spPr>
          <a:xfrm>
            <a:off x="3371829" y="7752578"/>
            <a:ext cx="4357718" cy="7769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415" tIns="34208" rIns="68415" bIns="34208">
            <a:spAutoFit/>
          </a:bodyPr>
          <a:lstStyle/>
          <a:p>
            <a:r>
              <a:rPr lang="en-US" sz="1500" smtClean="0">
                <a:solidFill>
                  <a:srgbClr val="FF00FF"/>
                </a:solidFill>
                <a:latin typeface="LG Smart UI Regular" pitchFamily="50" charset="-127"/>
                <a:ea typeface="LG Smart UI Regular" pitchFamily="50" charset="-127"/>
              </a:rPr>
              <a:t>clean </a:t>
            </a:r>
          </a:p>
          <a:p>
            <a:r>
              <a:rPr lang="en-US" sz="1500" smtClean="0">
                <a:solidFill>
                  <a:srgbClr val="FF00FF"/>
                </a:solidFill>
                <a:latin typeface="LG Smart UI Regular" pitchFamily="50" charset="-127"/>
                <a:ea typeface="LG Smart UI Regular" pitchFamily="50" charset="-127"/>
              </a:rPr>
              <a:t>&gt; tar </a:t>
            </a:r>
            <a:r>
              <a:rPr lang="ko-KR" altLang="en-US" sz="1500" smtClean="0">
                <a:solidFill>
                  <a:srgbClr val="FF00FF"/>
                </a:solidFill>
                <a:latin typeface="LG Smart UI Regular" pitchFamily="50" charset="-127"/>
                <a:ea typeface="LG Smart UI Regular" pitchFamily="50" charset="-127"/>
              </a:rPr>
              <a:t>생성</a:t>
            </a:r>
            <a:r>
              <a:rPr lang="en-US" sz="1500" smtClean="0">
                <a:solidFill>
                  <a:srgbClr val="FF00FF"/>
                </a:solidFill>
                <a:latin typeface="LG Smart UI Regular" pitchFamily="50" charset="-127"/>
                <a:ea typeface="LG Smart UI Regular" pitchFamily="50" charset="-127"/>
              </a:rPr>
              <a:t> </a:t>
            </a:r>
            <a:r>
              <a:rPr lang="en-US" sz="1200" smtClean="0">
                <a:latin typeface="LG Smart UI Regular" pitchFamily="50" charset="-127"/>
                <a:ea typeface="LG Smart UI Regular" pitchFamily="50" charset="-127"/>
              </a:rPr>
              <a:t>(src/main/webapp </a:t>
            </a:r>
            <a:r>
              <a:rPr lang="ko-KR" altLang="en-US" sz="1200" smtClean="0">
                <a:latin typeface="LG Smart UI Regular" pitchFamily="50" charset="-127"/>
                <a:ea typeface="LG Smart UI Regular" pitchFamily="50" charset="-127"/>
              </a:rPr>
              <a:t>하위 </a:t>
            </a:r>
            <a:r>
              <a:rPr lang="en-US" altLang="ko-KR" sz="1200" smtClean="0">
                <a:latin typeface="LG Smart UI Regular" pitchFamily="50" charset="-127"/>
                <a:ea typeface="LG Smart UI Regular" pitchFamily="50" charset="-127"/>
              </a:rPr>
              <a:t>)</a:t>
            </a:r>
            <a:r>
              <a:rPr lang="en-US" sz="1200" smtClean="0">
                <a:latin typeface="LG Smart UI Regular" pitchFamily="50" charset="-127"/>
                <a:ea typeface="LG Smart UI Regular" pitchFamily="50" charset="-127"/>
              </a:rPr>
              <a:t> </a:t>
            </a:r>
          </a:p>
          <a:p>
            <a:r>
              <a:rPr lang="en-US" sz="1500" smtClean="0">
                <a:solidFill>
                  <a:srgbClr val="FF00FF"/>
                </a:solidFill>
                <a:latin typeface="LG Smart UI Regular" pitchFamily="50" charset="-127"/>
                <a:ea typeface="LG Smart UI Regular" pitchFamily="50" charset="-127"/>
              </a:rPr>
              <a:t>&gt; web_deploy </a:t>
            </a:r>
            <a:r>
              <a:rPr lang="en-US" sz="1200" smtClean="0">
                <a:latin typeface="LG Smart UI Regular" pitchFamily="50" charset="-127"/>
                <a:ea typeface="LG Smart UI Regular" pitchFamily="50" charset="-127"/>
              </a:rPr>
              <a:t>(scp:tar</a:t>
            </a:r>
            <a:r>
              <a:rPr lang="ko-KR" altLang="en-US" sz="1200" smtClean="0">
                <a:latin typeface="LG Smart UI Regular" pitchFamily="50" charset="-127"/>
                <a:ea typeface="LG Smart UI Regular" pitchFamily="50" charset="-127"/>
              </a:rPr>
              <a:t>파일복사 </a:t>
            </a:r>
            <a:r>
              <a:rPr lang="en-US" altLang="ko-KR" sz="1200" smtClean="0">
                <a:latin typeface="LG Smart UI Regular" pitchFamily="50" charset="-127"/>
                <a:ea typeface="LG Smart UI Regular" pitchFamily="50" charset="-127"/>
              </a:rPr>
              <a:t>/ htdocs </a:t>
            </a:r>
            <a:r>
              <a:rPr lang="ko-KR" altLang="en-US" sz="1200" smtClean="0">
                <a:latin typeface="LG Smart UI Regular" pitchFamily="50" charset="-127"/>
                <a:ea typeface="LG Smart UI Regular" pitchFamily="50" charset="-127"/>
              </a:rPr>
              <a:t>하위삭제 후 </a:t>
            </a:r>
            <a:r>
              <a:rPr lang="en-US" altLang="ko-KR" sz="1200" smtClean="0">
                <a:latin typeface="LG Smart UI Regular" pitchFamily="50" charset="-127"/>
                <a:ea typeface="LG Smart UI Regular" pitchFamily="50" charset="-127"/>
              </a:rPr>
              <a:t>tar </a:t>
            </a:r>
            <a:r>
              <a:rPr lang="ko-KR" altLang="en-US" sz="1200" smtClean="0">
                <a:latin typeface="LG Smart UI Regular" pitchFamily="50" charset="-127"/>
                <a:ea typeface="LG Smart UI Regular" pitchFamily="50" charset="-127"/>
              </a:rPr>
              <a:t>압축해제</a:t>
            </a:r>
            <a:r>
              <a:rPr lang="en-US" altLang="ko-KR" sz="1200" smtClean="0">
                <a:latin typeface="LG Smart UI Regular" pitchFamily="50" charset="-127"/>
                <a:ea typeface="LG Smart UI Regular" pitchFamily="50" charset="-127"/>
              </a:rPr>
              <a:t>)</a:t>
            </a:r>
            <a:r>
              <a:rPr lang="en-US" sz="1200" smtClean="0">
                <a:latin typeface="LG Smart UI Regular" pitchFamily="50" charset="-127"/>
                <a:ea typeface="LG Smart UI Regular" pitchFamily="50" charset="-127"/>
              </a:rPr>
              <a:t> </a:t>
            </a:r>
            <a:endParaRPr lang="en-US" sz="1200">
              <a:solidFill>
                <a:srgbClr val="FF00FF"/>
              </a:solidFill>
              <a:latin typeface="LG Smart UI Regular" pitchFamily="50" charset="-127"/>
              <a:ea typeface="LG Smart UI Regular" pitchFamily="50" charset="-127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8943993" y="2609042"/>
            <a:ext cx="3500462" cy="2385268"/>
            <a:chOff x="8729679" y="3894926"/>
            <a:chExt cx="3500462" cy="2385268"/>
          </a:xfrm>
        </p:grpSpPr>
        <p:sp>
          <p:nvSpPr>
            <p:cNvPr id="19" name="직사각형 18"/>
            <p:cNvSpPr/>
            <p:nvPr/>
          </p:nvSpPr>
          <p:spPr>
            <a:xfrm>
              <a:off x="8729679" y="3894926"/>
              <a:ext cx="3500462" cy="23852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endParaRPr lang="en-US" sz="1000" smtClean="0">
                <a:latin typeface="HY궁서B" pitchFamily="18" charset="-127"/>
                <a:ea typeface="HY궁서B" pitchFamily="18" charset="-127"/>
              </a:endParaRPr>
            </a:p>
            <a:p>
              <a:endParaRPr lang="en-US" sz="1000" smtClean="0">
                <a:latin typeface="HY궁서B" pitchFamily="18" charset="-127"/>
                <a:ea typeface="HY궁서B" pitchFamily="18" charset="-127"/>
              </a:endParaRPr>
            </a:p>
            <a:p>
              <a:endParaRPr lang="en-US" sz="1000" smtClean="0">
                <a:latin typeface="HY궁서B" pitchFamily="18" charset="-127"/>
                <a:ea typeface="HY궁서B" pitchFamily="18" charset="-127"/>
              </a:endParaRPr>
            </a:p>
            <a:p>
              <a:pPr>
                <a:buFont typeface="Arial" pitchFamily="34" charset="0"/>
                <a:buChar char="•"/>
              </a:pPr>
              <a:r>
                <a:rPr lang="en-US" altLang="ko-KR" sz="1300" smtClean="0">
                  <a:latin typeface="HY궁서B" pitchFamily="18" charset="-127"/>
                  <a:ea typeface="HY궁서B" pitchFamily="18" charset="-127"/>
                  <a:cs typeface="맑은 고딕 Semilight" pitchFamily="50" charset="-127"/>
                </a:rPr>
                <a:t> branch</a:t>
              </a:r>
            </a:p>
            <a:p>
              <a:pPr>
                <a:buFont typeface="Arial" pitchFamily="34" charset="0"/>
                <a:buChar char="•"/>
              </a:pPr>
              <a:r>
                <a:rPr lang="en-US" altLang="ko-KR" sz="1300" smtClean="0">
                  <a:latin typeface="HY궁서B" pitchFamily="18" charset="-127"/>
                  <a:ea typeface="HY궁서B" pitchFamily="18" charset="-127"/>
                  <a:cs typeface="맑은 고딕 Semilight" pitchFamily="50" charset="-127"/>
                </a:rPr>
                <a:t> tag</a:t>
              </a:r>
            </a:p>
            <a:p>
              <a:pPr>
                <a:buFont typeface="Arial" pitchFamily="34" charset="0"/>
                <a:buChar char="•"/>
              </a:pPr>
              <a:r>
                <a:rPr lang="en-US" altLang="ko-KR" sz="1300" u="sng" smtClean="0">
                  <a:latin typeface="HY궁서B" pitchFamily="18" charset="-127"/>
                  <a:ea typeface="HY궁서B" pitchFamily="18" charset="-127"/>
                  <a:cs typeface="맑은 고딕 Semilight" pitchFamily="50" charset="-127"/>
                </a:rPr>
                <a:t> trunk</a:t>
              </a:r>
            </a:p>
            <a:p>
              <a:r>
                <a:rPr lang="en-US" sz="1000" smtClean="0">
                  <a:latin typeface="HY궁서B" pitchFamily="18" charset="-127"/>
                  <a:ea typeface="HY궁서B" pitchFamily="18" charset="-127"/>
                </a:rPr>
                <a:t>    │</a:t>
              </a:r>
            </a:p>
            <a:p>
              <a:r>
                <a:rPr lang="en-US" altLang="ko-KR" sz="1000" smtClean="0">
                  <a:latin typeface="HY궁서B" pitchFamily="18" charset="-127"/>
                  <a:ea typeface="HY궁서B" pitchFamily="18" charset="-127"/>
                </a:rPr>
                <a:t>   gdmi/</a:t>
              </a:r>
              <a:endParaRPr lang="ko-KR" altLang="en-US" sz="1000" smtClean="0">
                <a:latin typeface="HY궁서B" pitchFamily="18" charset="-127"/>
                <a:ea typeface="HY궁서B" pitchFamily="18" charset="-127"/>
              </a:endParaRPr>
            </a:p>
            <a:p>
              <a:r>
                <a:rPr lang="ko-KR" altLang="en-US" sz="1000" smtClean="0">
                  <a:latin typeface="HY궁서B" pitchFamily="18" charset="-127"/>
                  <a:ea typeface="HY궁서B" pitchFamily="18" charset="-127"/>
                </a:rPr>
                <a:t>       ├── </a:t>
              </a:r>
              <a:r>
                <a:rPr lang="en-US" altLang="ko-KR" sz="1000" smtClean="0">
                  <a:latin typeface="HY궁서B" pitchFamily="18" charset="-127"/>
                  <a:ea typeface="HY궁서B" pitchFamily="18" charset="-127"/>
                </a:rPr>
                <a:t>pom.xml</a:t>
              </a:r>
              <a:r>
                <a:rPr lang="ko-KR" altLang="en-US" sz="1000" smtClean="0">
                  <a:latin typeface="HY궁서B" pitchFamily="18" charset="-127"/>
                  <a:ea typeface="HY궁서B" pitchFamily="18" charset="-127"/>
                </a:rPr>
                <a:t>    </a:t>
              </a:r>
              <a:r>
                <a:rPr lang="en-US" altLang="ko-KR" sz="1000" smtClean="0">
                  <a:latin typeface="HY궁서B" pitchFamily="18" charset="-127"/>
                  <a:ea typeface="HY궁서B" pitchFamily="18" charset="-127"/>
                </a:rPr>
                <a:t>("maven </a:t>
              </a:r>
              <a:r>
                <a:rPr lang="ko-KR" altLang="en-US" sz="1000" smtClean="0">
                  <a:latin typeface="HY궁서B" pitchFamily="18" charset="-127"/>
                  <a:ea typeface="HY궁서B" pitchFamily="18" charset="-127"/>
                </a:rPr>
                <a:t>빌드파일</a:t>
              </a:r>
              <a:r>
                <a:rPr lang="en-US" altLang="ko-KR" sz="1000" smtClean="0">
                  <a:latin typeface="HY궁서B" pitchFamily="18" charset="-127"/>
                  <a:ea typeface="HY궁서B" pitchFamily="18" charset="-127"/>
                </a:rPr>
                <a:t>")</a:t>
              </a:r>
            </a:p>
            <a:p>
              <a:r>
                <a:rPr lang="en-US" sz="1000" smtClean="0">
                  <a:latin typeface="HY궁서B" pitchFamily="18" charset="-127"/>
                  <a:ea typeface="HY궁서B" pitchFamily="18" charset="-127"/>
                </a:rPr>
                <a:t>       │</a:t>
              </a:r>
              <a:endParaRPr lang="ko-KR" altLang="en-US" sz="1000" smtClean="0">
                <a:latin typeface="HY궁서B" pitchFamily="18" charset="-127"/>
                <a:ea typeface="HY궁서B" pitchFamily="18" charset="-127"/>
              </a:endParaRPr>
            </a:p>
            <a:p>
              <a:r>
                <a:rPr lang="ko-KR" altLang="en-US" sz="1000" smtClean="0">
                  <a:latin typeface="HY궁서B" pitchFamily="18" charset="-127"/>
                  <a:ea typeface="HY궁서B" pitchFamily="18" charset="-127"/>
                </a:rPr>
                <a:t>       ├── </a:t>
              </a:r>
              <a:r>
                <a:rPr lang="en-US" altLang="ko-KR" sz="1000" smtClean="0">
                  <a:latin typeface="HY궁서B" pitchFamily="18" charset="-127"/>
                  <a:ea typeface="HY궁서B" pitchFamily="18" charset="-127"/>
                </a:rPr>
                <a:t>build.xml </a:t>
              </a:r>
              <a:r>
                <a:rPr lang="en-US" sz="1000" smtClean="0">
                  <a:latin typeface="HY궁서B" pitchFamily="18" charset="-127"/>
                  <a:ea typeface="HY궁서B" pitchFamily="18" charset="-127"/>
                </a:rPr>
                <a:t>(“ant </a:t>
              </a:r>
              <a:r>
                <a:rPr lang="ko-KR" altLang="en-US" sz="1000" smtClean="0">
                  <a:latin typeface="HY궁서B" pitchFamily="18" charset="-127"/>
                  <a:ea typeface="HY궁서B" pitchFamily="18" charset="-127"/>
                </a:rPr>
                <a:t>빌드파일</a:t>
              </a:r>
              <a:r>
                <a:rPr lang="en-US" altLang="ko-KR" sz="1000" smtClean="0">
                  <a:latin typeface="HY궁서B" pitchFamily="18" charset="-127"/>
                  <a:ea typeface="HY궁서B" pitchFamily="18" charset="-127"/>
                </a:rPr>
                <a:t>")</a:t>
              </a:r>
            </a:p>
            <a:p>
              <a:r>
                <a:rPr lang="ko-KR" altLang="en-US" sz="1000" smtClean="0">
                  <a:latin typeface="HY궁서B" pitchFamily="18" charset="-127"/>
                  <a:ea typeface="HY궁서B" pitchFamily="18" charset="-127"/>
                </a:rPr>
                <a:t>       ├── </a:t>
              </a:r>
              <a:r>
                <a:rPr lang="en-US" sz="1000" smtClean="0">
                  <a:latin typeface="HY궁서B" pitchFamily="18" charset="-127"/>
                  <a:ea typeface="HY궁서B" pitchFamily="18" charset="-127"/>
                </a:rPr>
                <a:t>build.properties   (“ant </a:t>
              </a:r>
              <a:r>
                <a:rPr lang="ko-KR" altLang="en-US" sz="1000" smtClean="0">
                  <a:latin typeface="HY궁서B" pitchFamily="18" charset="-127"/>
                  <a:ea typeface="HY궁서B" pitchFamily="18" charset="-127"/>
                </a:rPr>
                <a:t>설정파일</a:t>
              </a:r>
              <a:r>
                <a:rPr lang="en-US" altLang="ko-KR" sz="1000" smtClean="0">
                  <a:latin typeface="HY궁서B" pitchFamily="18" charset="-127"/>
                  <a:ea typeface="HY궁서B" pitchFamily="18" charset="-127"/>
                </a:rPr>
                <a:t>")</a:t>
              </a:r>
            </a:p>
            <a:p>
              <a:r>
                <a:rPr lang="en-US" sz="1000" smtClean="0">
                  <a:latin typeface="HY궁서B" pitchFamily="18" charset="-127"/>
                  <a:ea typeface="HY궁서B" pitchFamily="18" charset="-127"/>
                </a:rPr>
                <a:t>       │</a:t>
              </a:r>
            </a:p>
            <a:p>
              <a:r>
                <a:rPr lang="en-US" sz="1000" smtClean="0">
                  <a:latin typeface="HY궁서B" pitchFamily="18" charset="-127"/>
                  <a:ea typeface="HY궁서B" pitchFamily="18" charset="-127"/>
                </a:rPr>
                <a:t>       └── </a:t>
              </a:r>
              <a:r>
                <a:rPr lang="ko-KR" altLang="en-US" sz="1000" smtClean="0">
                  <a:latin typeface="HY궁서B" pitchFamily="18" charset="-127"/>
                  <a:ea typeface="HY궁서B" pitchFamily="18" charset="-127"/>
                </a:rPr>
                <a:t>소스파일</a:t>
              </a:r>
              <a:r>
                <a:rPr lang="en-US" altLang="ko-KR" sz="1000" smtClean="0">
                  <a:latin typeface="HY궁서B" pitchFamily="18" charset="-127"/>
                  <a:ea typeface="HY궁서B" pitchFamily="18" charset="-127"/>
                </a:rPr>
                <a:t>……</a:t>
              </a:r>
              <a:endParaRPr lang="ko-KR" altLang="en-US" sz="1000" smtClean="0">
                <a:latin typeface="HY궁서B" pitchFamily="18" charset="-127"/>
                <a:ea typeface="HY궁서B" pitchFamily="18" charset="-127"/>
              </a:endParaRPr>
            </a:p>
          </p:txBody>
        </p:sp>
        <p:pic>
          <p:nvPicPr>
            <p:cNvPr id="2066" name="Picture 18" descr="Subversion&quot; Icon - Download for free – Iconduck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729679" y="3894926"/>
              <a:ext cx="369177" cy="355010"/>
            </a:xfrm>
            <a:prstGeom prst="rect">
              <a:avLst/>
            </a:prstGeom>
            <a:noFill/>
          </p:spPr>
        </p:pic>
        <p:sp>
          <p:nvSpPr>
            <p:cNvPr id="67" name="직사각형 66"/>
            <p:cNvSpPr/>
            <p:nvPr/>
          </p:nvSpPr>
          <p:spPr>
            <a:xfrm>
              <a:off x="9086869" y="3894926"/>
              <a:ext cx="1226618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500" b="1" smtClean="0">
                  <a:latin typeface="LG Smart UI Regular" pitchFamily="50" charset="-127"/>
                  <a:ea typeface="LG Smart UI Regular" pitchFamily="50" charset="-127"/>
                  <a:cs typeface="맑은 고딕 Semilight" pitchFamily="50" charset="-127"/>
                </a:rPr>
                <a:t>svn(</a:t>
              </a:r>
              <a:r>
                <a:rPr lang="ko-KR" altLang="en-US" sz="1500" b="1" smtClean="0">
                  <a:latin typeface="LG Smart UI Regular" pitchFamily="50" charset="-127"/>
                  <a:ea typeface="LG Smart UI Regular" pitchFamily="50" charset="-127"/>
                  <a:cs typeface="맑은 고딕 Semilight" pitchFamily="50" charset="-127"/>
                </a:rPr>
                <a:t>형상관리</a:t>
              </a:r>
              <a:r>
                <a:rPr lang="en-US" altLang="ko-KR" sz="1500" b="1" smtClean="0">
                  <a:latin typeface="LG Smart UI Regular" pitchFamily="50" charset="-127"/>
                  <a:ea typeface="LG Smart UI Regular" pitchFamily="50" charset="-127"/>
                  <a:cs typeface="맑은 고딕 Semilight" pitchFamily="50" charset="-127"/>
                </a:rPr>
                <a:t>)</a:t>
              </a:r>
              <a:endParaRPr lang="ko-KR" altLang="en-US" sz="1500" b="1">
                <a:latin typeface="LG Smart UI Regular" pitchFamily="50" charset="-127"/>
                <a:ea typeface="LG Smart UI Regular" pitchFamily="50" charset="-127"/>
                <a:cs typeface="맑은 고딕 Semilight" pitchFamily="50" charset="-127"/>
              </a:endParaRPr>
            </a:p>
          </p:txBody>
        </p:sp>
      </p:grpSp>
      <p:pic>
        <p:nvPicPr>
          <p:cNvPr id="69" name="Picture 109" descr="Picture30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241" y="4609306"/>
            <a:ext cx="631219" cy="57150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꺾인 연결선 70"/>
          <p:cNvCxnSpPr>
            <a:endCxn id="28" idx="3"/>
          </p:cNvCxnSpPr>
          <p:nvPr/>
        </p:nvCxnSpPr>
        <p:spPr>
          <a:xfrm rot="10800000">
            <a:off x="5372093" y="2007348"/>
            <a:ext cx="3643338" cy="1601827"/>
          </a:xfrm>
          <a:prstGeom prst="bentConnector3">
            <a:avLst>
              <a:gd name="adj1" fmla="val 18789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/>
          <p:nvPr/>
        </p:nvCxnSpPr>
        <p:spPr>
          <a:xfrm rot="10800000" flipV="1">
            <a:off x="5372093" y="3609174"/>
            <a:ext cx="3643338" cy="3286148"/>
          </a:xfrm>
          <a:prstGeom prst="bentConnector3">
            <a:avLst>
              <a:gd name="adj1" fmla="val 18789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96863" y="195002"/>
            <a:ext cx="4181720" cy="510299"/>
          </a:xfrm>
          <a:prstGeom prst="rect">
            <a:avLst/>
          </a:prstGeom>
          <a:noFill/>
        </p:spPr>
        <p:txBody>
          <a:bodyPr wrap="none" lIns="124364" tIns="62182" rIns="124364" bIns="62182" rtlCol="0">
            <a:spAutoFit/>
          </a:bodyPr>
          <a:lstStyle/>
          <a:p>
            <a:r>
              <a:rPr lang="en-US" altLang="ko-KR" smtClean="0">
                <a:latin typeface="LG Smart UI Regular" pitchFamily="50" charset="-127"/>
                <a:ea typeface="LG Smart UI Regular" pitchFamily="50" charset="-127"/>
              </a:rPr>
              <a:t>NEW gdmi </a:t>
            </a:r>
            <a:r>
              <a:rPr lang="ko-KR" altLang="en-US" smtClean="0">
                <a:latin typeface="LG Smart UI Regular" pitchFamily="50" charset="-127"/>
                <a:ea typeface="LG Smart UI Regular" pitchFamily="50" charset="-127"/>
              </a:rPr>
              <a:t>개발 빌드</a:t>
            </a:r>
            <a:r>
              <a:rPr lang="en-US" altLang="ko-KR" smtClean="0">
                <a:latin typeface="LG Smart UI Regular" pitchFamily="50" charset="-127"/>
                <a:ea typeface="LG Smart UI Regular" pitchFamily="50" charset="-127"/>
              </a:rPr>
              <a:t>/</a:t>
            </a:r>
            <a:r>
              <a:rPr lang="ko-KR" altLang="en-US" smtClean="0">
                <a:latin typeface="LG Smart UI Regular" pitchFamily="50" charset="-127"/>
                <a:ea typeface="LG Smart UI Regular" pitchFamily="50" charset="-127"/>
              </a:rPr>
              <a:t>배포 구성</a:t>
            </a:r>
            <a:endParaRPr lang="ko-KR" altLang="en-US">
              <a:latin typeface="LG Smart UI Regular" pitchFamily="50" charset="-127"/>
              <a:ea typeface="LG Smart UI Regular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1014375" y="965968"/>
            <a:ext cx="7072362" cy="40005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9" tIns="45710" rIns="91419" bIns="45710" rtlCol="0" anchor="t" anchorCtr="0"/>
          <a:lstStyle/>
          <a:p>
            <a:pPr algn="ctr"/>
            <a:r>
              <a:rPr lang="ko-KR" altLang="en-US" sz="1700" b="1" smtClean="0">
                <a:solidFill>
                  <a:schemeClr val="tx1"/>
                </a:solidFill>
                <a:latin typeface="LG Smart UI Regular" pitchFamily="50" charset="-127"/>
                <a:ea typeface="LG Smart UI Regular" pitchFamily="50" charset="-127"/>
                <a:cs typeface="맑은 고딕 Semilight" pitchFamily="50" charset="-127"/>
              </a:rPr>
              <a:t>개발서버</a:t>
            </a:r>
            <a:endParaRPr lang="ko-KR" altLang="en-US" sz="1700" b="1">
              <a:solidFill>
                <a:schemeClr val="tx1"/>
              </a:solidFill>
              <a:latin typeface="LG Smart UI Regular" pitchFamily="50" charset="-127"/>
              <a:ea typeface="LG Smart UI Regular" pitchFamily="50" charset="-127"/>
              <a:cs typeface="맑은 고딕 Semilight" pitchFamily="50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rot="5400000">
            <a:off x="1622392" y="2715405"/>
            <a:ext cx="221457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96863" y="195002"/>
            <a:ext cx="3148104" cy="510299"/>
          </a:xfrm>
          <a:prstGeom prst="rect">
            <a:avLst/>
          </a:prstGeom>
          <a:noFill/>
        </p:spPr>
        <p:txBody>
          <a:bodyPr wrap="none" lIns="124364" tIns="62182" rIns="124364" bIns="62182" rtlCol="0">
            <a:spAutoFit/>
          </a:bodyPr>
          <a:lstStyle/>
          <a:p>
            <a:r>
              <a:rPr lang="en-US" altLang="ko-KR" smtClean="0">
                <a:latin typeface="LG Smart UI Regular" pitchFamily="50" charset="-127"/>
                <a:ea typeface="LG Smart UI Regular" pitchFamily="50" charset="-127"/>
              </a:rPr>
              <a:t>NTAMS </a:t>
            </a:r>
            <a:r>
              <a:rPr lang="ko-KR" altLang="en-US" u="sng" smtClean="0">
                <a:latin typeface="LG Smart UI Regular" pitchFamily="50" charset="-127"/>
                <a:ea typeface="LG Smart UI Regular" pitchFamily="50" charset="-127"/>
              </a:rPr>
              <a:t>운영</a:t>
            </a:r>
            <a:r>
              <a:rPr lang="ko-KR" altLang="en-US" smtClean="0">
                <a:latin typeface="LG Smart UI Regular" pitchFamily="50" charset="-127"/>
                <a:ea typeface="LG Smart UI Regular" pitchFamily="50" charset="-127"/>
              </a:rPr>
              <a:t>빌드</a:t>
            </a:r>
            <a:r>
              <a:rPr lang="en-US" altLang="ko-KR" smtClean="0">
                <a:latin typeface="LG Smart UI Regular" pitchFamily="50" charset="-127"/>
                <a:ea typeface="LG Smart UI Regular" pitchFamily="50" charset="-127"/>
              </a:rPr>
              <a:t>/</a:t>
            </a:r>
            <a:r>
              <a:rPr lang="ko-KR" altLang="en-US" smtClean="0">
                <a:latin typeface="LG Smart UI Regular" pitchFamily="50" charset="-127"/>
                <a:ea typeface="LG Smart UI Regular" pitchFamily="50" charset="-127"/>
              </a:rPr>
              <a:t>배포</a:t>
            </a:r>
            <a:endParaRPr lang="ko-KR" altLang="en-US"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586011" y="1343157"/>
            <a:ext cx="3214710" cy="29991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68415" tIns="34208" rIns="68415" bIns="34208">
            <a:spAutoFit/>
          </a:bodyPr>
          <a:lstStyle/>
          <a:p>
            <a:r>
              <a:rPr lang="en-US" sz="1500" b="1" smtClean="0">
                <a:latin typeface="LG Smart UI Regular" pitchFamily="50" charset="-127"/>
                <a:ea typeface="LG Smart UI Regular" pitchFamily="50" charset="-127"/>
              </a:rPr>
              <a:t>Pipeline</a:t>
            </a:r>
            <a:r>
              <a:rPr lang="en-US" sz="1500" smtClean="0">
                <a:latin typeface="LG Smart UI Regular" pitchFamily="50" charset="-127"/>
                <a:ea typeface="LG Smart UI Regular" pitchFamily="50" charset="-127"/>
              </a:rPr>
              <a:t> : BD_TAMS_PROD</a:t>
            </a:r>
            <a:endParaRPr lang="en-US" sz="1500">
              <a:latin typeface="LG Smart UI Regular" pitchFamily="50" charset="-127"/>
              <a:ea typeface="LG Smart UI Regular" pitchFamily="50" charset="-127"/>
            </a:endParaRPr>
          </a:p>
        </p:txBody>
      </p:sp>
      <p:pic>
        <p:nvPicPr>
          <p:cNvPr id="4" name="Picture 6" descr="jenkins, 로고 아이콘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3069" y="823092"/>
            <a:ext cx="823092" cy="823092"/>
          </a:xfrm>
          <a:prstGeom prst="rect">
            <a:avLst/>
          </a:prstGeom>
          <a:noFill/>
        </p:spPr>
      </p:pic>
      <p:sp>
        <p:nvSpPr>
          <p:cNvPr id="5" name="직사각형 4"/>
          <p:cNvSpPr/>
          <p:nvPr/>
        </p:nvSpPr>
        <p:spPr>
          <a:xfrm>
            <a:off x="2943201" y="1857388"/>
            <a:ext cx="2428892" cy="29991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68415" tIns="34208" rIns="68415" bIns="34208">
            <a:spAutoFit/>
          </a:bodyPr>
          <a:lstStyle/>
          <a:p>
            <a:r>
              <a:rPr lang="en-US" altLang="ko-KR" sz="1500" smtClean="0">
                <a:latin typeface="LG Smart UI Regular" pitchFamily="50" charset="-127"/>
                <a:ea typeface="LG Smart UI Regular" pitchFamily="50" charset="-127"/>
              </a:rPr>
              <a:t>[workspace] svn </a:t>
            </a:r>
            <a:r>
              <a:rPr lang="ko-KR" altLang="en-US" sz="1500" smtClean="0">
                <a:latin typeface="LG Smart UI Regular" pitchFamily="50" charset="-127"/>
                <a:ea typeface="LG Smart UI Regular" pitchFamily="50" charset="-127"/>
              </a:rPr>
              <a:t>체크아웃</a:t>
            </a:r>
            <a:endParaRPr lang="en-US" sz="1500"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43201" y="2286016"/>
            <a:ext cx="2428892" cy="29991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68415" tIns="34208" rIns="68415" bIns="34208">
            <a:spAutoFit/>
          </a:bodyPr>
          <a:lstStyle/>
          <a:p>
            <a:r>
              <a:rPr lang="en-US" sz="1500" smtClean="0">
                <a:latin typeface="LG Smart UI Regular" pitchFamily="50" charset="-127"/>
                <a:ea typeface="LG Smart UI Regular" pitchFamily="50" charset="-127"/>
              </a:rPr>
              <a:t>Maven</a:t>
            </a:r>
            <a:r>
              <a:rPr lang="ko-KR" altLang="en-US" sz="1500" smtClean="0">
                <a:latin typeface="LG Smart UI Regular" pitchFamily="50" charset="-127"/>
                <a:ea typeface="LG Smart UI Regular" pitchFamily="50" charset="-127"/>
              </a:rPr>
              <a:t> </a:t>
            </a:r>
            <a:r>
              <a:rPr lang="ko-KR" altLang="en-US" sz="1500" b="1" smtClean="0">
                <a:solidFill>
                  <a:srgbClr val="FF00FF"/>
                </a:solidFill>
                <a:latin typeface="LG Smart UI Regular" pitchFamily="50" charset="-127"/>
                <a:ea typeface="LG Smart UI Regular" pitchFamily="50" charset="-127"/>
              </a:rPr>
              <a:t>빌드</a:t>
            </a:r>
            <a:r>
              <a:rPr lang="ko-KR" altLang="en-US" sz="1500" smtClean="0">
                <a:latin typeface="LG Smart UI Regular" pitchFamily="50" charset="-127"/>
                <a:ea typeface="LG Smart UI Regular" pitchFamily="50" charset="-127"/>
              </a:rPr>
              <a:t> </a:t>
            </a:r>
            <a:r>
              <a:rPr lang="en-US" altLang="ko-KR" sz="1500" smtClean="0">
                <a:latin typeface="LG Smart UI Regular" pitchFamily="50" charset="-127"/>
                <a:ea typeface="LG Smart UI Regular" pitchFamily="50" charset="-127"/>
              </a:rPr>
              <a:t>(pom.xml)</a:t>
            </a:r>
            <a:endParaRPr lang="en-US" sz="1500"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014639" y="2571768"/>
            <a:ext cx="4429156" cy="253750"/>
          </a:xfrm>
          <a:prstGeom prst="rect">
            <a:avLst/>
          </a:prstGeom>
          <a:noFill/>
        </p:spPr>
        <p:txBody>
          <a:bodyPr wrap="square" lIns="68415" tIns="34208" rIns="68415" bIns="34208">
            <a:spAutoFit/>
          </a:bodyPr>
          <a:lstStyle/>
          <a:p>
            <a:r>
              <a:rPr lang="en-US" sz="1200" smtClean="0">
                <a:latin typeface="HY궁서B" pitchFamily="18" charset="-127"/>
                <a:ea typeface="HY궁서B" pitchFamily="18" charset="-127"/>
              </a:rPr>
              <a:t> └ </a:t>
            </a:r>
            <a:r>
              <a:rPr lang="en-US" sz="1200" smtClean="0"/>
              <a:t>mvn -f GAAI/pom_prod.xml clean package</a:t>
            </a:r>
            <a:endParaRPr lang="en-US" sz="1200"/>
          </a:p>
        </p:txBody>
      </p:sp>
      <p:sp>
        <p:nvSpPr>
          <p:cNvPr id="9" name="직사각형 8"/>
          <p:cNvSpPr/>
          <p:nvPr/>
        </p:nvSpPr>
        <p:spPr>
          <a:xfrm>
            <a:off x="2943201" y="3286148"/>
            <a:ext cx="2428892" cy="29991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68415" tIns="34208" rIns="68415" bIns="34208">
            <a:spAutoFit/>
          </a:bodyPr>
          <a:lstStyle/>
          <a:p>
            <a:r>
              <a:rPr lang="en-US" sz="1500" smtClean="0">
                <a:latin typeface="LG Smart UI Regular" pitchFamily="50" charset="-127"/>
                <a:ea typeface="LG Smart UI Regular" pitchFamily="50" charset="-127"/>
              </a:rPr>
              <a:t>Ant </a:t>
            </a:r>
            <a:r>
              <a:rPr lang="ko-KR" altLang="en-US" sz="1500" b="1" smtClean="0">
                <a:solidFill>
                  <a:srgbClr val="3C10F6"/>
                </a:solidFill>
                <a:latin typeface="LG Smart UI Regular" pitchFamily="50" charset="-127"/>
                <a:ea typeface="LG Smart UI Regular" pitchFamily="50" charset="-127"/>
              </a:rPr>
              <a:t>빌드</a:t>
            </a:r>
            <a:r>
              <a:rPr lang="en-US" sz="1500" smtClean="0">
                <a:latin typeface="LG Smart UI Regular" pitchFamily="50" charset="-127"/>
                <a:ea typeface="LG Smart UI Regular" pitchFamily="50" charset="-127"/>
              </a:rPr>
              <a:t> (build.xml</a:t>
            </a:r>
            <a:r>
              <a:rPr lang="en-US" altLang="ko-KR" sz="1500" smtClean="0">
                <a:latin typeface="LG Smart UI Regular" pitchFamily="50" charset="-127"/>
                <a:ea typeface="LG Smart UI Regular" pitchFamily="50" charset="-127"/>
              </a:rPr>
              <a:t>)-</a:t>
            </a:r>
            <a:r>
              <a:rPr lang="ko-KR" altLang="en-US" sz="1500" smtClean="0">
                <a:latin typeface="LG Smart UI Regular" pitchFamily="50" charset="-127"/>
                <a:ea typeface="LG Smart UI Regular" pitchFamily="50" charset="-127"/>
              </a:rPr>
              <a:t>소스배포</a:t>
            </a:r>
            <a:endParaRPr lang="en-US" sz="1500"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014639" y="3571900"/>
            <a:ext cx="4857784" cy="253750"/>
          </a:xfrm>
          <a:prstGeom prst="rect">
            <a:avLst/>
          </a:prstGeom>
          <a:noFill/>
        </p:spPr>
        <p:txBody>
          <a:bodyPr wrap="square" lIns="68415" tIns="34208" rIns="68415" bIns="34208">
            <a:spAutoFit/>
          </a:bodyPr>
          <a:lstStyle/>
          <a:p>
            <a:r>
              <a:rPr lang="en-US" sz="1200" smtClean="0">
                <a:latin typeface="HY궁서B" pitchFamily="18" charset="-127"/>
                <a:ea typeface="HY궁서B" pitchFamily="18" charset="-127"/>
              </a:rPr>
              <a:t> └ </a:t>
            </a:r>
            <a:r>
              <a:rPr lang="en-US" sz="1200" smtClean="0"/>
              <a:t>ant -buildfile GAAI/build_prod.xml deploy</a:t>
            </a:r>
            <a:endParaRPr lang="en-US" sz="120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943069" y="1823224"/>
            <a:ext cx="1000132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smtClean="0"/>
              <a:t>stage1</a:t>
            </a:r>
            <a:endParaRPr lang="ko-KR" altLang="en-US" sz="170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943069" y="2251852"/>
            <a:ext cx="1000132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smtClean="0"/>
              <a:t>stage2</a:t>
            </a:r>
            <a:endParaRPr lang="ko-KR" altLang="en-US" sz="170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943069" y="3251984"/>
            <a:ext cx="1000132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smtClean="0"/>
              <a:t>stage3</a:t>
            </a:r>
            <a:endParaRPr lang="ko-KR" altLang="en-US" sz="1700"/>
          </a:p>
        </p:txBody>
      </p:sp>
      <p:sp>
        <p:nvSpPr>
          <p:cNvPr id="14" name="직사각형 13"/>
          <p:cNvSpPr/>
          <p:nvPr/>
        </p:nvSpPr>
        <p:spPr>
          <a:xfrm>
            <a:off x="3371829" y="3894926"/>
            <a:ext cx="2071702" cy="29991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415" tIns="34208" rIns="68415" bIns="34208">
            <a:spAutoFit/>
          </a:bodyPr>
          <a:lstStyle/>
          <a:p>
            <a:r>
              <a:rPr lang="en-US" altLang="ko-KR" sz="1500" smtClean="0">
                <a:solidFill>
                  <a:srgbClr val="3C10F6"/>
                </a:solidFill>
                <a:latin typeface="LG Smart UI Regular" pitchFamily="50" charset="-127"/>
                <a:ea typeface="LG Smart UI Regular" pitchFamily="50" charset="-127"/>
              </a:rPr>
              <a:t>WEB, WAS</a:t>
            </a:r>
            <a:r>
              <a:rPr lang="ko-KR" altLang="en-US" sz="1500" smtClean="0">
                <a:solidFill>
                  <a:srgbClr val="3C10F6"/>
                </a:solidFill>
                <a:latin typeface="LG Smart UI Regular" pitchFamily="50" charset="-127"/>
                <a:ea typeface="LG Smart UI Regular" pitchFamily="50" charset="-127"/>
              </a:rPr>
              <a:t>에 배포 </a:t>
            </a:r>
            <a:r>
              <a:rPr lang="en-US" altLang="ko-KR" sz="1500" smtClean="0">
                <a:solidFill>
                  <a:srgbClr val="3C10F6"/>
                </a:solidFill>
                <a:latin typeface="LG Smart UI Regular" pitchFamily="50" charset="-127"/>
                <a:ea typeface="LG Smart UI Regular" pitchFamily="50" charset="-127"/>
              </a:rPr>
              <a:t>(scp)</a:t>
            </a:r>
            <a:endParaRPr lang="en-US" sz="1500">
              <a:solidFill>
                <a:srgbClr val="3C10F6"/>
              </a:solidFill>
              <a:latin typeface="LG Smart UI Regular" pitchFamily="50" charset="-127"/>
              <a:ea typeface="LG Smart UI Regular" pitchFamily="50" charset="-127"/>
            </a:endParaRPr>
          </a:p>
        </p:txBody>
      </p:sp>
      <p:pic>
        <p:nvPicPr>
          <p:cNvPr id="23" name="Picture 109" descr="Picture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84" y="1429973"/>
            <a:ext cx="613435" cy="50006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2" descr="Download Nexus Repository OSS | Sonatyp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7119" y="1180282"/>
            <a:ext cx="428631" cy="397262"/>
          </a:xfrm>
          <a:prstGeom prst="rect">
            <a:avLst/>
          </a:prstGeom>
          <a:noFill/>
        </p:spPr>
      </p:pic>
      <p:sp>
        <p:nvSpPr>
          <p:cNvPr id="25" name="직사각형 24"/>
          <p:cNvSpPr/>
          <p:nvPr/>
        </p:nvSpPr>
        <p:spPr>
          <a:xfrm>
            <a:off x="14246" y="1572849"/>
            <a:ext cx="714380" cy="299917"/>
          </a:xfrm>
          <a:prstGeom prst="rect">
            <a:avLst/>
          </a:prstGeom>
          <a:noFill/>
        </p:spPr>
        <p:txBody>
          <a:bodyPr wrap="square" lIns="68415" tIns="34208" rIns="68415" bIns="34208">
            <a:spAutoFit/>
          </a:bodyPr>
          <a:lstStyle/>
          <a:p>
            <a:pPr algn="ctr"/>
            <a:r>
              <a:rPr lang="en-US" sz="1500" smtClean="0">
                <a:latin typeface="LG Smart UI Regular" pitchFamily="50" charset="-127"/>
                <a:ea typeface="LG Smart UI Regular" pitchFamily="50" charset="-127"/>
              </a:rPr>
              <a:t>nexus</a:t>
            </a:r>
            <a:endParaRPr lang="en-US" sz="1500"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28623" y="3752050"/>
            <a:ext cx="1571636" cy="530749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415" tIns="34208" rIns="68415" bIns="34208">
            <a:spAutoFit/>
          </a:bodyPr>
          <a:lstStyle/>
          <a:p>
            <a:pPr algn="ctr"/>
            <a:r>
              <a:rPr lang="en-US" sz="1500" smtClean="0">
                <a:latin typeface="LG Smart UI Regular" pitchFamily="50" charset="-127"/>
                <a:ea typeface="LG Smart UI Regular" pitchFamily="50" charset="-127"/>
              </a:rPr>
              <a:t>[</a:t>
            </a:r>
            <a:r>
              <a:rPr lang="ko-KR" altLang="en-US" sz="1500" smtClean="0">
                <a:latin typeface="LG Smart UI Regular" pitchFamily="50" charset="-127"/>
                <a:ea typeface="LG Smart UI Regular" pitchFamily="50" charset="-127"/>
              </a:rPr>
              <a:t>로컬</a:t>
            </a:r>
            <a:r>
              <a:rPr lang="en-US" altLang="ko-KR" sz="1500" smtClean="0">
                <a:latin typeface="LG Smart UI Regular" pitchFamily="50" charset="-127"/>
                <a:ea typeface="LG Smart UI Regular" pitchFamily="50" charset="-127"/>
              </a:rPr>
              <a:t>repository]</a:t>
            </a:r>
            <a:endParaRPr lang="en-US" sz="1500" smtClean="0">
              <a:latin typeface="LG Smart UI Regular" pitchFamily="50" charset="-127"/>
              <a:ea typeface="LG Smart UI Regular" pitchFamily="50" charset="-127"/>
            </a:endParaRPr>
          </a:p>
          <a:p>
            <a:pPr algn="ctr"/>
            <a:r>
              <a:rPr lang="en-US" sz="1500" smtClean="0">
                <a:latin typeface="LG Smart UI Regular" pitchFamily="50" charset="-127"/>
                <a:ea typeface="LG Smart UI Regular" pitchFamily="50" charset="-127"/>
              </a:rPr>
              <a:t>.m2/repository</a:t>
            </a:r>
            <a:endParaRPr lang="en-US" sz="1500">
              <a:latin typeface="LG Smart UI Regular" pitchFamily="50" charset="-127"/>
              <a:ea typeface="LG Smart UI Regular" pitchFamily="50" charset="-127"/>
            </a:endParaRPr>
          </a:p>
        </p:txBody>
      </p:sp>
      <p:cxnSp>
        <p:nvCxnSpPr>
          <p:cNvPr id="27" name="Shape 26"/>
          <p:cNvCxnSpPr>
            <a:stCxn id="23" idx="2"/>
            <a:endCxn id="26" idx="1"/>
          </p:cNvCxnSpPr>
          <p:nvPr/>
        </p:nvCxnSpPr>
        <p:spPr>
          <a:xfrm rot="16200000" flipH="1">
            <a:off x="-483181" y="2805621"/>
            <a:ext cx="2087386" cy="336221"/>
          </a:xfrm>
          <a:prstGeom prst="bentConnector2">
            <a:avLst/>
          </a:prstGeom>
          <a:ln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14243" y="2894794"/>
            <a:ext cx="907621" cy="29238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1300" smtClean="0">
                <a:latin typeface="HY궁서B" pitchFamily="18" charset="-127"/>
                <a:ea typeface="HY궁서B" pitchFamily="18" charset="-127"/>
              </a:rPr>
              <a:t>접속안됨</a:t>
            </a:r>
            <a:r>
              <a:rPr lang="en-US" altLang="ko-KR" sz="1300" smtClean="0">
                <a:latin typeface="HY궁서B" pitchFamily="18" charset="-127"/>
                <a:ea typeface="HY궁서B" pitchFamily="18" charset="-127"/>
              </a:rPr>
              <a:t>.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157119" y="2251852"/>
            <a:ext cx="439544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2800" smtClean="0">
                <a:solidFill>
                  <a:srgbClr val="FF0000"/>
                </a:solidFill>
                <a:latin typeface="HY궁서B" pitchFamily="18" charset="-127"/>
                <a:ea typeface="HY궁서B" pitchFamily="18" charset="-127"/>
              </a:rPr>
              <a:t>X</a:t>
            </a:r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30" name="Shape 29"/>
          <p:cNvCxnSpPr>
            <a:stCxn id="12" idx="1"/>
            <a:endCxn id="26" idx="0"/>
          </p:cNvCxnSpPr>
          <p:nvPr/>
        </p:nvCxnSpPr>
        <p:spPr>
          <a:xfrm rot="10800000" flipV="1">
            <a:off x="1514441" y="2430446"/>
            <a:ext cx="428628" cy="1321603"/>
          </a:xfrm>
          <a:prstGeom prst="bentConnector2">
            <a:avLst/>
          </a:prstGeom>
          <a:ln>
            <a:solidFill>
              <a:srgbClr val="3C10F6"/>
            </a:solidFill>
            <a:prstDash val="solid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1014375" y="2680480"/>
            <a:ext cx="1643074" cy="430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100" smtClean="0">
                <a:latin typeface="HY궁서B" pitchFamily="18" charset="-127"/>
                <a:ea typeface="HY궁서B" pitchFamily="18" charset="-127"/>
              </a:rPr>
              <a:t> 다운로드</a:t>
            </a:r>
            <a:endParaRPr lang="en-US" altLang="ko-KR" sz="1100" smtClean="0">
              <a:latin typeface="HY궁서B" pitchFamily="18" charset="-127"/>
              <a:ea typeface="HY궁서B" pitchFamily="18" charset="-127"/>
            </a:endParaRPr>
          </a:p>
          <a:p>
            <a:r>
              <a:rPr lang="ko-KR" altLang="en-US" sz="1100" smtClean="0">
                <a:latin typeface="HY궁서B" pitchFamily="18" charset="-127"/>
                <a:ea typeface="HY궁서B" pitchFamily="18" charset="-127"/>
              </a:rPr>
              <a:t> </a:t>
            </a:r>
            <a:r>
              <a:rPr lang="en-US" altLang="ko-KR" sz="1100" smtClean="0">
                <a:latin typeface="HY궁서B" pitchFamily="18" charset="-127"/>
                <a:ea typeface="HY궁서B" pitchFamily="18" charset="-127"/>
              </a:rPr>
              <a:t>: </a:t>
            </a:r>
            <a:r>
              <a:rPr lang="ko-KR" altLang="en-US" sz="1100" smtClean="0">
                <a:latin typeface="HY궁서B" pitchFamily="18" charset="-127"/>
                <a:ea typeface="HY궁서B" pitchFamily="18" charset="-127"/>
              </a:rPr>
              <a:t> </a:t>
            </a:r>
            <a:r>
              <a:rPr lang="en-US" altLang="ko-KR" sz="1100" smtClean="0">
                <a:latin typeface="HY궁서B" pitchFamily="18" charset="-127"/>
                <a:ea typeface="HY궁서B" pitchFamily="18" charset="-127"/>
              </a:rPr>
              <a:t>lib, plugin</a:t>
            </a:r>
            <a:r>
              <a:rPr lang="ko-KR" altLang="en-US" sz="1100" smtClean="0">
                <a:latin typeface="HY궁서B" pitchFamily="18" charset="-127"/>
                <a:ea typeface="HY궁서B" pitchFamily="18" charset="-127"/>
              </a:rPr>
              <a:t>파일</a:t>
            </a:r>
            <a:endParaRPr lang="en-US" altLang="ko-KR" sz="1100" smtClean="0">
              <a:latin typeface="HY궁서B" pitchFamily="18" charset="-127"/>
              <a:ea typeface="HY궁서B" pitchFamily="18" charset="-127"/>
            </a:endParaRPr>
          </a:p>
        </p:txBody>
      </p:sp>
      <p:cxnSp>
        <p:nvCxnSpPr>
          <p:cNvPr id="35" name="Shape 34"/>
          <p:cNvCxnSpPr>
            <a:stCxn id="6" idx="3"/>
            <a:endCxn id="33" idx="0"/>
          </p:cNvCxnSpPr>
          <p:nvPr/>
        </p:nvCxnSpPr>
        <p:spPr>
          <a:xfrm>
            <a:off x="5372093" y="2435975"/>
            <a:ext cx="2464611" cy="1387608"/>
          </a:xfrm>
          <a:prstGeom prst="bentConnector2">
            <a:avLst/>
          </a:prstGeom>
          <a:ln>
            <a:solidFill>
              <a:srgbClr val="3C10F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6015035" y="2108976"/>
            <a:ext cx="1714512" cy="430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100" smtClean="0">
                <a:latin typeface="HY궁서B" pitchFamily="18" charset="-127"/>
                <a:ea typeface="HY궁서B" pitchFamily="18" charset="-127"/>
              </a:rPr>
              <a:t>[worspace]/target </a:t>
            </a:r>
            <a:r>
              <a:rPr lang="ko-KR" altLang="en-US" sz="1100" smtClean="0">
                <a:latin typeface="HY궁서B" pitchFamily="18" charset="-127"/>
                <a:ea typeface="HY궁서B" pitchFamily="18" charset="-127"/>
              </a:rPr>
              <a:t>파일동기화</a:t>
            </a:r>
            <a:endParaRPr lang="en-US" altLang="ko-KR" sz="1100" smtClean="0">
              <a:latin typeface="HY궁서B" pitchFamily="18" charset="-127"/>
              <a:ea typeface="HY궁서B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371829" y="2843355"/>
            <a:ext cx="4357718" cy="29991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415" tIns="34208" rIns="68415" bIns="34208">
            <a:spAutoFit/>
          </a:bodyPr>
          <a:lstStyle/>
          <a:p>
            <a:r>
              <a:rPr lang="en-US" sz="1500" smtClean="0">
                <a:solidFill>
                  <a:srgbClr val="FF00FF"/>
                </a:solidFill>
                <a:latin typeface="LG Smart UI Regular" pitchFamily="50" charset="-127"/>
                <a:ea typeface="LG Smart UI Regular" pitchFamily="50" charset="-127"/>
              </a:rPr>
              <a:t>clean &gt; compile &gt; test &gt; war &gt; “ant plugin(</a:t>
            </a:r>
            <a:r>
              <a:rPr lang="ko-KR" altLang="en-US" sz="1500" smtClean="0">
                <a:solidFill>
                  <a:srgbClr val="FF00FF"/>
                </a:solidFill>
                <a:latin typeface="LG Smart UI Regular" pitchFamily="50" charset="-127"/>
                <a:ea typeface="LG Smart UI Regular" pitchFamily="50" charset="-127"/>
              </a:rPr>
              <a:t>동기화</a:t>
            </a:r>
            <a:r>
              <a:rPr lang="en-US" altLang="ko-KR" sz="1500" smtClean="0">
                <a:solidFill>
                  <a:srgbClr val="FF00FF"/>
                </a:solidFill>
                <a:latin typeface="LG Smart UI Regular" pitchFamily="50" charset="-127"/>
                <a:ea typeface="LG Smart UI Regular" pitchFamily="50" charset="-127"/>
              </a:rPr>
              <a:t>)”</a:t>
            </a:r>
            <a:endParaRPr lang="en-US" sz="1500">
              <a:solidFill>
                <a:srgbClr val="FF00FF"/>
              </a:solidFill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443531" y="5150811"/>
            <a:ext cx="1571636" cy="458627"/>
          </a:xfrm>
          <a:prstGeom prst="rect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tx1"/>
                </a:solidFill>
                <a:latin typeface="LG Smart UI Regular" pitchFamily="50" charset="-127"/>
                <a:ea typeface="LG Smart UI Regular" pitchFamily="50" charset="-127"/>
              </a:rPr>
              <a:t>WEB#1, #2 (</a:t>
            </a:r>
            <a:r>
              <a:rPr lang="ko-KR" altLang="en-US" sz="1300" smtClean="0">
                <a:solidFill>
                  <a:schemeClr val="tx1"/>
                </a:solidFill>
                <a:latin typeface="LG Smart UI Regular" pitchFamily="50" charset="-127"/>
                <a:ea typeface="LG Smart UI Regular" pitchFamily="50" charset="-127"/>
              </a:rPr>
              <a:t>외부망</a:t>
            </a:r>
            <a:r>
              <a:rPr lang="en-US" altLang="ko-KR" sz="1300" smtClean="0">
                <a:solidFill>
                  <a:schemeClr val="tx1"/>
                </a:solidFill>
                <a:latin typeface="LG Smart UI Regular" pitchFamily="50" charset="-127"/>
                <a:ea typeface="LG Smart UI Regular" pitchFamily="50" charset="-127"/>
              </a:rPr>
              <a:t>)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7158043" y="5150811"/>
            <a:ext cx="1571636" cy="458627"/>
          </a:xfrm>
          <a:prstGeom prst="rect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tx1"/>
                </a:solidFill>
                <a:latin typeface="LG Smart UI Regular" pitchFamily="50" charset="-127"/>
                <a:ea typeface="LG Smart UI Regular" pitchFamily="50" charset="-127"/>
              </a:rPr>
              <a:t>WEB#1, #2 (</a:t>
            </a:r>
            <a:r>
              <a:rPr lang="ko-KR" altLang="en-US" sz="1300" smtClean="0">
                <a:solidFill>
                  <a:schemeClr val="tx1"/>
                </a:solidFill>
                <a:latin typeface="LG Smart UI Regular" pitchFamily="50" charset="-127"/>
                <a:ea typeface="LG Smart UI Regular" pitchFamily="50" charset="-127"/>
              </a:rPr>
              <a:t>내부망</a:t>
            </a:r>
            <a:r>
              <a:rPr lang="en-US" altLang="ko-KR" sz="1300" smtClean="0">
                <a:solidFill>
                  <a:schemeClr val="tx1"/>
                </a:solidFill>
                <a:latin typeface="LG Smart UI Regular" pitchFamily="50" charset="-127"/>
                <a:ea typeface="LG Smart UI Regular" pitchFamily="50" charset="-127"/>
              </a:rPr>
              <a:t>)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872555" y="5150811"/>
            <a:ext cx="1571636" cy="458627"/>
          </a:xfrm>
          <a:prstGeom prst="rect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tx1"/>
                </a:solidFill>
                <a:latin typeface="LG Smart UI Regular" pitchFamily="50" charset="-127"/>
                <a:ea typeface="LG Smart UI Regular" pitchFamily="50" charset="-127"/>
              </a:rPr>
              <a:t>WAS#1, #2</a:t>
            </a:r>
          </a:p>
        </p:txBody>
      </p:sp>
      <p:cxnSp>
        <p:nvCxnSpPr>
          <p:cNvPr id="56" name="Shape 55"/>
          <p:cNvCxnSpPr>
            <a:endCxn id="53" idx="0"/>
          </p:cNvCxnSpPr>
          <p:nvPr/>
        </p:nvCxnSpPr>
        <p:spPr>
          <a:xfrm rot="5400000">
            <a:off x="6044964" y="4507940"/>
            <a:ext cx="827256" cy="458486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hape 55"/>
          <p:cNvCxnSpPr>
            <a:endCxn id="55" idx="0"/>
          </p:cNvCxnSpPr>
          <p:nvPr/>
        </p:nvCxnSpPr>
        <p:spPr>
          <a:xfrm rot="16200000" flipH="1">
            <a:off x="7759476" y="3251914"/>
            <a:ext cx="827256" cy="2970538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hape 55"/>
          <p:cNvCxnSpPr>
            <a:endCxn id="54" idx="0"/>
          </p:cNvCxnSpPr>
          <p:nvPr/>
        </p:nvCxnSpPr>
        <p:spPr>
          <a:xfrm rot="16200000" flipH="1">
            <a:off x="6902220" y="4109170"/>
            <a:ext cx="827256" cy="1256026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6372225" y="4466430"/>
            <a:ext cx="571504" cy="2616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100" smtClean="0">
                <a:latin typeface="HY궁서B" pitchFamily="18" charset="-127"/>
                <a:ea typeface="HY궁서B" pitchFamily="18" charset="-127"/>
              </a:rPr>
              <a:t>scp</a:t>
            </a:r>
          </a:p>
        </p:txBody>
      </p:sp>
      <p:grpSp>
        <p:nvGrpSpPr>
          <p:cNvPr id="71" name="그룹 70"/>
          <p:cNvGrpSpPr/>
          <p:nvPr/>
        </p:nvGrpSpPr>
        <p:grpSpPr>
          <a:xfrm>
            <a:off x="8515365" y="323026"/>
            <a:ext cx="4000528" cy="2231380"/>
            <a:chOff x="8729679" y="3894926"/>
            <a:chExt cx="3500462" cy="2231380"/>
          </a:xfrm>
        </p:grpSpPr>
        <p:sp>
          <p:nvSpPr>
            <p:cNvPr id="72" name="직사각형 71"/>
            <p:cNvSpPr/>
            <p:nvPr/>
          </p:nvSpPr>
          <p:spPr>
            <a:xfrm>
              <a:off x="8729679" y="3894926"/>
              <a:ext cx="3500462" cy="22313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endParaRPr lang="en-US" sz="1000" smtClean="0">
                <a:latin typeface="HY궁서B" pitchFamily="18" charset="-127"/>
                <a:ea typeface="HY궁서B" pitchFamily="18" charset="-127"/>
              </a:endParaRPr>
            </a:p>
            <a:p>
              <a:endParaRPr lang="en-US" sz="1000" smtClean="0">
                <a:latin typeface="HY궁서B" pitchFamily="18" charset="-127"/>
                <a:ea typeface="HY궁서B" pitchFamily="18" charset="-127"/>
              </a:endParaRPr>
            </a:p>
            <a:p>
              <a:endParaRPr lang="en-US" sz="1000" smtClean="0">
                <a:latin typeface="HY궁서B" pitchFamily="18" charset="-127"/>
                <a:ea typeface="HY궁서B" pitchFamily="18" charset="-127"/>
              </a:endParaRPr>
            </a:p>
            <a:p>
              <a:pPr>
                <a:buFont typeface="Arial" pitchFamily="34" charset="0"/>
                <a:buChar char="•"/>
              </a:pPr>
              <a:r>
                <a:rPr lang="en-US" altLang="ko-KR" sz="1300" smtClean="0">
                  <a:latin typeface="HY궁서B" pitchFamily="18" charset="-127"/>
                  <a:ea typeface="HY궁서B" pitchFamily="18" charset="-127"/>
                  <a:cs typeface="맑은 고딕 Semilight" pitchFamily="50" charset="-127"/>
                </a:rPr>
                <a:t> branch</a:t>
              </a:r>
            </a:p>
            <a:p>
              <a:pPr>
                <a:buFont typeface="Arial" pitchFamily="34" charset="0"/>
                <a:buChar char="•"/>
              </a:pPr>
              <a:r>
                <a:rPr lang="en-US" altLang="ko-KR" sz="1300" smtClean="0">
                  <a:latin typeface="HY궁서B" pitchFamily="18" charset="-127"/>
                  <a:ea typeface="HY궁서B" pitchFamily="18" charset="-127"/>
                  <a:cs typeface="맑은 고딕 Semilight" pitchFamily="50" charset="-127"/>
                </a:rPr>
                <a:t> tag</a:t>
              </a:r>
            </a:p>
            <a:p>
              <a:pPr>
                <a:buFont typeface="Arial" pitchFamily="34" charset="0"/>
                <a:buChar char="•"/>
              </a:pPr>
              <a:r>
                <a:rPr lang="en-US" altLang="ko-KR" sz="1300" u="sng" smtClean="0">
                  <a:latin typeface="HY궁서B" pitchFamily="18" charset="-127"/>
                  <a:ea typeface="HY궁서B" pitchFamily="18" charset="-127"/>
                  <a:cs typeface="맑은 고딕 Semilight" pitchFamily="50" charset="-127"/>
                </a:rPr>
                <a:t> trunk</a:t>
              </a:r>
            </a:p>
            <a:p>
              <a:r>
                <a:rPr lang="en-US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    │</a:t>
              </a:r>
            </a:p>
            <a:p>
              <a:r>
                <a:rPr lang="en-US" altLang="ko-KR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   GAAI/</a:t>
              </a:r>
            </a:p>
            <a:p>
              <a:r>
                <a:rPr lang="en-US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       │</a:t>
              </a:r>
              <a:endPara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  <a:p>
              <a:r>
                <a:rPr lang="ko-KR" altLang="en-US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       ├── </a:t>
              </a:r>
              <a:r>
                <a:rPr lang="en-US" altLang="ko-KR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pom_dev.xml</a:t>
              </a:r>
              <a:r>
                <a:rPr lang="ko-KR" altLang="en-US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    </a:t>
              </a:r>
              <a:r>
                <a:rPr lang="en-US" altLang="ko-KR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("maven </a:t>
              </a:r>
              <a:r>
                <a:rPr lang="ko-KR" altLang="en-US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빌드파일</a:t>
              </a:r>
              <a:r>
                <a:rPr lang="en-US" altLang="ko-KR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")</a:t>
              </a:r>
            </a:p>
            <a:p>
              <a:r>
                <a:rPr lang="ko-KR" altLang="en-US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       ├── </a:t>
              </a:r>
              <a:r>
                <a:rPr lang="en-US" altLang="ko-KR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build_dev.xml </a:t>
              </a:r>
              <a:r>
                <a:rPr lang="en-US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(“ant </a:t>
              </a:r>
              <a:r>
                <a:rPr lang="ko-KR" altLang="en-US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빌드파일</a:t>
              </a:r>
              <a:r>
                <a:rPr lang="en-US" altLang="ko-KR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")</a:t>
              </a:r>
            </a:p>
            <a:p>
              <a:r>
                <a:rPr lang="en-US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       │</a:t>
              </a:r>
            </a:p>
            <a:p>
              <a:r>
                <a:rPr lang="en-US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       └── </a:t>
              </a:r>
              <a:r>
                <a:rPr lang="ko-KR" altLang="en-US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소스파일</a:t>
              </a:r>
              <a:r>
                <a:rPr lang="en-US" altLang="ko-KR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……</a:t>
              </a:r>
              <a:endPara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  <p:pic>
          <p:nvPicPr>
            <p:cNvPr id="73" name="Picture 18" descr="Subversion&quot; Icon - Download for free – Iconduck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729679" y="3894926"/>
              <a:ext cx="369177" cy="355010"/>
            </a:xfrm>
            <a:prstGeom prst="rect">
              <a:avLst/>
            </a:prstGeom>
            <a:noFill/>
          </p:spPr>
        </p:pic>
        <p:sp>
          <p:nvSpPr>
            <p:cNvPr id="74" name="직사각형 73"/>
            <p:cNvSpPr/>
            <p:nvPr/>
          </p:nvSpPr>
          <p:spPr>
            <a:xfrm>
              <a:off x="9086869" y="3894926"/>
              <a:ext cx="1226618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500" b="1" smtClean="0">
                  <a:latin typeface="LG Smart UI Regular" pitchFamily="50" charset="-127"/>
                  <a:ea typeface="LG Smart UI Regular" pitchFamily="50" charset="-127"/>
                  <a:cs typeface="맑은 고딕 Semilight" pitchFamily="50" charset="-127"/>
                </a:rPr>
                <a:t>svn(</a:t>
              </a:r>
              <a:r>
                <a:rPr lang="ko-KR" altLang="en-US" sz="1500" b="1" smtClean="0">
                  <a:latin typeface="LG Smart UI Regular" pitchFamily="50" charset="-127"/>
                  <a:ea typeface="LG Smart UI Regular" pitchFamily="50" charset="-127"/>
                  <a:cs typeface="맑은 고딕 Semilight" pitchFamily="50" charset="-127"/>
                </a:rPr>
                <a:t>형상관리</a:t>
              </a:r>
              <a:r>
                <a:rPr lang="en-US" altLang="ko-KR" sz="1500" b="1" smtClean="0">
                  <a:latin typeface="LG Smart UI Regular" pitchFamily="50" charset="-127"/>
                  <a:ea typeface="LG Smart UI Regular" pitchFamily="50" charset="-127"/>
                  <a:cs typeface="맑은 고딕 Semilight" pitchFamily="50" charset="-127"/>
                </a:rPr>
                <a:t>)</a:t>
              </a:r>
              <a:endParaRPr lang="ko-KR" altLang="en-US" sz="1500" b="1">
                <a:latin typeface="LG Smart UI Regular" pitchFamily="50" charset="-127"/>
                <a:ea typeface="LG Smart UI Regular" pitchFamily="50" charset="-127"/>
                <a:cs typeface="맑은 고딕 Semilight" pitchFamily="50" charset="-127"/>
              </a:endParaRPr>
            </a:p>
          </p:txBody>
        </p:sp>
      </p:grpSp>
      <p:sp>
        <p:nvSpPr>
          <p:cNvPr id="79" name="직사각형 78"/>
          <p:cNvSpPr/>
          <p:nvPr/>
        </p:nvSpPr>
        <p:spPr>
          <a:xfrm>
            <a:off x="9301183" y="818574"/>
            <a:ext cx="34290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 smtClean="0">
                <a:solidFill>
                  <a:srgbClr val="7030A0"/>
                </a:solidFill>
                <a:latin typeface="HY궁서B" pitchFamily="18" charset="-127"/>
                <a:ea typeface="HY궁서B" pitchFamily="18" charset="-127"/>
              </a:rPr>
              <a:t>--GAAI/</a:t>
            </a:r>
          </a:p>
          <a:p>
            <a:pPr lvl="0"/>
            <a:r>
              <a:rPr lang="en-US" altLang="ko-KR" sz="1000" smtClean="0">
                <a:solidFill>
                  <a:srgbClr val="7030A0"/>
                </a:solidFill>
                <a:latin typeface="HY궁서B" pitchFamily="18" charset="-127"/>
                <a:ea typeface="HY궁서B" pitchFamily="18" charset="-127"/>
              </a:rPr>
              <a:t>       </a:t>
            </a:r>
            <a:r>
              <a:rPr lang="en-US" sz="1000" smtClean="0">
                <a:solidFill>
                  <a:srgbClr val="7030A0"/>
                </a:solidFill>
                <a:latin typeface="HY궁서B" pitchFamily="18" charset="-127"/>
                <a:ea typeface="HY궁서B" pitchFamily="18" charset="-127"/>
              </a:rPr>
              <a:t>│</a:t>
            </a:r>
            <a:endParaRPr lang="ko-KR" altLang="en-US" sz="1000" smtClean="0">
              <a:solidFill>
                <a:srgbClr val="7030A0"/>
              </a:solidFill>
              <a:latin typeface="HY궁서B" pitchFamily="18" charset="-127"/>
              <a:ea typeface="HY궁서B" pitchFamily="18" charset="-127"/>
            </a:endParaRPr>
          </a:p>
          <a:p>
            <a:pPr lvl="0"/>
            <a:r>
              <a:rPr lang="ko-KR" altLang="en-US" sz="1000" smtClean="0">
                <a:solidFill>
                  <a:srgbClr val="7030A0"/>
                </a:solidFill>
                <a:latin typeface="HY궁서B" pitchFamily="18" charset="-127"/>
                <a:ea typeface="HY궁서B" pitchFamily="18" charset="-127"/>
              </a:rPr>
              <a:t>       ├── </a:t>
            </a:r>
            <a:r>
              <a:rPr lang="en-US" altLang="ko-KR" sz="1000" smtClean="0">
                <a:solidFill>
                  <a:srgbClr val="7030A0"/>
                </a:solidFill>
                <a:latin typeface="HY궁서B" pitchFamily="18" charset="-127"/>
                <a:ea typeface="HY궁서B" pitchFamily="18" charset="-127"/>
              </a:rPr>
              <a:t>pom_dev.xml</a:t>
            </a:r>
            <a:r>
              <a:rPr lang="ko-KR" altLang="en-US" sz="1000" smtClean="0">
                <a:solidFill>
                  <a:srgbClr val="7030A0"/>
                </a:solidFill>
                <a:latin typeface="HY궁서B" pitchFamily="18" charset="-127"/>
                <a:ea typeface="HY궁서B" pitchFamily="18" charset="-127"/>
              </a:rPr>
              <a:t>    </a:t>
            </a:r>
            <a:r>
              <a:rPr lang="en-US" altLang="ko-KR" sz="1000" smtClean="0">
                <a:solidFill>
                  <a:srgbClr val="7030A0"/>
                </a:solidFill>
                <a:latin typeface="HY궁서B" pitchFamily="18" charset="-127"/>
                <a:ea typeface="HY궁서B" pitchFamily="18" charset="-127"/>
              </a:rPr>
              <a:t>("maven </a:t>
            </a:r>
            <a:r>
              <a:rPr lang="ko-KR" altLang="en-US" sz="1000" smtClean="0">
                <a:solidFill>
                  <a:srgbClr val="7030A0"/>
                </a:solidFill>
                <a:latin typeface="HY궁서B" pitchFamily="18" charset="-127"/>
                <a:ea typeface="HY궁서B" pitchFamily="18" charset="-127"/>
              </a:rPr>
              <a:t>빌드파일</a:t>
            </a:r>
            <a:r>
              <a:rPr lang="en-US" altLang="ko-KR" sz="1000" smtClean="0">
                <a:solidFill>
                  <a:srgbClr val="7030A0"/>
                </a:solidFill>
                <a:latin typeface="HY궁서B" pitchFamily="18" charset="-127"/>
                <a:ea typeface="HY궁서B" pitchFamily="18" charset="-127"/>
              </a:rPr>
              <a:t>")</a:t>
            </a:r>
          </a:p>
          <a:p>
            <a:pPr lvl="0"/>
            <a:r>
              <a:rPr lang="ko-KR" altLang="en-US" sz="1000" smtClean="0">
                <a:solidFill>
                  <a:srgbClr val="7030A0"/>
                </a:solidFill>
                <a:latin typeface="HY궁서B" pitchFamily="18" charset="-127"/>
                <a:ea typeface="HY궁서B" pitchFamily="18" charset="-127"/>
              </a:rPr>
              <a:t>       ├── </a:t>
            </a:r>
            <a:r>
              <a:rPr lang="en-US" altLang="ko-KR" sz="1000" smtClean="0">
                <a:solidFill>
                  <a:srgbClr val="7030A0"/>
                </a:solidFill>
                <a:latin typeface="HY궁서B" pitchFamily="18" charset="-127"/>
                <a:ea typeface="HY궁서B" pitchFamily="18" charset="-127"/>
              </a:rPr>
              <a:t>build_dev.xml </a:t>
            </a:r>
            <a:r>
              <a:rPr lang="en-US" sz="1000" smtClean="0">
                <a:solidFill>
                  <a:srgbClr val="7030A0"/>
                </a:solidFill>
                <a:latin typeface="HY궁서B" pitchFamily="18" charset="-127"/>
                <a:ea typeface="HY궁서B" pitchFamily="18" charset="-127"/>
              </a:rPr>
              <a:t>(“ant </a:t>
            </a:r>
            <a:r>
              <a:rPr lang="ko-KR" altLang="en-US" sz="1000" smtClean="0">
                <a:solidFill>
                  <a:srgbClr val="7030A0"/>
                </a:solidFill>
                <a:latin typeface="HY궁서B" pitchFamily="18" charset="-127"/>
                <a:ea typeface="HY궁서B" pitchFamily="18" charset="-127"/>
              </a:rPr>
              <a:t>빌드파일</a:t>
            </a:r>
            <a:r>
              <a:rPr lang="en-US" altLang="ko-KR" sz="1000" smtClean="0">
                <a:solidFill>
                  <a:srgbClr val="7030A0"/>
                </a:solidFill>
                <a:latin typeface="HY궁서B" pitchFamily="18" charset="-127"/>
                <a:ea typeface="HY궁서B" pitchFamily="18" charset="-127"/>
              </a:rPr>
              <a:t>")</a:t>
            </a:r>
          </a:p>
          <a:p>
            <a:pPr lvl="0"/>
            <a:r>
              <a:rPr lang="en-US" sz="1000" smtClean="0">
                <a:solidFill>
                  <a:srgbClr val="7030A0"/>
                </a:solidFill>
                <a:latin typeface="HY궁서B" pitchFamily="18" charset="-127"/>
                <a:ea typeface="HY궁서B" pitchFamily="18" charset="-127"/>
              </a:rPr>
              <a:t>       │</a:t>
            </a:r>
          </a:p>
          <a:p>
            <a:pPr lvl="0"/>
            <a:r>
              <a:rPr lang="en-US" sz="1000" smtClean="0">
                <a:solidFill>
                  <a:srgbClr val="7030A0"/>
                </a:solidFill>
                <a:latin typeface="HY궁서B" pitchFamily="18" charset="-127"/>
                <a:ea typeface="HY궁서B" pitchFamily="18" charset="-127"/>
              </a:rPr>
              <a:t>       └── </a:t>
            </a:r>
            <a:r>
              <a:rPr lang="ko-KR" altLang="en-US" sz="1000" smtClean="0">
                <a:solidFill>
                  <a:srgbClr val="7030A0"/>
                </a:solidFill>
                <a:latin typeface="HY궁서B" pitchFamily="18" charset="-127"/>
                <a:ea typeface="HY궁서B" pitchFamily="18" charset="-127"/>
              </a:rPr>
              <a:t>소스파일</a:t>
            </a:r>
            <a:r>
              <a:rPr lang="en-US" altLang="ko-KR" sz="1000" smtClean="0">
                <a:solidFill>
                  <a:srgbClr val="7030A0"/>
                </a:solidFill>
                <a:latin typeface="HY궁서B" pitchFamily="18" charset="-127"/>
                <a:ea typeface="HY궁서B" pitchFamily="18" charset="-127"/>
              </a:rPr>
              <a:t>……</a:t>
            </a:r>
            <a:endParaRPr lang="ko-KR" altLang="en-US" sz="1000" smtClean="0">
              <a:solidFill>
                <a:srgbClr val="7030A0"/>
              </a:solidFill>
              <a:latin typeface="HY궁서B" pitchFamily="18" charset="-127"/>
              <a:ea typeface="HY궁서B" pitchFamily="18" charset="-127"/>
            </a:endParaRPr>
          </a:p>
        </p:txBody>
      </p:sp>
      <p:cxnSp>
        <p:nvCxnSpPr>
          <p:cNvPr id="80" name="Shape 79"/>
          <p:cNvCxnSpPr>
            <a:endCxn id="5" idx="3"/>
          </p:cNvCxnSpPr>
          <p:nvPr/>
        </p:nvCxnSpPr>
        <p:spPr>
          <a:xfrm rot="10800000" flipV="1">
            <a:off x="5372093" y="965967"/>
            <a:ext cx="3214710" cy="1041379"/>
          </a:xfrm>
          <a:prstGeom prst="bentConnector3">
            <a:avLst>
              <a:gd name="adj1" fmla="val 44895"/>
            </a:avLst>
          </a:prstGeom>
          <a:ln>
            <a:solidFill>
              <a:srgbClr val="3C10F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109" descr="Picture30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13" y="2251852"/>
            <a:ext cx="631219" cy="57150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직사각형 85"/>
          <p:cNvSpPr/>
          <p:nvPr/>
        </p:nvSpPr>
        <p:spPr>
          <a:xfrm>
            <a:off x="6800853" y="1466034"/>
            <a:ext cx="785818" cy="2616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100" smtClean="0">
                <a:latin typeface="HY궁서B" pitchFamily="18" charset="-127"/>
                <a:ea typeface="HY궁서B" pitchFamily="18" charset="-127"/>
              </a:rPr>
              <a:t>svn co</a:t>
            </a:r>
          </a:p>
        </p:txBody>
      </p:sp>
      <p:cxnSp>
        <p:nvCxnSpPr>
          <p:cNvPr id="102" name="직선 연결선 101"/>
          <p:cNvCxnSpPr/>
          <p:nvPr/>
        </p:nvCxnSpPr>
        <p:spPr>
          <a:xfrm flipV="1">
            <a:off x="5443531" y="4037802"/>
            <a:ext cx="1000132" cy="43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6372225" y="3823583"/>
            <a:ext cx="2928958" cy="499971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415" tIns="34208" rIns="68415" bIns="34208">
            <a:spAutoFit/>
          </a:bodyPr>
          <a:lstStyle/>
          <a:p>
            <a:pPr algn="ctr"/>
            <a:r>
              <a:rPr lang="en-US" sz="1500" smtClean="0">
                <a:latin typeface="LG Smart UI Regular" pitchFamily="50" charset="-127"/>
                <a:ea typeface="LG Smart UI Regular" pitchFamily="50" charset="-127"/>
              </a:rPr>
              <a:t>[</a:t>
            </a:r>
            <a:r>
              <a:rPr lang="ko-KR" altLang="en-US" sz="1500" smtClean="0">
                <a:latin typeface="LG Smart UI Regular" pitchFamily="50" charset="-127"/>
                <a:ea typeface="LG Smart UI Regular" pitchFamily="50" charset="-127"/>
              </a:rPr>
              <a:t>로컬</a:t>
            </a:r>
            <a:r>
              <a:rPr lang="en-US" altLang="ko-KR" sz="1500" smtClean="0">
                <a:latin typeface="LG Smart UI Regular" pitchFamily="50" charset="-127"/>
                <a:ea typeface="LG Smart UI Regular" pitchFamily="50" charset="-127"/>
              </a:rPr>
              <a:t> </a:t>
            </a:r>
            <a:r>
              <a:rPr lang="ko-KR" altLang="en-US" sz="1500" smtClean="0">
                <a:latin typeface="LG Smart UI Regular" pitchFamily="50" charset="-127"/>
                <a:ea typeface="LG Smart UI Regular" pitchFamily="50" charset="-127"/>
              </a:rPr>
              <a:t>디렉토리</a:t>
            </a:r>
            <a:r>
              <a:rPr lang="en-US" altLang="ko-KR" sz="1500" smtClean="0">
                <a:latin typeface="LG Smart UI Regular" pitchFamily="50" charset="-127"/>
                <a:ea typeface="LG Smart UI Regular" pitchFamily="50" charset="-127"/>
              </a:rPr>
              <a:t>]</a:t>
            </a:r>
            <a:endParaRPr lang="en-US" sz="1500" smtClean="0">
              <a:latin typeface="LG Smart UI Regular" pitchFamily="50" charset="-127"/>
              <a:ea typeface="LG Smart UI Regular" pitchFamily="50" charset="-127"/>
            </a:endParaRPr>
          </a:p>
          <a:p>
            <a:pPr algn="ctr"/>
            <a:r>
              <a:rPr lang="en-US" sz="1300" smtClean="0">
                <a:latin typeface="LG Smart UI Regular" pitchFamily="50" charset="-127"/>
                <a:ea typeface="LG Smart UI Regular" pitchFamily="50" charset="-127"/>
              </a:rPr>
              <a:t>/sorc001/appadm/stage/BD_TAMS_BD</a:t>
            </a:r>
            <a:endParaRPr lang="en-US" sz="1300">
              <a:latin typeface="LG Smart UI Regular" pitchFamily="50" charset="-127"/>
              <a:ea typeface="LG Smart UI Regular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1014375" y="965968"/>
            <a:ext cx="7072362" cy="40005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9" tIns="45710" rIns="91419" bIns="45710" rtlCol="0" anchor="t" anchorCtr="0"/>
          <a:lstStyle/>
          <a:p>
            <a:pPr algn="ctr"/>
            <a:r>
              <a:rPr lang="ko-KR" altLang="en-US" sz="1700" b="1" smtClean="0">
                <a:solidFill>
                  <a:schemeClr val="tx1"/>
                </a:solidFill>
                <a:latin typeface="LG Smart UI Regular" pitchFamily="50" charset="-127"/>
                <a:ea typeface="LG Smart UI Regular" pitchFamily="50" charset="-127"/>
                <a:cs typeface="맑은 고딕 Semilight" pitchFamily="50" charset="-127"/>
              </a:rPr>
              <a:t>개발서버</a:t>
            </a:r>
            <a:endParaRPr lang="ko-KR" altLang="en-US" sz="1700" b="1">
              <a:solidFill>
                <a:schemeClr val="tx1"/>
              </a:solidFill>
              <a:latin typeface="LG Smart UI Regular" pitchFamily="50" charset="-127"/>
              <a:ea typeface="LG Smart UI Regular" pitchFamily="50" charset="-127"/>
              <a:cs typeface="맑은 고딕 Semilight" pitchFamily="50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rot="5400000">
            <a:off x="1622392" y="2715405"/>
            <a:ext cx="221457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96863" y="195002"/>
            <a:ext cx="3058336" cy="510299"/>
          </a:xfrm>
          <a:prstGeom prst="rect">
            <a:avLst/>
          </a:prstGeom>
          <a:noFill/>
        </p:spPr>
        <p:txBody>
          <a:bodyPr wrap="none" lIns="124364" tIns="62182" rIns="124364" bIns="62182" rtlCol="0">
            <a:spAutoFit/>
          </a:bodyPr>
          <a:lstStyle/>
          <a:p>
            <a:r>
              <a:rPr lang="en-US" altLang="ko-KR" smtClean="0">
                <a:latin typeface="LG Smart UI Regular" pitchFamily="50" charset="-127"/>
                <a:ea typeface="LG Smart UI Regular" pitchFamily="50" charset="-127"/>
              </a:rPr>
              <a:t>NTAMS </a:t>
            </a:r>
            <a:r>
              <a:rPr lang="ko-KR" altLang="en-US" smtClean="0">
                <a:latin typeface="LG Smart UI Regular" pitchFamily="50" charset="-127"/>
                <a:ea typeface="LG Smart UI Regular" pitchFamily="50" charset="-127"/>
              </a:rPr>
              <a:t>개발빌드</a:t>
            </a:r>
            <a:r>
              <a:rPr lang="en-US" altLang="ko-KR" smtClean="0">
                <a:latin typeface="LG Smart UI Regular" pitchFamily="50" charset="-127"/>
                <a:ea typeface="LG Smart UI Regular" pitchFamily="50" charset="-127"/>
              </a:rPr>
              <a:t>/</a:t>
            </a:r>
            <a:r>
              <a:rPr lang="ko-KR" altLang="en-US" smtClean="0">
                <a:latin typeface="LG Smart UI Regular" pitchFamily="50" charset="-127"/>
                <a:ea typeface="LG Smart UI Regular" pitchFamily="50" charset="-127"/>
              </a:rPr>
              <a:t>배포</a:t>
            </a:r>
            <a:endParaRPr lang="ko-KR" altLang="en-US"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586011" y="1343157"/>
            <a:ext cx="3214710" cy="29991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68415" tIns="34208" rIns="68415" bIns="34208">
            <a:spAutoFit/>
          </a:bodyPr>
          <a:lstStyle/>
          <a:p>
            <a:r>
              <a:rPr lang="en-US" sz="1500" b="1" smtClean="0">
                <a:latin typeface="LG Smart UI Regular" pitchFamily="50" charset="-127"/>
                <a:ea typeface="LG Smart UI Regular" pitchFamily="50" charset="-127"/>
              </a:rPr>
              <a:t>Pipeline</a:t>
            </a:r>
            <a:r>
              <a:rPr lang="en-US" sz="1500" smtClean="0">
                <a:latin typeface="LG Smart UI Regular" pitchFamily="50" charset="-127"/>
                <a:ea typeface="LG Smart UI Regular" pitchFamily="50" charset="-127"/>
              </a:rPr>
              <a:t> : BD_TAMS_DEV</a:t>
            </a:r>
            <a:endParaRPr lang="en-US" sz="1500">
              <a:latin typeface="LG Smart UI Regular" pitchFamily="50" charset="-127"/>
              <a:ea typeface="LG Smart UI Regular" pitchFamily="50" charset="-127"/>
            </a:endParaRPr>
          </a:p>
        </p:txBody>
      </p:sp>
      <p:pic>
        <p:nvPicPr>
          <p:cNvPr id="4" name="Picture 6" descr="jenkins, 로고 아이콘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3069" y="823092"/>
            <a:ext cx="823092" cy="823092"/>
          </a:xfrm>
          <a:prstGeom prst="rect">
            <a:avLst/>
          </a:prstGeom>
          <a:noFill/>
        </p:spPr>
      </p:pic>
      <p:sp>
        <p:nvSpPr>
          <p:cNvPr id="5" name="직사각형 4"/>
          <p:cNvSpPr/>
          <p:nvPr/>
        </p:nvSpPr>
        <p:spPr>
          <a:xfrm>
            <a:off x="2943201" y="1857388"/>
            <a:ext cx="2428892" cy="29991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68415" tIns="34208" rIns="68415" bIns="34208">
            <a:spAutoFit/>
          </a:bodyPr>
          <a:lstStyle/>
          <a:p>
            <a:r>
              <a:rPr lang="en-US" altLang="ko-KR" sz="1500" smtClean="0">
                <a:latin typeface="LG Smart UI Regular" pitchFamily="50" charset="-127"/>
                <a:ea typeface="LG Smart UI Regular" pitchFamily="50" charset="-127"/>
              </a:rPr>
              <a:t>[workspace] svn </a:t>
            </a:r>
            <a:r>
              <a:rPr lang="ko-KR" altLang="en-US" sz="1500" smtClean="0">
                <a:latin typeface="LG Smart UI Regular" pitchFamily="50" charset="-127"/>
                <a:ea typeface="LG Smart UI Regular" pitchFamily="50" charset="-127"/>
              </a:rPr>
              <a:t>체크아웃</a:t>
            </a:r>
            <a:endParaRPr lang="en-US" sz="1500"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43201" y="2286016"/>
            <a:ext cx="2428892" cy="29991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68415" tIns="34208" rIns="68415" bIns="34208">
            <a:spAutoFit/>
          </a:bodyPr>
          <a:lstStyle/>
          <a:p>
            <a:r>
              <a:rPr lang="en-US" sz="1500" smtClean="0">
                <a:latin typeface="LG Smart UI Regular" pitchFamily="50" charset="-127"/>
                <a:ea typeface="LG Smart UI Regular" pitchFamily="50" charset="-127"/>
              </a:rPr>
              <a:t>Maven</a:t>
            </a:r>
            <a:r>
              <a:rPr lang="ko-KR" altLang="en-US" sz="1500" smtClean="0">
                <a:latin typeface="LG Smart UI Regular" pitchFamily="50" charset="-127"/>
                <a:ea typeface="LG Smart UI Regular" pitchFamily="50" charset="-127"/>
              </a:rPr>
              <a:t> </a:t>
            </a:r>
            <a:r>
              <a:rPr lang="ko-KR" altLang="en-US" sz="1500" b="1" smtClean="0">
                <a:solidFill>
                  <a:srgbClr val="FF00FF"/>
                </a:solidFill>
                <a:latin typeface="LG Smart UI Regular" pitchFamily="50" charset="-127"/>
                <a:ea typeface="LG Smart UI Regular" pitchFamily="50" charset="-127"/>
              </a:rPr>
              <a:t>빌드</a:t>
            </a:r>
            <a:r>
              <a:rPr lang="ko-KR" altLang="en-US" sz="1500" smtClean="0">
                <a:latin typeface="LG Smart UI Regular" pitchFamily="50" charset="-127"/>
                <a:ea typeface="LG Smart UI Regular" pitchFamily="50" charset="-127"/>
              </a:rPr>
              <a:t> </a:t>
            </a:r>
            <a:r>
              <a:rPr lang="en-US" altLang="ko-KR" sz="1500" smtClean="0">
                <a:latin typeface="LG Smart UI Regular" pitchFamily="50" charset="-127"/>
                <a:ea typeface="LG Smart UI Regular" pitchFamily="50" charset="-127"/>
              </a:rPr>
              <a:t>(pom.xml)</a:t>
            </a:r>
            <a:endParaRPr lang="en-US" sz="1500"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014639" y="2571768"/>
            <a:ext cx="4429156" cy="253750"/>
          </a:xfrm>
          <a:prstGeom prst="rect">
            <a:avLst/>
          </a:prstGeom>
          <a:noFill/>
        </p:spPr>
        <p:txBody>
          <a:bodyPr wrap="square" lIns="68415" tIns="34208" rIns="68415" bIns="34208">
            <a:spAutoFit/>
          </a:bodyPr>
          <a:lstStyle/>
          <a:p>
            <a:r>
              <a:rPr lang="en-US" sz="1200" smtClean="0">
                <a:latin typeface="HY궁서B" pitchFamily="18" charset="-127"/>
                <a:ea typeface="HY궁서B" pitchFamily="18" charset="-127"/>
              </a:rPr>
              <a:t> └ </a:t>
            </a:r>
            <a:r>
              <a:rPr lang="en-US" sz="1200" smtClean="0"/>
              <a:t>mvn -f GAAI/pom_prod.xml clean package</a:t>
            </a:r>
            <a:endParaRPr lang="en-US" sz="120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943069" y="1823224"/>
            <a:ext cx="1000132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smtClean="0"/>
              <a:t>stage1</a:t>
            </a:r>
            <a:endParaRPr lang="ko-KR" altLang="en-US" sz="170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943069" y="2251852"/>
            <a:ext cx="1000132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smtClean="0"/>
              <a:t>stage2</a:t>
            </a:r>
            <a:endParaRPr lang="ko-KR" altLang="en-US" sz="1700"/>
          </a:p>
        </p:txBody>
      </p:sp>
      <p:pic>
        <p:nvPicPr>
          <p:cNvPr id="23" name="Picture 109" descr="Picture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84" y="1429973"/>
            <a:ext cx="613435" cy="50006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2" descr="Download Nexus Repository OSS | Sonatyp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7119" y="1180282"/>
            <a:ext cx="428631" cy="397262"/>
          </a:xfrm>
          <a:prstGeom prst="rect">
            <a:avLst/>
          </a:prstGeom>
          <a:noFill/>
        </p:spPr>
      </p:pic>
      <p:sp>
        <p:nvSpPr>
          <p:cNvPr id="25" name="직사각형 24"/>
          <p:cNvSpPr/>
          <p:nvPr/>
        </p:nvSpPr>
        <p:spPr>
          <a:xfrm>
            <a:off x="14246" y="1572849"/>
            <a:ext cx="714380" cy="299917"/>
          </a:xfrm>
          <a:prstGeom prst="rect">
            <a:avLst/>
          </a:prstGeom>
          <a:noFill/>
        </p:spPr>
        <p:txBody>
          <a:bodyPr wrap="square" lIns="68415" tIns="34208" rIns="68415" bIns="34208">
            <a:spAutoFit/>
          </a:bodyPr>
          <a:lstStyle/>
          <a:p>
            <a:pPr algn="ctr"/>
            <a:r>
              <a:rPr lang="en-US" sz="1500" smtClean="0">
                <a:latin typeface="LG Smart UI Regular" pitchFamily="50" charset="-127"/>
                <a:ea typeface="LG Smart UI Regular" pitchFamily="50" charset="-127"/>
              </a:rPr>
              <a:t>nexus</a:t>
            </a:r>
            <a:endParaRPr lang="en-US" sz="1500"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28623" y="3752050"/>
            <a:ext cx="1571636" cy="530749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415" tIns="34208" rIns="68415" bIns="34208">
            <a:spAutoFit/>
          </a:bodyPr>
          <a:lstStyle/>
          <a:p>
            <a:pPr algn="ctr"/>
            <a:r>
              <a:rPr lang="en-US" sz="1500" smtClean="0">
                <a:latin typeface="LG Smart UI Regular" pitchFamily="50" charset="-127"/>
                <a:ea typeface="LG Smart UI Regular" pitchFamily="50" charset="-127"/>
              </a:rPr>
              <a:t>[</a:t>
            </a:r>
            <a:r>
              <a:rPr lang="ko-KR" altLang="en-US" sz="1500" smtClean="0">
                <a:latin typeface="LG Smart UI Regular" pitchFamily="50" charset="-127"/>
                <a:ea typeface="LG Smart UI Regular" pitchFamily="50" charset="-127"/>
              </a:rPr>
              <a:t>로컬</a:t>
            </a:r>
            <a:r>
              <a:rPr lang="en-US" altLang="ko-KR" sz="1500" smtClean="0">
                <a:latin typeface="LG Smart UI Regular" pitchFamily="50" charset="-127"/>
                <a:ea typeface="LG Smart UI Regular" pitchFamily="50" charset="-127"/>
              </a:rPr>
              <a:t>repository]</a:t>
            </a:r>
            <a:endParaRPr lang="en-US" sz="1500" smtClean="0">
              <a:latin typeface="LG Smart UI Regular" pitchFamily="50" charset="-127"/>
              <a:ea typeface="LG Smart UI Regular" pitchFamily="50" charset="-127"/>
            </a:endParaRPr>
          </a:p>
          <a:p>
            <a:pPr algn="ctr"/>
            <a:r>
              <a:rPr lang="en-US" sz="1500" smtClean="0">
                <a:latin typeface="LG Smart UI Regular" pitchFamily="50" charset="-127"/>
                <a:ea typeface="LG Smart UI Regular" pitchFamily="50" charset="-127"/>
              </a:rPr>
              <a:t>.m2/repository</a:t>
            </a:r>
            <a:endParaRPr lang="en-US" sz="1500">
              <a:latin typeface="LG Smart UI Regular" pitchFamily="50" charset="-127"/>
              <a:ea typeface="LG Smart UI Regular" pitchFamily="50" charset="-127"/>
            </a:endParaRPr>
          </a:p>
        </p:txBody>
      </p:sp>
      <p:cxnSp>
        <p:nvCxnSpPr>
          <p:cNvPr id="27" name="Shape 26"/>
          <p:cNvCxnSpPr>
            <a:stCxn id="23" idx="2"/>
            <a:endCxn id="26" idx="1"/>
          </p:cNvCxnSpPr>
          <p:nvPr/>
        </p:nvCxnSpPr>
        <p:spPr>
          <a:xfrm rot="16200000" flipH="1">
            <a:off x="-483181" y="2805621"/>
            <a:ext cx="2087386" cy="336221"/>
          </a:xfrm>
          <a:prstGeom prst="bentConnector2">
            <a:avLst/>
          </a:prstGeom>
          <a:ln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14243" y="2894794"/>
            <a:ext cx="907621" cy="29238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1300" smtClean="0">
                <a:latin typeface="HY궁서B" pitchFamily="18" charset="-127"/>
                <a:ea typeface="HY궁서B" pitchFamily="18" charset="-127"/>
              </a:rPr>
              <a:t>접속안됨</a:t>
            </a:r>
            <a:r>
              <a:rPr lang="en-US" altLang="ko-KR" sz="1300" smtClean="0">
                <a:latin typeface="HY궁서B" pitchFamily="18" charset="-127"/>
                <a:ea typeface="HY궁서B" pitchFamily="18" charset="-127"/>
              </a:rPr>
              <a:t>.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157119" y="2251852"/>
            <a:ext cx="439544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2800" smtClean="0">
                <a:solidFill>
                  <a:srgbClr val="FF0000"/>
                </a:solidFill>
                <a:latin typeface="HY궁서B" pitchFamily="18" charset="-127"/>
                <a:ea typeface="HY궁서B" pitchFamily="18" charset="-127"/>
              </a:rPr>
              <a:t>X</a:t>
            </a:r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30" name="Shape 29"/>
          <p:cNvCxnSpPr>
            <a:stCxn id="12" idx="1"/>
            <a:endCxn id="26" idx="0"/>
          </p:cNvCxnSpPr>
          <p:nvPr/>
        </p:nvCxnSpPr>
        <p:spPr>
          <a:xfrm rot="10800000" flipV="1">
            <a:off x="1514441" y="2430446"/>
            <a:ext cx="428628" cy="1321603"/>
          </a:xfrm>
          <a:prstGeom prst="bentConnector2">
            <a:avLst/>
          </a:prstGeom>
          <a:ln>
            <a:solidFill>
              <a:srgbClr val="3C10F6"/>
            </a:solidFill>
            <a:prstDash val="solid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1014375" y="2680480"/>
            <a:ext cx="1643074" cy="430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100" smtClean="0">
                <a:latin typeface="HY궁서B" pitchFamily="18" charset="-127"/>
                <a:ea typeface="HY궁서B" pitchFamily="18" charset="-127"/>
              </a:rPr>
              <a:t> 다운로드</a:t>
            </a:r>
            <a:endParaRPr lang="en-US" altLang="ko-KR" sz="1100" smtClean="0">
              <a:latin typeface="HY궁서B" pitchFamily="18" charset="-127"/>
              <a:ea typeface="HY궁서B" pitchFamily="18" charset="-127"/>
            </a:endParaRPr>
          </a:p>
          <a:p>
            <a:r>
              <a:rPr lang="ko-KR" altLang="en-US" sz="1100" smtClean="0">
                <a:latin typeface="HY궁서B" pitchFamily="18" charset="-127"/>
                <a:ea typeface="HY궁서B" pitchFamily="18" charset="-127"/>
              </a:rPr>
              <a:t> </a:t>
            </a:r>
            <a:r>
              <a:rPr lang="en-US" altLang="ko-KR" sz="1100" smtClean="0">
                <a:latin typeface="HY궁서B" pitchFamily="18" charset="-127"/>
                <a:ea typeface="HY궁서B" pitchFamily="18" charset="-127"/>
              </a:rPr>
              <a:t>: </a:t>
            </a:r>
            <a:r>
              <a:rPr lang="ko-KR" altLang="en-US" sz="1100" smtClean="0">
                <a:latin typeface="HY궁서B" pitchFamily="18" charset="-127"/>
                <a:ea typeface="HY궁서B" pitchFamily="18" charset="-127"/>
              </a:rPr>
              <a:t> </a:t>
            </a:r>
            <a:r>
              <a:rPr lang="en-US" altLang="ko-KR" sz="1100" smtClean="0">
                <a:latin typeface="HY궁서B" pitchFamily="18" charset="-127"/>
                <a:ea typeface="HY궁서B" pitchFamily="18" charset="-127"/>
              </a:rPr>
              <a:t>lib, plugin</a:t>
            </a:r>
            <a:r>
              <a:rPr lang="ko-KR" altLang="en-US" sz="1100" smtClean="0">
                <a:latin typeface="HY궁서B" pitchFamily="18" charset="-127"/>
                <a:ea typeface="HY궁서B" pitchFamily="18" charset="-127"/>
              </a:rPr>
              <a:t>파일</a:t>
            </a:r>
            <a:endParaRPr lang="en-US" altLang="ko-KR" sz="1100" smtClean="0">
              <a:latin typeface="HY궁서B" pitchFamily="18" charset="-127"/>
              <a:ea typeface="HY궁서B" pitchFamily="18" charset="-127"/>
            </a:endParaRPr>
          </a:p>
        </p:txBody>
      </p:sp>
      <p:cxnSp>
        <p:nvCxnSpPr>
          <p:cNvPr id="35" name="Shape 34"/>
          <p:cNvCxnSpPr>
            <a:stCxn id="6" idx="3"/>
            <a:endCxn id="33" idx="0"/>
          </p:cNvCxnSpPr>
          <p:nvPr/>
        </p:nvCxnSpPr>
        <p:spPr>
          <a:xfrm>
            <a:off x="5372093" y="2435975"/>
            <a:ext cx="2464611" cy="1387608"/>
          </a:xfrm>
          <a:prstGeom prst="bentConnector2">
            <a:avLst/>
          </a:prstGeom>
          <a:ln>
            <a:solidFill>
              <a:srgbClr val="3C10F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6015035" y="2108976"/>
            <a:ext cx="1714512" cy="430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100" smtClean="0">
                <a:latin typeface="HY궁서B" pitchFamily="18" charset="-127"/>
                <a:ea typeface="HY궁서B" pitchFamily="18" charset="-127"/>
              </a:rPr>
              <a:t>[worspace]/target </a:t>
            </a:r>
            <a:r>
              <a:rPr lang="ko-KR" altLang="en-US" sz="1100" smtClean="0">
                <a:latin typeface="HY궁서B" pitchFamily="18" charset="-127"/>
                <a:ea typeface="HY궁서B" pitchFamily="18" charset="-127"/>
              </a:rPr>
              <a:t>파일동기화</a:t>
            </a:r>
            <a:endParaRPr lang="en-US" altLang="ko-KR" sz="1100" smtClean="0">
              <a:latin typeface="HY궁서B" pitchFamily="18" charset="-127"/>
              <a:ea typeface="HY궁서B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371829" y="2843355"/>
            <a:ext cx="4357718" cy="29991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415" tIns="34208" rIns="68415" bIns="34208">
            <a:spAutoFit/>
          </a:bodyPr>
          <a:lstStyle/>
          <a:p>
            <a:r>
              <a:rPr lang="en-US" sz="1500" smtClean="0">
                <a:solidFill>
                  <a:srgbClr val="FF00FF"/>
                </a:solidFill>
                <a:latin typeface="LG Smart UI Regular" pitchFamily="50" charset="-127"/>
                <a:ea typeface="LG Smart UI Regular" pitchFamily="50" charset="-127"/>
              </a:rPr>
              <a:t>clean &gt; compile &gt; test &gt; war &gt; “ant plugin(</a:t>
            </a:r>
            <a:r>
              <a:rPr lang="ko-KR" altLang="en-US" sz="1500" smtClean="0">
                <a:solidFill>
                  <a:srgbClr val="FF00FF"/>
                </a:solidFill>
                <a:latin typeface="LG Smart UI Regular" pitchFamily="50" charset="-127"/>
                <a:ea typeface="LG Smart UI Regular" pitchFamily="50" charset="-127"/>
              </a:rPr>
              <a:t>배포</a:t>
            </a:r>
            <a:r>
              <a:rPr lang="en-US" altLang="ko-KR" sz="1500" smtClean="0">
                <a:solidFill>
                  <a:srgbClr val="FF00FF"/>
                </a:solidFill>
                <a:latin typeface="LG Smart UI Regular" pitchFamily="50" charset="-127"/>
                <a:ea typeface="LG Smart UI Regular" pitchFamily="50" charset="-127"/>
              </a:rPr>
              <a:t>)”</a:t>
            </a:r>
            <a:endParaRPr lang="en-US" sz="1500">
              <a:solidFill>
                <a:srgbClr val="FF00FF"/>
              </a:solidFill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372225" y="3823583"/>
            <a:ext cx="2928958" cy="499971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415" tIns="34208" rIns="68415" bIns="34208">
            <a:spAutoFit/>
          </a:bodyPr>
          <a:lstStyle/>
          <a:p>
            <a:pPr algn="ctr"/>
            <a:r>
              <a:rPr lang="en-US" sz="1500" smtClean="0">
                <a:latin typeface="LG Smart UI Regular" pitchFamily="50" charset="-127"/>
                <a:ea typeface="LG Smart UI Regular" pitchFamily="50" charset="-127"/>
              </a:rPr>
              <a:t>[</a:t>
            </a:r>
            <a:r>
              <a:rPr lang="ko-KR" altLang="en-US" sz="1500" smtClean="0">
                <a:latin typeface="LG Smart UI Regular" pitchFamily="50" charset="-127"/>
                <a:ea typeface="LG Smart UI Regular" pitchFamily="50" charset="-127"/>
              </a:rPr>
              <a:t>로컬</a:t>
            </a:r>
            <a:r>
              <a:rPr lang="en-US" altLang="ko-KR" sz="1500" smtClean="0">
                <a:latin typeface="LG Smart UI Regular" pitchFamily="50" charset="-127"/>
                <a:ea typeface="LG Smart UI Regular" pitchFamily="50" charset="-127"/>
              </a:rPr>
              <a:t> </a:t>
            </a:r>
            <a:r>
              <a:rPr lang="ko-KR" altLang="en-US" sz="1500" smtClean="0">
                <a:latin typeface="LG Smart UI Regular" pitchFamily="50" charset="-127"/>
                <a:ea typeface="LG Smart UI Regular" pitchFamily="50" charset="-127"/>
              </a:rPr>
              <a:t>디렉토리</a:t>
            </a:r>
            <a:r>
              <a:rPr lang="en-US" altLang="ko-KR" sz="1500" smtClean="0">
                <a:latin typeface="LG Smart UI Regular" pitchFamily="50" charset="-127"/>
                <a:ea typeface="LG Smart UI Regular" pitchFamily="50" charset="-127"/>
              </a:rPr>
              <a:t>]</a:t>
            </a:r>
            <a:endParaRPr lang="en-US" sz="1500" smtClean="0">
              <a:latin typeface="LG Smart UI Regular" pitchFamily="50" charset="-127"/>
              <a:ea typeface="LG Smart UI Regular" pitchFamily="50" charset="-127"/>
            </a:endParaRPr>
          </a:p>
          <a:p>
            <a:pPr algn="ctr"/>
            <a:r>
              <a:rPr lang="en-US" sz="1300" smtClean="0">
                <a:latin typeface="LG Smart UI Regular" pitchFamily="50" charset="-127"/>
                <a:ea typeface="LG Smart UI Regular" pitchFamily="50" charset="-127"/>
              </a:rPr>
              <a:t>/sorc001/appadm/stage/gaai</a:t>
            </a:r>
            <a:endParaRPr lang="en-US" sz="1300">
              <a:latin typeface="LG Smart UI Regular" pitchFamily="50" charset="-127"/>
              <a:ea typeface="LG Smart UI Regular" pitchFamily="50" charset="-127"/>
            </a:endParaRPr>
          </a:p>
        </p:txBody>
      </p:sp>
      <p:grpSp>
        <p:nvGrpSpPr>
          <p:cNvPr id="8" name="그룹 70"/>
          <p:cNvGrpSpPr/>
          <p:nvPr/>
        </p:nvGrpSpPr>
        <p:grpSpPr>
          <a:xfrm>
            <a:off x="8515365" y="323026"/>
            <a:ext cx="4000528" cy="2231380"/>
            <a:chOff x="8729679" y="3894926"/>
            <a:chExt cx="3500462" cy="2231380"/>
          </a:xfrm>
        </p:grpSpPr>
        <p:sp>
          <p:nvSpPr>
            <p:cNvPr id="72" name="직사각형 71"/>
            <p:cNvSpPr/>
            <p:nvPr/>
          </p:nvSpPr>
          <p:spPr>
            <a:xfrm>
              <a:off x="8729679" y="3894926"/>
              <a:ext cx="3500462" cy="22313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endParaRPr lang="en-US" sz="1000" smtClean="0">
                <a:latin typeface="HY궁서B" pitchFamily="18" charset="-127"/>
                <a:ea typeface="HY궁서B" pitchFamily="18" charset="-127"/>
              </a:endParaRPr>
            </a:p>
            <a:p>
              <a:endParaRPr lang="en-US" sz="1000" smtClean="0">
                <a:latin typeface="HY궁서B" pitchFamily="18" charset="-127"/>
                <a:ea typeface="HY궁서B" pitchFamily="18" charset="-127"/>
              </a:endParaRPr>
            </a:p>
            <a:p>
              <a:endParaRPr lang="en-US" sz="1000" smtClean="0">
                <a:latin typeface="HY궁서B" pitchFamily="18" charset="-127"/>
                <a:ea typeface="HY궁서B" pitchFamily="18" charset="-127"/>
              </a:endParaRPr>
            </a:p>
            <a:p>
              <a:pPr>
                <a:buFont typeface="Arial" pitchFamily="34" charset="0"/>
                <a:buChar char="•"/>
              </a:pPr>
              <a:r>
                <a:rPr lang="en-US" altLang="ko-KR" sz="1300" smtClean="0">
                  <a:latin typeface="HY궁서B" pitchFamily="18" charset="-127"/>
                  <a:ea typeface="HY궁서B" pitchFamily="18" charset="-127"/>
                  <a:cs typeface="맑은 고딕 Semilight" pitchFamily="50" charset="-127"/>
                </a:rPr>
                <a:t> branch</a:t>
              </a:r>
            </a:p>
            <a:p>
              <a:pPr>
                <a:buFont typeface="Arial" pitchFamily="34" charset="0"/>
                <a:buChar char="•"/>
              </a:pPr>
              <a:r>
                <a:rPr lang="en-US" altLang="ko-KR" sz="1300" smtClean="0">
                  <a:latin typeface="HY궁서B" pitchFamily="18" charset="-127"/>
                  <a:ea typeface="HY궁서B" pitchFamily="18" charset="-127"/>
                  <a:cs typeface="맑은 고딕 Semilight" pitchFamily="50" charset="-127"/>
                </a:rPr>
                <a:t> tag</a:t>
              </a:r>
            </a:p>
            <a:p>
              <a:pPr>
                <a:buFont typeface="Arial" pitchFamily="34" charset="0"/>
                <a:buChar char="•"/>
              </a:pPr>
              <a:r>
                <a:rPr lang="en-US" altLang="ko-KR" sz="1300" u="sng" smtClean="0">
                  <a:latin typeface="HY궁서B" pitchFamily="18" charset="-127"/>
                  <a:ea typeface="HY궁서B" pitchFamily="18" charset="-127"/>
                  <a:cs typeface="맑은 고딕 Semilight" pitchFamily="50" charset="-127"/>
                </a:rPr>
                <a:t> trunk</a:t>
              </a:r>
            </a:p>
            <a:p>
              <a:r>
                <a:rPr lang="en-US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    │</a:t>
              </a:r>
            </a:p>
            <a:p>
              <a:r>
                <a:rPr lang="en-US" altLang="ko-KR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   GAAI/</a:t>
              </a:r>
            </a:p>
            <a:p>
              <a:r>
                <a:rPr lang="en-US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       │</a:t>
              </a:r>
              <a:endPara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  <a:p>
              <a:r>
                <a:rPr lang="ko-KR" altLang="en-US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       ├── </a:t>
              </a:r>
              <a:r>
                <a:rPr lang="en-US" altLang="ko-KR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pom_dev.xml</a:t>
              </a:r>
              <a:r>
                <a:rPr lang="ko-KR" altLang="en-US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    </a:t>
              </a:r>
              <a:r>
                <a:rPr lang="en-US" altLang="ko-KR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("maven </a:t>
              </a:r>
              <a:r>
                <a:rPr lang="ko-KR" altLang="en-US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빌드파일</a:t>
              </a:r>
              <a:r>
                <a:rPr lang="en-US" altLang="ko-KR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")</a:t>
              </a:r>
            </a:p>
            <a:p>
              <a:r>
                <a:rPr lang="ko-KR" altLang="en-US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       ├── </a:t>
              </a:r>
              <a:r>
                <a:rPr lang="en-US" altLang="ko-KR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build_dev.xml </a:t>
              </a:r>
              <a:r>
                <a:rPr lang="en-US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(“ant </a:t>
              </a:r>
              <a:r>
                <a:rPr lang="ko-KR" altLang="en-US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빌드파일</a:t>
              </a:r>
              <a:r>
                <a:rPr lang="en-US" altLang="ko-KR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")</a:t>
              </a:r>
            </a:p>
            <a:p>
              <a:r>
                <a:rPr lang="en-US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       │</a:t>
              </a:r>
            </a:p>
            <a:p>
              <a:r>
                <a:rPr lang="en-US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       └── </a:t>
              </a:r>
              <a:r>
                <a:rPr lang="ko-KR" altLang="en-US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소스파일</a:t>
              </a:r>
              <a:r>
                <a:rPr lang="en-US" altLang="ko-KR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……</a:t>
              </a:r>
              <a:endPara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  <p:pic>
          <p:nvPicPr>
            <p:cNvPr id="73" name="Picture 18" descr="Subversion&quot; Icon - Download for free – Iconduck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729679" y="3894926"/>
              <a:ext cx="369177" cy="355010"/>
            </a:xfrm>
            <a:prstGeom prst="rect">
              <a:avLst/>
            </a:prstGeom>
            <a:noFill/>
          </p:spPr>
        </p:pic>
        <p:sp>
          <p:nvSpPr>
            <p:cNvPr id="74" name="직사각형 73"/>
            <p:cNvSpPr/>
            <p:nvPr/>
          </p:nvSpPr>
          <p:spPr>
            <a:xfrm>
              <a:off x="9086869" y="3894926"/>
              <a:ext cx="1226618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500" b="1" smtClean="0">
                  <a:latin typeface="LG Smart UI Regular" pitchFamily="50" charset="-127"/>
                  <a:ea typeface="LG Smart UI Regular" pitchFamily="50" charset="-127"/>
                  <a:cs typeface="맑은 고딕 Semilight" pitchFamily="50" charset="-127"/>
                </a:rPr>
                <a:t>svn(</a:t>
              </a:r>
              <a:r>
                <a:rPr lang="ko-KR" altLang="en-US" sz="1500" b="1" smtClean="0">
                  <a:latin typeface="LG Smart UI Regular" pitchFamily="50" charset="-127"/>
                  <a:ea typeface="LG Smart UI Regular" pitchFamily="50" charset="-127"/>
                  <a:cs typeface="맑은 고딕 Semilight" pitchFamily="50" charset="-127"/>
                </a:rPr>
                <a:t>형상관리</a:t>
              </a:r>
              <a:r>
                <a:rPr lang="en-US" altLang="ko-KR" sz="1500" b="1" smtClean="0">
                  <a:latin typeface="LG Smart UI Regular" pitchFamily="50" charset="-127"/>
                  <a:ea typeface="LG Smart UI Regular" pitchFamily="50" charset="-127"/>
                  <a:cs typeface="맑은 고딕 Semilight" pitchFamily="50" charset="-127"/>
                </a:rPr>
                <a:t>)</a:t>
              </a:r>
              <a:endParaRPr lang="ko-KR" altLang="en-US" sz="1500" b="1">
                <a:latin typeface="LG Smart UI Regular" pitchFamily="50" charset="-127"/>
                <a:ea typeface="LG Smart UI Regular" pitchFamily="50" charset="-127"/>
                <a:cs typeface="맑은 고딕 Semilight" pitchFamily="50" charset="-127"/>
              </a:endParaRPr>
            </a:p>
          </p:txBody>
        </p:sp>
      </p:grpSp>
      <p:sp>
        <p:nvSpPr>
          <p:cNvPr id="79" name="직사각형 78"/>
          <p:cNvSpPr/>
          <p:nvPr/>
        </p:nvSpPr>
        <p:spPr>
          <a:xfrm>
            <a:off x="9301183" y="818574"/>
            <a:ext cx="34290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 smtClean="0">
                <a:solidFill>
                  <a:srgbClr val="7030A0"/>
                </a:solidFill>
                <a:latin typeface="HY궁서B" pitchFamily="18" charset="-127"/>
                <a:ea typeface="HY궁서B" pitchFamily="18" charset="-127"/>
              </a:rPr>
              <a:t>--GAAI/</a:t>
            </a:r>
          </a:p>
          <a:p>
            <a:pPr lvl="0"/>
            <a:r>
              <a:rPr lang="en-US" altLang="ko-KR" sz="1000" smtClean="0">
                <a:solidFill>
                  <a:srgbClr val="7030A0"/>
                </a:solidFill>
                <a:latin typeface="HY궁서B" pitchFamily="18" charset="-127"/>
                <a:ea typeface="HY궁서B" pitchFamily="18" charset="-127"/>
              </a:rPr>
              <a:t>       </a:t>
            </a:r>
            <a:r>
              <a:rPr lang="en-US" sz="1000" smtClean="0">
                <a:solidFill>
                  <a:srgbClr val="7030A0"/>
                </a:solidFill>
                <a:latin typeface="HY궁서B" pitchFamily="18" charset="-127"/>
                <a:ea typeface="HY궁서B" pitchFamily="18" charset="-127"/>
              </a:rPr>
              <a:t>│</a:t>
            </a:r>
            <a:endParaRPr lang="ko-KR" altLang="en-US" sz="1000" smtClean="0">
              <a:solidFill>
                <a:srgbClr val="7030A0"/>
              </a:solidFill>
              <a:latin typeface="HY궁서B" pitchFamily="18" charset="-127"/>
              <a:ea typeface="HY궁서B" pitchFamily="18" charset="-127"/>
            </a:endParaRPr>
          </a:p>
          <a:p>
            <a:pPr lvl="0"/>
            <a:r>
              <a:rPr lang="ko-KR" altLang="en-US" sz="1000" smtClean="0">
                <a:solidFill>
                  <a:srgbClr val="7030A0"/>
                </a:solidFill>
                <a:latin typeface="HY궁서B" pitchFamily="18" charset="-127"/>
                <a:ea typeface="HY궁서B" pitchFamily="18" charset="-127"/>
              </a:rPr>
              <a:t>       ├── </a:t>
            </a:r>
            <a:r>
              <a:rPr lang="en-US" altLang="ko-KR" sz="1000" smtClean="0">
                <a:solidFill>
                  <a:srgbClr val="7030A0"/>
                </a:solidFill>
                <a:latin typeface="HY궁서B" pitchFamily="18" charset="-127"/>
                <a:ea typeface="HY궁서B" pitchFamily="18" charset="-127"/>
              </a:rPr>
              <a:t>pom_dev.xml</a:t>
            </a:r>
            <a:r>
              <a:rPr lang="ko-KR" altLang="en-US" sz="1000" smtClean="0">
                <a:solidFill>
                  <a:srgbClr val="7030A0"/>
                </a:solidFill>
                <a:latin typeface="HY궁서B" pitchFamily="18" charset="-127"/>
                <a:ea typeface="HY궁서B" pitchFamily="18" charset="-127"/>
              </a:rPr>
              <a:t>    </a:t>
            </a:r>
            <a:r>
              <a:rPr lang="en-US" altLang="ko-KR" sz="1000" smtClean="0">
                <a:solidFill>
                  <a:srgbClr val="7030A0"/>
                </a:solidFill>
                <a:latin typeface="HY궁서B" pitchFamily="18" charset="-127"/>
                <a:ea typeface="HY궁서B" pitchFamily="18" charset="-127"/>
              </a:rPr>
              <a:t>("maven </a:t>
            </a:r>
            <a:r>
              <a:rPr lang="ko-KR" altLang="en-US" sz="1000" smtClean="0">
                <a:solidFill>
                  <a:srgbClr val="7030A0"/>
                </a:solidFill>
                <a:latin typeface="HY궁서B" pitchFamily="18" charset="-127"/>
                <a:ea typeface="HY궁서B" pitchFamily="18" charset="-127"/>
              </a:rPr>
              <a:t>빌드파일</a:t>
            </a:r>
            <a:r>
              <a:rPr lang="en-US" altLang="ko-KR" sz="1000" smtClean="0">
                <a:solidFill>
                  <a:srgbClr val="7030A0"/>
                </a:solidFill>
                <a:latin typeface="HY궁서B" pitchFamily="18" charset="-127"/>
                <a:ea typeface="HY궁서B" pitchFamily="18" charset="-127"/>
              </a:rPr>
              <a:t>")</a:t>
            </a:r>
          </a:p>
          <a:p>
            <a:pPr lvl="0"/>
            <a:r>
              <a:rPr lang="ko-KR" altLang="en-US" sz="1000" smtClean="0">
                <a:solidFill>
                  <a:srgbClr val="7030A0"/>
                </a:solidFill>
                <a:latin typeface="HY궁서B" pitchFamily="18" charset="-127"/>
                <a:ea typeface="HY궁서B" pitchFamily="18" charset="-127"/>
              </a:rPr>
              <a:t>       ├── </a:t>
            </a:r>
            <a:r>
              <a:rPr lang="en-US" altLang="ko-KR" sz="1000" smtClean="0">
                <a:solidFill>
                  <a:srgbClr val="7030A0"/>
                </a:solidFill>
                <a:latin typeface="HY궁서B" pitchFamily="18" charset="-127"/>
                <a:ea typeface="HY궁서B" pitchFamily="18" charset="-127"/>
              </a:rPr>
              <a:t>build_dev.xml </a:t>
            </a:r>
            <a:r>
              <a:rPr lang="en-US" sz="1000" smtClean="0">
                <a:solidFill>
                  <a:srgbClr val="7030A0"/>
                </a:solidFill>
                <a:latin typeface="HY궁서B" pitchFamily="18" charset="-127"/>
                <a:ea typeface="HY궁서B" pitchFamily="18" charset="-127"/>
              </a:rPr>
              <a:t>(“ant </a:t>
            </a:r>
            <a:r>
              <a:rPr lang="ko-KR" altLang="en-US" sz="1000" smtClean="0">
                <a:solidFill>
                  <a:srgbClr val="7030A0"/>
                </a:solidFill>
                <a:latin typeface="HY궁서B" pitchFamily="18" charset="-127"/>
                <a:ea typeface="HY궁서B" pitchFamily="18" charset="-127"/>
              </a:rPr>
              <a:t>빌드파일</a:t>
            </a:r>
            <a:r>
              <a:rPr lang="en-US" altLang="ko-KR" sz="1000" smtClean="0">
                <a:solidFill>
                  <a:srgbClr val="7030A0"/>
                </a:solidFill>
                <a:latin typeface="HY궁서B" pitchFamily="18" charset="-127"/>
                <a:ea typeface="HY궁서B" pitchFamily="18" charset="-127"/>
              </a:rPr>
              <a:t>")</a:t>
            </a:r>
          </a:p>
          <a:p>
            <a:pPr lvl="0"/>
            <a:r>
              <a:rPr lang="en-US" sz="1000" smtClean="0">
                <a:solidFill>
                  <a:srgbClr val="7030A0"/>
                </a:solidFill>
                <a:latin typeface="HY궁서B" pitchFamily="18" charset="-127"/>
                <a:ea typeface="HY궁서B" pitchFamily="18" charset="-127"/>
              </a:rPr>
              <a:t>       │</a:t>
            </a:r>
          </a:p>
          <a:p>
            <a:pPr lvl="0"/>
            <a:r>
              <a:rPr lang="en-US" sz="1000" smtClean="0">
                <a:solidFill>
                  <a:srgbClr val="7030A0"/>
                </a:solidFill>
                <a:latin typeface="HY궁서B" pitchFamily="18" charset="-127"/>
                <a:ea typeface="HY궁서B" pitchFamily="18" charset="-127"/>
              </a:rPr>
              <a:t>       └── </a:t>
            </a:r>
            <a:r>
              <a:rPr lang="ko-KR" altLang="en-US" sz="1000" smtClean="0">
                <a:solidFill>
                  <a:srgbClr val="7030A0"/>
                </a:solidFill>
                <a:latin typeface="HY궁서B" pitchFamily="18" charset="-127"/>
                <a:ea typeface="HY궁서B" pitchFamily="18" charset="-127"/>
              </a:rPr>
              <a:t>소스파일</a:t>
            </a:r>
            <a:r>
              <a:rPr lang="en-US" altLang="ko-KR" sz="1000" smtClean="0">
                <a:solidFill>
                  <a:srgbClr val="7030A0"/>
                </a:solidFill>
                <a:latin typeface="HY궁서B" pitchFamily="18" charset="-127"/>
                <a:ea typeface="HY궁서B" pitchFamily="18" charset="-127"/>
              </a:rPr>
              <a:t>……</a:t>
            </a:r>
            <a:endParaRPr lang="ko-KR" altLang="en-US" sz="1000" smtClean="0">
              <a:solidFill>
                <a:srgbClr val="7030A0"/>
              </a:solidFill>
              <a:latin typeface="HY궁서B" pitchFamily="18" charset="-127"/>
              <a:ea typeface="HY궁서B" pitchFamily="18" charset="-127"/>
            </a:endParaRPr>
          </a:p>
        </p:txBody>
      </p:sp>
      <p:cxnSp>
        <p:nvCxnSpPr>
          <p:cNvPr id="80" name="Shape 79"/>
          <p:cNvCxnSpPr>
            <a:endCxn id="5" idx="3"/>
          </p:cNvCxnSpPr>
          <p:nvPr/>
        </p:nvCxnSpPr>
        <p:spPr>
          <a:xfrm rot="10800000" flipV="1">
            <a:off x="5372093" y="1323157"/>
            <a:ext cx="3286148" cy="684189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109" descr="Picture30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13" y="2251852"/>
            <a:ext cx="631219" cy="57150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직사각형 85"/>
          <p:cNvSpPr/>
          <p:nvPr/>
        </p:nvSpPr>
        <p:spPr>
          <a:xfrm>
            <a:off x="6800853" y="1466034"/>
            <a:ext cx="785818" cy="2616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100" smtClean="0">
                <a:latin typeface="HY궁서B" pitchFamily="18" charset="-127"/>
                <a:ea typeface="HY궁서B" pitchFamily="18" charset="-127"/>
              </a:rPr>
              <a:t>svn co</a:t>
            </a:r>
          </a:p>
        </p:txBody>
      </p:sp>
      <p:grpSp>
        <p:nvGrpSpPr>
          <p:cNvPr id="47" name="그룹 46"/>
          <p:cNvGrpSpPr/>
          <p:nvPr/>
        </p:nvGrpSpPr>
        <p:grpSpPr>
          <a:xfrm>
            <a:off x="7586671" y="3323422"/>
            <a:ext cx="1643074" cy="299917"/>
            <a:chOff x="7586671" y="3323422"/>
            <a:chExt cx="1643074" cy="299917"/>
          </a:xfrm>
        </p:grpSpPr>
        <p:sp>
          <p:nvSpPr>
            <p:cNvPr id="14" name="직사각형 13"/>
            <p:cNvSpPr/>
            <p:nvPr/>
          </p:nvSpPr>
          <p:spPr>
            <a:xfrm>
              <a:off x="7586671" y="3323422"/>
              <a:ext cx="1500198" cy="2999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68415" tIns="34208" rIns="68415" bIns="34208">
              <a:spAutoFit/>
            </a:bodyPr>
            <a:lstStyle/>
            <a:p>
              <a:r>
                <a:rPr lang="en-US" sz="1500" smtClean="0">
                  <a:solidFill>
                    <a:srgbClr val="3C10F6"/>
                  </a:solidFill>
                  <a:latin typeface="LG Smart UI Regular" pitchFamily="50" charset="-127"/>
                  <a:ea typeface="LG Smart UI Regular" pitchFamily="50" charset="-127"/>
                </a:rPr>
                <a:t>ant (sync,move)</a:t>
              </a:r>
              <a:endParaRPr lang="en-US" sz="1500">
                <a:solidFill>
                  <a:srgbClr val="3C10F6"/>
                </a:solidFill>
                <a:latin typeface="LG Smart UI Regular" pitchFamily="50" charset="-127"/>
                <a:ea typeface="LG Smart UI Regular" pitchFamily="50" charset="-127"/>
              </a:endParaRPr>
            </a:p>
          </p:txBody>
        </p:sp>
        <p:sp>
          <p:nvSpPr>
            <p:cNvPr id="46" name="타원 45"/>
            <p:cNvSpPr/>
            <p:nvPr/>
          </p:nvSpPr>
          <p:spPr>
            <a:xfrm>
              <a:off x="8943993" y="3323422"/>
              <a:ext cx="285752" cy="2857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smtClean="0">
                  <a:latin typeface="LG Smart UI Regular" pitchFamily="50" charset="-127"/>
                  <a:ea typeface="LG Smart UI Regular" pitchFamily="50" charset="-127"/>
                </a:rPr>
                <a:t>1</a:t>
              </a:r>
              <a:endParaRPr lang="ko-KR" altLang="en-US" sz="2000">
                <a:latin typeface="LG Smart UI Regular" pitchFamily="50" charset="-127"/>
                <a:ea typeface="LG Smart UI Regular" pitchFamily="50" charset="-127"/>
              </a:endParaRPr>
            </a:p>
          </p:txBody>
        </p:sp>
      </p:grpSp>
      <p:sp>
        <p:nvSpPr>
          <p:cNvPr id="48" name="직사각형 47"/>
          <p:cNvSpPr/>
          <p:nvPr/>
        </p:nvSpPr>
        <p:spPr>
          <a:xfrm>
            <a:off x="6372225" y="4823620"/>
            <a:ext cx="3929090" cy="70002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415" tIns="34208" rIns="68415" bIns="34208">
            <a:spAutoFit/>
          </a:bodyPr>
          <a:lstStyle/>
          <a:p>
            <a:pPr algn="ctr"/>
            <a:r>
              <a:rPr lang="en-US" sz="1500" smtClean="0">
                <a:latin typeface="LG Smart UI Regular" pitchFamily="50" charset="-127"/>
                <a:ea typeface="LG Smart UI Regular" pitchFamily="50" charset="-127"/>
              </a:rPr>
              <a:t>[</a:t>
            </a:r>
            <a:r>
              <a:rPr lang="ko-KR" altLang="en-US" sz="1500" smtClean="0">
                <a:latin typeface="LG Smart UI Regular" pitchFamily="50" charset="-127"/>
                <a:ea typeface="LG Smart UI Regular" pitchFamily="50" charset="-127"/>
              </a:rPr>
              <a:t>로컬</a:t>
            </a:r>
            <a:r>
              <a:rPr lang="en-US" altLang="ko-KR" sz="1500" smtClean="0">
                <a:latin typeface="LG Smart UI Regular" pitchFamily="50" charset="-127"/>
                <a:ea typeface="LG Smart UI Regular" pitchFamily="50" charset="-127"/>
              </a:rPr>
              <a:t> </a:t>
            </a:r>
            <a:r>
              <a:rPr lang="ko-KR" altLang="en-US" sz="1500" smtClean="0">
                <a:latin typeface="LG Smart UI Regular" pitchFamily="50" charset="-127"/>
                <a:ea typeface="LG Smart UI Regular" pitchFamily="50" charset="-127"/>
              </a:rPr>
              <a:t>디렉토리</a:t>
            </a:r>
            <a:r>
              <a:rPr lang="en-US" altLang="ko-KR" sz="1500" smtClean="0">
                <a:latin typeface="LG Smart UI Regular" pitchFamily="50" charset="-127"/>
                <a:ea typeface="LG Smart UI Regular" pitchFamily="50" charset="-127"/>
              </a:rPr>
              <a:t>]</a:t>
            </a:r>
          </a:p>
          <a:p>
            <a:r>
              <a:rPr lang="en-US" sz="1300" smtClean="0">
                <a:latin typeface="LG Smart UI Regular" pitchFamily="50" charset="-127"/>
                <a:ea typeface="LG Smart UI Regular" pitchFamily="50" charset="-127"/>
              </a:rPr>
              <a:t>WEB : </a:t>
            </a:r>
            <a:r>
              <a:rPr lang="en-US" sz="1300" smtClean="0"/>
              <a:t>/sorc001/appadm/applications/htdocs</a:t>
            </a:r>
            <a:endParaRPr lang="en-US" sz="1300" smtClean="0">
              <a:latin typeface="LG Smart UI Regular" pitchFamily="50" charset="-127"/>
              <a:ea typeface="LG Smart UI Regular" pitchFamily="50" charset="-127"/>
            </a:endParaRPr>
          </a:p>
          <a:p>
            <a:r>
              <a:rPr lang="en-US" sz="1300" smtClean="0">
                <a:latin typeface="LG Smart UI Regular" pitchFamily="50" charset="-127"/>
                <a:ea typeface="LG Smart UI Regular" pitchFamily="50" charset="-127"/>
              </a:rPr>
              <a:t>WAS : /sorc001/appadm/applicatoins/bizactor/GAAI</a:t>
            </a:r>
            <a:endParaRPr lang="en-US" sz="1300">
              <a:latin typeface="LG Smart UI Regular" pitchFamily="50" charset="-127"/>
              <a:ea typeface="LG Smart UI Regular" pitchFamily="50" charset="-127"/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 rot="5400000">
            <a:off x="7623184" y="4572793"/>
            <a:ext cx="500066" cy="1588"/>
          </a:xfrm>
          <a:prstGeom prst="straightConnector1">
            <a:avLst/>
          </a:prstGeom>
          <a:ln>
            <a:solidFill>
              <a:srgbClr val="3C10F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그룹 60"/>
          <p:cNvGrpSpPr/>
          <p:nvPr/>
        </p:nvGrpSpPr>
        <p:grpSpPr>
          <a:xfrm>
            <a:off x="7586671" y="4394992"/>
            <a:ext cx="1643074" cy="299917"/>
            <a:chOff x="7586671" y="3323422"/>
            <a:chExt cx="1643074" cy="299917"/>
          </a:xfrm>
        </p:grpSpPr>
        <p:sp>
          <p:nvSpPr>
            <p:cNvPr id="63" name="직사각형 62"/>
            <p:cNvSpPr/>
            <p:nvPr/>
          </p:nvSpPr>
          <p:spPr>
            <a:xfrm>
              <a:off x="7586671" y="3323422"/>
              <a:ext cx="1500198" cy="2999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68415" tIns="34208" rIns="68415" bIns="34208">
              <a:spAutoFit/>
            </a:bodyPr>
            <a:lstStyle/>
            <a:p>
              <a:r>
                <a:rPr lang="en-US" sz="1500" smtClean="0">
                  <a:solidFill>
                    <a:srgbClr val="3C10F6"/>
                  </a:solidFill>
                  <a:latin typeface="LG Smart UI Regular" pitchFamily="50" charset="-127"/>
                  <a:ea typeface="LG Smart UI Regular" pitchFamily="50" charset="-127"/>
                </a:rPr>
                <a:t>ant (sync)</a:t>
              </a:r>
              <a:endParaRPr lang="en-US" sz="1500">
                <a:solidFill>
                  <a:srgbClr val="3C10F6"/>
                </a:solidFill>
                <a:latin typeface="LG Smart UI Regular" pitchFamily="50" charset="-127"/>
                <a:ea typeface="LG Smart UI Regular" pitchFamily="50" charset="-127"/>
              </a:endParaRPr>
            </a:p>
          </p:txBody>
        </p:sp>
        <p:sp>
          <p:nvSpPr>
            <p:cNvPr id="64" name="타원 63"/>
            <p:cNvSpPr/>
            <p:nvPr/>
          </p:nvSpPr>
          <p:spPr>
            <a:xfrm>
              <a:off x="8943993" y="3323422"/>
              <a:ext cx="285752" cy="2857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smtClean="0">
                  <a:latin typeface="LG Smart UI Regular" pitchFamily="50" charset="-127"/>
                  <a:ea typeface="LG Smart UI Regular" pitchFamily="50" charset="-127"/>
                </a:rPr>
                <a:t>2</a:t>
              </a:r>
              <a:endParaRPr lang="ko-KR" altLang="en-US" sz="2000">
                <a:latin typeface="LG Smart UI Regular" pitchFamily="50" charset="-127"/>
                <a:ea typeface="LG Smart UI Regular" pitchFamily="50" charset="-127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6863" y="195002"/>
            <a:ext cx="2021835" cy="510299"/>
          </a:xfrm>
          <a:prstGeom prst="rect">
            <a:avLst/>
          </a:prstGeom>
          <a:noFill/>
        </p:spPr>
        <p:txBody>
          <a:bodyPr wrap="none" lIns="124364" tIns="62182" rIns="124364" bIns="62182" rtlCol="0">
            <a:spAutoFit/>
          </a:bodyPr>
          <a:lstStyle/>
          <a:p>
            <a:r>
              <a:rPr lang="en-US" altLang="ko-KR" smtClean="0">
                <a:latin typeface="LG Smart UI Regular" pitchFamily="50" charset="-127"/>
                <a:ea typeface="LG Smart UI Regular" pitchFamily="50" charset="-127"/>
              </a:rPr>
              <a:t>Maven </a:t>
            </a:r>
            <a:r>
              <a:rPr lang="ko-KR" altLang="en-US" smtClean="0">
                <a:latin typeface="LG Smart UI Regular" pitchFamily="50" charset="-127"/>
                <a:ea typeface="LG Smart UI Regular" pitchFamily="50" charset="-127"/>
              </a:rPr>
              <a:t>명령어</a:t>
            </a:r>
            <a:endParaRPr lang="ko-KR" altLang="en-US">
              <a:latin typeface="LG Smart UI Regular" pitchFamily="50" charset="-127"/>
              <a:ea typeface="LG Smart UI Regular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93757" y="780098"/>
          <a:ext cx="7580689" cy="2659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716"/>
                <a:gridCol w="6336973"/>
              </a:tblGrid>
              <a:tr h="332854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300" b="1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mvn</a:t>
                      </a:r>
                      <a:r>
                        <a:rPr lang="en-US" altLang="ko-KR" sz="1300" b="1" baseline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 </a:t>
                      </a:r>
                      <a:r>
                        <a:rPr lang="ko-KR" altLang="en-US" sz="1300" b="1" baseline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명령어 </a:t>
                      </a:r>
                      <a:endParaRPr lang="ko-KR" altLang="en-US" sz="1300" b="1">
                        <a:solidFill>
                          <a:schemeClr val="tx1"/>
                        </a:solidFill>
                        <a:latin typeface="LG Smart UI Regular" pitchFamily="50" charset="-127"/>
                        <a:ea typeface="LG Smart UI Regular" pitchFamily="50" charset="-127"/>
                      </a:endParaRPr>
                    </a:p>
                  </a:txBody>
                  <a:tcPr marL="126016" marR="126016" marT="62410" marB="624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b="1">
                        <a:solidFill>
                          <a:schemeClr val="tx1"/>
                        </a:solidFill>
                        <a:latin typeface="LG Smart UI Regular" pitchFamily="50" charset="-127"/>
                        <a:ea typeface="LG Smart UI Regular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28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compile</a:t>
                      </a:r>
                      <a:endParaRPr lang="ko-KR" altLang="en-US" sz="1300" b="0">
                        <a:solidFill>
                          <a:schemeClr val="tx1"/>
                        </a:solidFill>
                        <a:latin typeface="LG Smart UI Regular" pitchFamily="50" charset="-127"/>
                        <a:ea typeface="LG Smart UI Regular" pitchFamily="50" charset="-127"/>
                      </a:endParaRPr>
                    </a:p>
                  </a:txBody>
                  <a:tcPr marL="126016" marR="126016" marT="62410" marB="624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컴파일 </a:t>
                      </a:r>
                      <a:endParaRPr lang="ko-KR" altLang="en-US" sz="1300" b="0">
                        <a:solidFill>
                          <a:schemeClr val="tx1"/>
                        </a:solidFill>
                        <a:latin typeface="LG Smart UI Regular" pitchFamily="50" charset="-127"/>
                        <a:ea typeface="LG Smart UI Regular" pitchFamily="50" charset="-127"/>
                      </a:endParaRPr>
                    </a:p>
                  </a:txBody>
                  <a:tcPr marL="126016" marR="126016" marT="62410" marB="624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28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test</a:t>
                      </a:r>
                      <a:endParaRPr lang="ko-KR" altLang="en-US" sz="1300" b="0">
                        <a:solidFill>
                          <a:schemeClr val="tx1"/>
                        </a:solidFill>
                        <a:latin typeface="LG Smart UI Regular" pitchFamily="50" charset="-127"/>
                        <a:ea typeface="LG Smart UI Regular" pitchFamily="50" charset="-127"/>
                      </a:endParaRPr>
                    </a:p>
                  </a:txBody>
                  <a:tcPr marL="126016" marR="126016" marT="62410" marB="624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컴파일 </a:t>
                      </a:r>
                      <a:r>
                        <a:rPr lang="en-US" altLang="ko-KR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&gt; </a:t>
                      </a:r>
                      <a:r>
                        <a:rPr lang="ko-KR" altLang="en-US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테스트</a:t>
                      </a:r>
                      <a:endParaRPr lang="ko-KR" altLang="en-US" sz="1300" b="0">
                        <a:solidFill>
                          <a:schemeClr val="tx1"/>
                        </a:solidFill>
                        <a:latin typeface="LG Smart UI Regular" pitchFamily="50" charset="-127"/>
                        <a:ea typeface="LG Smart UI Regular" pitchFamily="50" charset="-127"/>
                      </a:endParaRPr>
                    </a:p>
                  </a:txBody>
                  <a:tcPr marL="126016" marR="126016" marT="62410" marB="624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28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package</a:t>
                      </a:r>
                      <a:endParaRPr lang="ko-KR" altLang="en-US" sz="1300" b="0">
                        <a:solidFill>
                          <a:schemeClr val="tx1"/>
                        </a:solidFill>
                        <a:latin typeface="LG Smart UI Regular" pitchFamily="50" charset="-127"/>
                        <a:ea typeface="LG Smart UI Regular" pitchFamily="50" charset="-127"/>
                      </a:endParaRPr>
                    </a:p>
                  </a:txBody>
                  <a:tcPr marL="126016" marR="126016" marT="62410" marB="624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컴파일 </a:t>
                      </a:r>
                      <a:r>
                        <a:rPr lang="en-US" altLang="ko-KR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&gt; </a:t>
                      </a:r>
                      <a:r>
                        <a:rPr lang="ko-KR" altLang="en-US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테스트 </a:t>
                      </a:r>
                      <a:r>
                        <a:rPr lang="en-US" altLang="ko-KR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&gt; </a:t>
                      </a:r>
                      <a:r>
                        <a:rPr lang="ko-KR" altLang="en-US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패키징</a:t>
                      </a:r>
                      <a:r>
                        <a:rPr lang="en-US" altLang="ko-KR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(</a:t>
                      </a:r>
                      <a:r>
                        <a:rPr lang="ko-KR" altLang="en-US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예</a:t>
                      </a:r>
                      <a:r>
                        <a:rPr lang="en-US" altLang="ko-KR" sz="1300" b="0" baseline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 : war)</a:t>
                      </a:r>
                      <a:endParaRPr lang="ko-KR" altLang="en-US" sz="1300" b="0">
                        <a:solidFill>
                          <a:schemeClr val="tx1"/>
                        </a:solidFill>
                        <a:latin typeface="LG Smart UI Regular" pitchFamily="50" charset="-127"/>
                        <a:ea typeface="LG Smart UI Regular" pitchFamily="50" charset="-127"/>
                      </a:endParaRPr>
                    </a:p>
                  </a:txBody>
                  <a:tcPr marL="126016" marR="126016" marT="62410" marB="624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0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install</a:t>
                      </a:r>
                      <a:endParaRPr lang="ko-KR" altLang="en-US" sz="1300" b="0">
                        <a:solidFill>
                          <a:schemeClr val="tx1"/>
                        </a:solidFill>
                        <a:latin typeface="LG Smart UI Regular" pitchFamily="50" charset="-127"/>
                        <a:ea typeface="LG Smart UI Regular" pitchFamily="50" charset="-127"/>
                      </a:endParaRPr>
                    </a:p>
                  </a:txBody>
                  <a:tcPr marL="126016" marR="126016" marT="62410" marB="624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컴파일 </a:t>
                      </a:r>
                      <a:r>
                        <a:rPr lang="en-US" altLang="ko-KR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&gt; </a:t>
                      </a:r>
                      <a:r>
                        <a:rPr lang="ko-KR" altLang="en-US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테스트 </a:t>
                      </a:r>
                      <a:r>
                        <a:rPr lang="en-US" altLang="ko-KR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&gt; </a:t>
                      </a:r>
                      <a:r>
                        <a:rPr lang="ko-KR" altLang="en-US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패키징</a:t>
                      </a:r>
                      <a:r>
                        <a:rPr lang="en-US" altLang="ko-KR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(</a:t>
                      </a:r>
                      <a:r>
                        <a:rPr lang="ko-KR" altLang="en-US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예</a:t>
                      </a:r>
                      <a:r>
                        <a:rPr lang="en-US" altLang="ko-KR" sz="1300" b="0" baseline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 : war)  &gt; </a:t>
                      </a:r>
                      <a:r>
                        <a:rPr lang="ko-KR" altLang="en-US" sz="1300" b="0" baseline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로컬 </a:t>
                      </a:r>
                      <a:r>
                        <a:rPr lang="en-US" altLang="ko-KR" sz="1300" b="0" baseline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(.m2/repository) </a:t>
                      </a:r>
                      <a:r>
                        <a:rPr lang="ko-KR" altLang="en-US" sz="1300" b="0" baseline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에 빌드결과물 저장</a:t>
                      </a:r>
                      <a:endParaRPr lang="ko-KR" altLang="en-US" sz="1300" b="0">
                        <a:solidFill>
                          <a:schemeClr val="tx1"/>
                        </a:solidFill>
                        <a:latin typeface="LG Smart UI Regular" pitchFamily="50" charset="-127"/>
                        <a:ea typeface="LG Smart UI Regular" pitchFamily="50" charset="-127"/>
                      </a:endParaRPr>
                    </a:p>
                  </a:txBody>
                  <a:tcPr marL="126016" marR="126016" marT="62410" marB="624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28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deploy</a:t>
                      </a:r>
                      <a:r>
                        <a:rPr lang="en-US" altLang="ko-KR" sz="1300" b="0" baseline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 </a:t>
                      </a:r>
                      <a:endParaRPr lang="ko-KR" altLang="en-US" sz="1300" b="0">
                        <a:solidFill>
                          <a:schemeClr val="tx1"/>
                        </a:solidFill>
                        <a:latin typeface="LG Smart UI Regular" pitchFamily="50" charset="-127"/>
                        <a:ea typeface="LG Smart UI Regular" pitchFamily="50" charset="-127"/>
                      </a:endParaRPr>
                    </a:p>
                  </a:txBody>
                  <a:tcPr marL="126016" marR="126016" marT="62410" marB="624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install</a:t>
                      </a:r>
                      <a:r>
                        <a:rPr lang="en-US" altLang="ko-KR" sz="1300" b="0" baseline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 &gt; </a:t>
                      </a:r>
                      <a:r>
                        <a:rPr lang="ko-KR" altLang="en-US" sz="1300" b="0" baseline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빌드결과물 원격 </a:t>
                      </a:r>
                      <a:r>
                        <a:rPr lang="en-US" altLang="ko-KR" sz="1300" b="0" baseline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repository</a:t>
                      </a:r>
                      <a:r>
                        <a:rPr lang="ko-KR" altLang="en-US" sz="1300" b="0" baseline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에 배포</a:t>
                      </a:r>
                      <a:endParaRPr lang="ko-KR" altLang="en-US" sz="1300" b="0">
                        <a:solidFill>
                          <a:schemeClr val="tx1"/>
                        </a:solidFill>
                        <a:latin typeface="LG Smart UI Regular" pitchFamily="50" charset="-127"/>
                        <a:ea typeface="LG Smart UI Regular" pitchFamily="50" charset="-127"/>
                      </a:endParaRPr>
                    </a:p>
                  </a:txBody>
                  <a:tcPr marL="126016" marR="126016" marT="62410" marB="624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28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site</a:t>
                      </a:r>
                      <a:endParaRPr lang="ko-KR" altLang="en-US" sz="1300" b="0">
                        <a:solidFill>
                          <a:schemeClr val="tx1"/>
                        </a:solidFill>
                        <a:latin typeface="LG Smart UI Regular" pitchFamily="50" charset="-127"/>
                        <a:ea typeface="LG Smart UI Regular" pitchFamily="50" charset="-127"/>
                      </a:endParaRPr>
                    </a:p>
                  </a:txBody>
                  <a:tcPr marL="126016" marR="126016" marT="62410" marB="624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target, site</a:t>
                      </a:r>
                      <a:r>
                        <a:rPr lang="ko-KR" altLang="en-US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에 문서 사이트 생성</a:t>
                      </a:r>
                      <a:endParaRPr lang="ko-KR" altLang="en-US" sz="1300" b="0">
                        <a:solidFill>
                          <a:schemeClr val="tx1"/>
                        </a:solidFill>
                        <a:latin typeface="LG Smart UI Regular" pitchFamily="50" charset="-127"/>
                        <a:ea typeface="LG Smart UI Regular" pitchFamily="50" charset="-127"/>
                      </a:endParaRPr>
                    </a:p>
                  </a:txBody>
                  <a:tcPr marL="126016" marR="126016" marT="62410" marB="624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28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clean</a:t>
                      </a:r>
                      <a:endParaRPr lang="ko-KR" altLang="en-US" sz="1300" b="0">
                        <a:solidFill>
                          <a:schemeClr val="tx1"/>
                        </a:solidFill>
                        <a:latin typeface="LG Smart UI Regular" pitchFamily="50" charset="-127"/>
                        <a:ea typeface="LG Smart UI Regular" pitchFamily="50" charset="-127"/>
                      </a:endParaRPr>
                    </a:p>
                  </a:txBody>
                  <a:tcPr marL="126016" marR="126016" marT="62410" marB="624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target</a:t>
                      </a:r>
                      <a:r>
                        <a:rPr lang="en-US" altLang="ko-KR" sz="1300" b="0" baseline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 </a:t>
                      </a:r>
                      <a:r>
                        <a:rPr lang="ko-KR" altLang="en-US" sz="1300" b="0" baseline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디렉토리에 컴파일 결과물 삭제</a:t>
                      </a:r>
                      <a:endParaRPr lang="ko-KR" altLang="en-US" sz="1300" b="0">
                        <a:solidFill>
                          <a:schemeClr val="tx1"/>
                        </a:solidFill>
                        <a:latin typeface="LG Smart UI Regular" pitchFamily="50" charset="-127"/>
                        <a:ea typeface="LG Smart UI Regular" pitchFamily="50" charset="-127"/>
                      </a:endParaRPr>
                    </a:p>
                  </a:txBody>
                  <a:tcPr marL="126016" marR="126016" marT="62410" marB="624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86740" y="4612077"/>
          <a:ext cx="7580689" cy="1331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716"/>
                <a:gridCol w="6336973"/>
              </a:tblGrid>
              <a:tr h="332854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300" b="1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gradle</a:t>
                      </a:r>
                      <a:r>
                        <a:rPr lang="en-US" altLang="ko-KR" sz="1300" b="1" baseline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 </a:t>
                      </a:r>
                      <a:r>
                        <a:rPr lang="ko-KR" altLang="en-US" sz="1300" b="1" baseline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명령어 </a:t>
                      </a:r>
                      <a:endParaRPr lang="ko-KR" altLang="en-US" sz="1300" b="1">
                        <a:solidFill>
                          <a:schemeClr val="tx1"/>
                        </a:solidFill>
                        <a:latin typeface="LG Smart UI Regular" pitchFamily="50" charset="-127"/>
                        <a:ea typeface="LG Smart UI Regular" pitchFamily="50" charset="-127"/>
                      </a:endParaRPr>
                    </a:p>
                  </a:txBody>
                  <a:tcPr marL="126016" marR="126016" marT="62410" marB="624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b="1">
                        <a:solidFill>
                          <a:schemeClr val="tx1"/>
                        </a:solidFill>
                        <a:latin typeface="LG Smart UI Regular" pitchFamily="50" charset="-127"/>
                        <a:ea typeface="LG Smart UI Regular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28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init</a:t>
                      </a:r>
                      <a:endParaRPr lang="ko-KR" altLang="en-US" sz="1300" b="0">
                        <a:solidFill>
                          <a:schemeClr val="tx1"/>
                        </a:solidFill>
                        <a:latin typeface="LG Smart UI Regular" pitchFamily="50" charset="-127"/>
                        <a:ea typeface="LG Smart UI Regular" pitchFamily="50" charset="-127"/>
                      </a:endParaRPr>
                    </a:p>
                  </a:txBody>
                  <a:tcPr marL="126016" marR="126016" marT="62410" marB="624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기본적인 </a:t>
                      </a:r>
                      <a:r>
                        <a:rPr lang="en-US" altLang="ko-KR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gradle</a:t>
                      </a:r>
                      <a:r>
                        <a:rPr lang="en-US" altLang="ko-KR" sz="1300" b="0" baseline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 </a:t>
                      </a:r>
                      <a:r>
                        <a:rPr lang="ko-KR" altLang="en-US" sz="1300" b="0" baseline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프로젝트 구조를 생성함</a:t>
                      </a:r>
                      <a:endParaRPr lang="ko-KR" altLang="en-US" sz="1300" b="0">
                        <a:solidFill>
                          <a:schemeClr val="tx1"/>
                        </a:solidFill>
                        <a:latin typeface="LG Smart UI Regular" pitchFamily="50" charset="-127"/>
                        <a:ea typeface="LG Smart UI Regular" pitchFamily="50" charset="-127"/>
                      </a:endParaRPr>
                    </a:p>
                  </a:txBody>
                  <a:tcPr marL="126016" marR="126016" marT="62410" marB="624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28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build</a:t>
                      </a:r>
                      <a:endParaRPr lang="ko-KR" altLang="en-US" sz="1300" b="0">
                        <a:solidFill>
                          <a:schemeClr val="tx1"/>
                        </a:solidFill>
                        <a:latin typeface="LG Smart UI Regular" pitchFamily="50" charset="-127"/>
                        <a:ea typeface="LG Smart UI Regular" pitchFamily="50" charset="-127"/>
                      </a:endParaRPr>
                    </a:p>
                  </a:txBody>
                  <a:tcPr marL="126016" marR="126016" marT="62410" marB="624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컴파일 </a:t>
                      </a:r>
                      <a:r>
                        <a:rPr lang="en-US" altLang="ko-KR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&gt; </a:t>
                      </a:r>
                      <a:r>
                        <a:rPr lang="ko-KR" altLang="en-US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테스트</a:t>
                      </a:r>
                      <a:endParaRPr lang="ko-KR" altLang="en-US" sz="1300" b="0">
                        <a:solidFill>
                          <a:schemeClr val="tx1"/>
                        </a:solidFill>
                        <a:latin typeface="LG Smart UI Regular" pitchFamily="50" charset="-127"/>
                        <a:ea typeface="LG Smart UI Regular" pitchFamily="50" charset="-127"/>
                      </a:endParaRPr>
                    </a:p>
                  </a:txBody>
                  <a:tcPr marL="126016" marR="126016" marT="62410" marB="624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28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clean</a:t>
                      </a:r>
                      <a:endParaRPr lang="ko-KR" altLang="en-US" sz="1300" b="0">
                        <a:solidFill>
                          <a:schemeClr val="tx1"/>
                        </a:solidFill>
                        <a:latin typeface="LG Smart UI Regular" pitchFamily="50" charset="-127"/>
                        <a:ea typeface="LG Smart UI Regular" pitchFamily="50" charset="-127"/>
                      </a:endParaRPr>
                    </a:p>
                  </a:txBody>
                  <a:tcPr marL="126016" marR="126016" marT="62410" marB="624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b="0" baseline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컴파일 결과물 삭제</a:t>
                      </a:r>
                      <a:endParaRPr lang="ko-KR" altLang="en-US" sz="1300" b="0">
                        <a:solidFill>
                          <a:schemeClr val="tx1"/>
                        </a:solidFill>
                        <a:latin typeface="LG Smart UI Regular" pitchFamily="50" charset="-127"/>
                        <a:ea typeface="LG Smart UI Regular" pitchFamily="50" charset="-127"/>
                      </a:endParaRPr>
                    </a:p>
                  </a:txBody>
                  <a:tcPr marL="126016" marR="126016" marT="62410" marB="624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96862" y="3994078"/>
            <a:ext cx="2008369" cy="510299"/>
          </a:xfrm>
          <a:prstGeom prst="rect">
            <a:avLst/>
          </a:prstGeom>
          <a:noFill/>
        </p:spPr>
        <p:txBody>
          <a:bodyPr wrap="none" lIns="124364" tIns="62182" rIns="124364" bIns="62182" rtlCol="0">
            <a:spAutoFit/>
          </a:bodyPr>
          <a:lstStyle/>
          <a:p>
            <a:r>
              <a:rPr lang="en-US" altLang="ko-KR" smtClean="0">
                <a:latin typeface="LG Smart UI Regular" pitchFamily="50" charset="-127"/>
                <a:ea typeface="LG Smart UI Regular" pitchFamily="50" charset="-127"/>
              </a:rPr>
              <a:t>Gradle </a:t>
            </a:r>
            <a:r>
              <a:rPr lang="ko-KR" altLang="en-US" smtClean="0">
                <a:latin typeface="LG Smart UI Regular" pitchFamily="50" charset="-127"/>
                <a:ea typeface="LG Smart UI Regular" pitchFamily="50" charset="-127"/>
              </a:rPr>
              <a:t>명령어</a:t>
            </a:r>
            <a:endParaRPr lang="ko-KR" altLang="en-US">
              <a:latin typeface="LG Smart UI Regular" pitchFamily="50" charset="-127"/>
              <a:ea typeface="LG Smart UI Regular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36461" y="1247411"/>
          <a:ext cx="11678373" cy="7580669"/>
        </p:xfrm>
        <a:graphic>
          <a:graphicData uri="http://schemas.openxmlformats.org/drawingml/2006/table">
            <a:tbl>
              <a:tblPr/>
              <a:tblGrid>
                <a:gridCol w="2621676"/>
                <a:gridCol w="6137104"/>
                <a:gridCol w="2919593"/>
              </a:tblGrid>
              <a:tr h="29281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 단계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설명 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단계에 묶인 플러그인 실행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21325">
                <a:tc>
                  <a:txBody>
                    <a:bodyPr/>
                    <a:lstStyle/>
                    <a:p>
                      <a:r>
                        <a:rPr 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generate-sources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컴파일 과정에 포함될 소스를 생성한다</a:t>
                      </a:r>
                      <a:r>
                        <a:rPr lang="en-US" altLang="ko-KR" sz="1500">
                          <a:latin typeface="LG Smart UI Regular" pitchFamily="50" charset="-127"/>
                          <a:ea typeface="LG Smart UI Regular" pitchFamily="50" charset="-127"/>
                        </a:rPr>
                        <a:t>. </a:t>
                      </a:r>
                      <a:r>
                        <a:rPr lang="ko-KR" alt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예를 들어 </a:t>
                      </a:r>
                      <a:r>
                        <a:rPr lang="en-US" altLang="ko-KR" sz="1500">
                          <a:latin typeface="LG Smart UI Regular" pitchFamily="50" charset="-127"/>
                          <a:ea typeface="LG Smart UI Regular" pitchFamily="50" charset="-127"/>
                        </a:rPr>
                        <a:t>DB </a:t>
                      </a:r>
                      <a:r>
                        <a:rPr lang="ko-KR" alt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테이블과 매핑되는 자바 코드를 생성해주는 작업이 이 단계에서 실행된다</a:t>
                      </a:r>
                      <a:r>
                        <a:rPr lang="en-US" altLang="ko-KR" sz="1500">
                          <a:latin typeface="LG Smart UI Regular" pitchFamily="50" charset="-127"/>
                          <a:ea typeface="LG Smart UI Regular" pitchFamily="50" charset="-127"/>
                        </a:rPr>
                        <a:t>.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500">
                        <a:latin typeface="LG Smart UI Regular" pitchFamily="50" charset="-127"/>
                        <a:ea typeface="LG Smart UI Regular" pitchFamily="50" charset="-127"/>
                      </a:endParaRP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2816">
                <a:tc>
                  <a:txBody>
                    <a:bodyPr/>
                    <a:lstStyle/>
                    <a:p>
                      <a:r>
                        <a:rPr 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process-sources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필터와 같은 작업을 소스 코드에 처리한다</a:t>
                      </a:r>
                      <a:r>
                        <a:rPr lang="en-US" altLang="ko-KR" sz="1500">
                          <a:latin typeface="LG Smart UI Regular" pitchFamily="50" charset="-127"/>
                          <a:ea typeface="LG Smart UI Regular" pitchFamily="50" charset="-127"/>
                        </a:rPr>
                        <a:t>.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 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2816">
                <a:tc>
                  <a:txBody>
                    <a:bodyPr/>
                    <a:lstStyle/>
                    <a:p>
                      <a:r>
                        <a:rPr 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generate-resources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패키지에 포함될 자원을 생성한다</a:t>
                      </a:r>
                      <a:r>
                        <a:rPr lang="en-US" altLang="ko-KR" sz="1500">
                          <a:latin typeface="LG Smart UI Regular" pitchFamily="50" charset="-127"/>
                          <a:ea typeface="LG Smart UI Regular" pitchFamily="50" charset="-127"/>
                        </a:rPr>
                        <a:t>. 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 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8489">
                <a:tc>
                  <a:txBody>
                    <a:bodyPr/>
                    <a:lstStyle/>
                    <a:p>
                      <a:r>
                        <a:rPr 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process-resources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필터와 같은 작업을 자원 파일에 처리하고</a:t>
                      </a:r>
                      <a:r>
                        <a:rPr lang="en-US" altLang="ko-KR" sz="1500">
                          <a:latin typeface="LG Smart UI Regular" pitchFamily="50" charset="-127"/>
                          <a:ea typeface="LG Smart UI Regular" pitchFamily="50" charset="-127"/>
                        </a:rPr>
                        <a:t>, </a:t>
                      </a:r>
                      <a:r>
                        <a:rPr lang="ko-KR" alt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자원 파일을 클래스 출력 디렉토리에 복사한다</a:t>
                      </a:r>
                      <a:r>
                        <a:rPr lang="en-US" altLang="ko-KR" sz="1500">
                          <a:latin typeface="LG Smart UI Regular" pitchFamily="50" charset="-127"/>
                          <a:ea typeface="LG Smart UI Regular" pitchFamily="50" charset="-127"/>
                        </a:rPr>
                        <a:t>.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resources:resources 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5651">
                <a:tc>
                  <a:txBody>
                    <a:bodyPr/>
                    <a:lstStyle/>
                    <a:p>
                      <a:r>
                        <a:rPr 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compile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소스 코드를 컴파일해서 클래스 출력 폴더에 클래스를 생성한다</a:t>
                      </a:r>
                      <a:r>
                        <a:rPr lang="en-US" altLang="ko-KR" sz="1500">
                          <a:latin typeface="LG Smart UI Regular" pitchFamily="50" charset="-127"/>
                          <a:ea typeface="LG Smart UI Regular" pitchFamily="50" charset="-127"/>
                        </a:rPr>
                        <a:t>.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compiler:compile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721325">
                <a:tc>
                  <a:txBody>
                    <a:bodyPr/>
                    <a:lstStyle/>
                    <a:p>
                      <a:r>
                        <a:rPr 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generate-test-sources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테스트 소스 코드를 생성한다</a:t>
                      </a:r>
                      <a:r>
                        <a:rPr lang="en-US" altLang="ko-KR" sz="1500">
                          <a:latin typeface="LG Smart UI Regular" pitchFamily="50" charset="-127"/>
                          <a:ea typeface="LG Smart UI Regular" pitchFamily="50" charset="-127"/>
                        </a:rPr>
                        <a:t>. </a:t>
                      </a:r>
                      <a:r>
                        <a:rPr lang="ko-KR" alt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예를 들어 특정 클래스에서 자동으로 테스트 케이스를 만드는 작업이 이 단계에서 실행된다</a:t>
                      </a:r>
                      <a:r>
                        <a:rPr lang="en-US" altLang="ko-KR" sz="1500">
                          <a:latin typeface="LG Smart UI Regular" pitchFamily="50" charset="-127"/>
                          <a:ea typeface="LG Smart UI Regular" pitchFamily="50" charset="-127"/>
                        </a:rPr>
                        <a:t>.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500">
                        <a:latin typeface="LG Smart UI Regular" pitchFamily="50" charset="-127"/>
                        <a:ea typeface="LG Smart UI Regular" pitchFamily="50" charset="-127"/>
                      </a:endParaRP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2816">
                <a:tc>
                  <a:txBody>
                    <a:bodyPr/>
                    <a:lstStyle/>
                    <a:p>
                      <a:r>
                        <a:rPr 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process-test-sources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필터와 같은 작업을 테스트 소스 코드에 처리한다</a:t>
                      </a:r>
                      <a:r>
                        <a:rPr lang="en-US" altLang="ko-KR" sz="1500">
                          <a:latin typeface="LG Smart UI Regular" pitchFamily="50" charset="-127"/>
                          <a:ea typeface="LG Smart UI Regular" pitchFamily="50" charset="-127"/>
                        </a:rPr>
                        <a:t>.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resources:testResources 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2816">
                <a:tc>
                  <a:txBody>
                    <a:bodyPr/>
                    <a:lstStyle/>
                    <a:p>
                      <a:r>
                        <a:rPr 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generate-test-resources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테스트를 위한 자원 파일을 생성한다</a:t>
                      </a:r>
                      <a:r>
                        <a:rPr lang="en-US" altLang="ko-KR" sz="1500">
                          <a:latin typeface="LG Smart UI Regular" pitchFamily="50" charset="-127"/>
                          <a:ea typeface="LG Smart UI Regular" pitchFamily="50" charset="-127"/>
                        </a:rPr>
                        <a:t>. 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 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8489">
                <a:tc>
                  <a:txBody>
                    <a:bodyPr/>
                    <a:lstStyle/>
                    <a:p>
                      <a:r>
                        <a:rPr 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process-test-resources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필터와 같은 작업을 테스트 자원 파일에 처리하고</a:t>
                      </a:r>
                      <a:r>
                        <a:rPr lang="en-US" altLang="ko-KR" sz="1500">
                          <a:latin typeface="LG Smart UI Regular" pitchFamily="50" charset="-127"/>
                          <a:ea typeface="LG Smart UI Regular" pitchFamily="50" charset="-127"/>
                        </a:rPr>
                        <a:t>, </a:t>
                      </a:r>
                      <a:r>
                        <a:rPr lang="ko-KR" alt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테스트 자원 파일을 테스트 클래스 출력 폴더에 복사한다</a:t>
                      </a:r>
                      <a:r>
                        <a:rPr lang="en-US" altLang="ko-KR" sz="1500">
                          <a:latin typeface="LG Smart UI Regular" pitchFamily="50" charset="-127"/>
                          <a:ea typeface="LG Smart UI Regular" pitchFamily="50" charset="-127"/>
                        </a:rPr>
                        <a:t>.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 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8159">
                <a:tc>
                  <a:txBody>
                    <a:bodyPr/>
                    <a:lstStyle/>
                    <a:p>
                      <a:r>
                        <a:rPr 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test-compile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테스트 소스 코드를 컴파일해서 테스트 클래스 추력 폴더에 클래스를 생성한다</a:t>
                      </a:r>
                      <a:r>
                        <a:rPr lang="en-US" altLang="ko-KR" sz="1500">
                          <a:latin typeface="LG Smart UI Regular" pitchFamily="50" charset="-127"/>
                          <a:ea typeface="LG Smart UI Regular" pitchFamily="50" charset="-127"/>
                        </a:rPr>
                        <a:t>.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compiler:testCompile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9654">
                <a:tc>
                  <a:txBody>
                    <a:bodyPr/>
                    <a:lstStyle/>
                    <a:p>
                      <a:r>
                        <a:rPr 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test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테스트를 실행한다</a:t>
                      </a:r>
                      <a:r>
                        <a:rPr lang="en-US" altLang="ko-KR" sz="1500">
                          <a:latin typeface="LG Smart UI Regular" pitchFamily="50" charset="-127"/>
                          <a:ea typeface="LG Smart UI Regular" pitchFamily="50" charset="-127"/>
                        </a:rPr>
                        <a:t>.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surefire:test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137493">
                <a:tc>
                  <a:txBody>
                    <a:bodyPr/>
                    <a:lstStyle/>
                    <a:p>
                      <a:r>
                        <a:rPr 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package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컴파일 된 코드와 자원 파일들을 </a:t>
                      </a:r>
                      <a:r>
                        <a:rPr lang="en-US" altLang="ko-KR" sz="1500">
                          <a:latin typeface="LG Smart UI Regular" pitchFamily="50" charset="-127"/>
                          <a:ea typeface="LG Smart UI Regular" pitchFamily="50" charset="-127"/>
                        </a:rPr>
                        <a:t>jar, war</a:t>
                      </a:r>
                      <a:r>
                        <a:rPr lang="ko-KR" alt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와 같은 배포 형식으로 패키징한다</a:t>
                      </a:r>
                      <a:r>
                        <a:rPr lang="en-US" altLang="ko-KR" sz="1500">
                          <a:latin typeface="LG Smart UI Regular" pitchFamily="50" charset="-127"/>
                          <a:ea typeface="LG Smart UI Regular" pitchFamily="50" charset="-127"/>
                        </a:rPr>
                        <a:t>.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패키징에 따라 다름</a:t>
                      </a:r>
                      <a:br>
                        <a:rPr lang="ko-KR" altLang="en-US" sz="1500">
                          <a:latin typeface="LG Smart UI Regular" pitchFamily="50" charset="-127"/>
                          <a:ea typeface="LG Smart UI Regular" pitchFamily="50" charset="-127"/>
                        </a:rPr>
                      </a:br>
                      <a:r>
                        <a:rPr 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jar - jar:jar</a:t>
                      </a:r>
                      <a:br>
                        <a:rPr lang="en-US" sz="1500">
                          <a:latin typeface="LG Smart UI Regular" pitchFamily="50" charset="-127"/>
                          <a:ea typeface="LG Smart UI Regular" pitchFamily="50" charset="-127"/>
                        </a:rPr>
                      </a:br>
                      <a:r>
                        <a:rPr 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war - war:war</a:t>
                      </a:r>
                      <a:br>
                        <a:rPr lang="en-US" sz="1500">
                          <a:latin typeface="LG Smart UI Regular" pitchFamily="50" charset="-127"/>
                          <a:ea typeface="LG Smart UI Regular" pitchFamily="50" charset="-127"/>
                        </a:rPr>
                      </a:br>
                      <a:r>
                        <a:rPr 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pom - site:attach-descriptor</a:t>
                      </a:r>
                      <a:br>
                        <a:rPr lang="en-US" sz="1500">
                          <a:latin typeface="LG Smart UI Regular" pitchFamily="50" charset="-127"/>
                          <a:ea typeface="LG Smart UI Regular" pitchFamily="50" charset="-127"/>
                        </a:rPr>
                      </a:br>
                      <a:r>
                        <a:rPr 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ejb - ejb:ejb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</a:tr>
              <a:tr h="406738">
                <a:tc>
                  <a:txBody>
                    <a:bodyPr/>
                    <a:lstStyle/>
                    <a:p>
                      <a:r>
                        <a:rPr 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install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로컬 리포지토리에 패키지를 복사한다</a:t>
                      </a:r>
                      <a:r>
                        <a:rPr lang="en-US" altLang="ko-KR" sz="1500">
                          <a:latin typeface="LG Smart UI Regular" pitchFamily="50" charset="-127"/>
                          <a:ea typeface="LG Smart UI Regular" pitchFamily="50" charset="-127"/>
                        </a:rPr>
                        <a:t>.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install:install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78489">
                <a:tc>
                  <a:txBody>
                    <a:bodyPr/>
                    <a:lstStyle/>
                    <a:p>
                      <a:r>
                        <a:rPr 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deploy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생성된 패키지 파일을 원격 리포지토리에 등록하여</a:t>
                      </a:r>
                      <a:r>
                        <a:rPr lang="en-US" altLang="ko-KR" sz="1500">
                          <a:latin typeface="LG Smart UI Regular" pitchFamily="50" charset="-127"/>
                          <a:ea typeface="LG Smart UI Regular" pitchFamily="50" charset="-127"/>
                        </a:rPr>
                        <a:t>, </a:t>
                      </a:r>
                      <a:r>
                        <a:rPr lang="ko-KR" alt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다른 프로젝트에서 사용할 수 있도록 한다</a:t>
                      </a:r>
                      <a:r>
                        <a:rPr lang="en-US" altLang="ko-KR" sz="1500">
                          <a:latin typeface="LG Smart UI Regular" pitchFamily="50" charset="-127"/>
                          <a:ea typeface="LG Smart UI Regular" pitchFamily="50" charset="-127"/>
                        </a:rPr>
                        <a:t>.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deploy:deploy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6463" y="766745"/>
            <a:ext cx="2423809" cy="416811"/>
          </a:xfrm>
          <a:prstGeom prst="rect">
            <a:avLst/>
          </a:prstGeom>
          <a:noFill/>
        </p:spPr>
        <p:txBody>
          <a:bodyPr wrap="none" lIns="107984" tIns="53990" rIns="107984" bIns="53990" rtlCol="0">
            <a:spAutoFit/>
          </a:bodyPr>
          <a:lstStyle/>
          <a:p>
            <a:r>
              <a:rPr lang="en-US" altLang="ko-KR" sz="2000" b="1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※ Maven </a:t>
            </a:r>
            <a:r>
              <a:rPr lang="ko-KR" altLang="en-US" sz="2000" b="1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빌드 단</a:t>
            </a:r>
            <a:r>
              <a:rPr lang="ko-KR" altLang="en-US" sz="2000" b="1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계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6463" y="766745"/>
            <a:ext cx="2334041" cy="416811"/>
          </a:xfrm>
          <a:prstGeom prst="rect">
            <a:avLst/>
          </a:prstGeom>
          <a:noFill/>
        </p:spPr>
        <p:txBody>
          <a:bodyPr wrap="none" lIns="107984" tIns="53990" rIns="107984" bIns="53990" rtlCol="0">
            <a:spAutoFit/>
          </a:bodyPr>
          <a:lstStyle/>
          <a:p>
            <a:r>
              <a:rPr lang="en-US" altLang="ko-KR" sz="2000" b="1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※ Gradle</a:t>
            </a:r>
            <a:r>
              <a:rPr lang="ko-KR" altLang="en-US" sz="2000" b="1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빌드 단</a:t>
            </a:r>
            <a:r>
              <a:rPr lang="ko-KR" altLang="en-US" sz="2000" b="1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계</a:t>
            </a:r>
          </a:p>
        </p:txBody>
      </p:sp>
      <p:cxnSp>
        <p:nvCxnSpPr>
          <p:cNvPr id="6" name="직선 화살표 연결선 5"/>
          <p:cNvCxnSpPr>
            <a:stCxn id="8" idx="2"/>
          </p:cNvCxnSpPr>
          <p:nvPr/>
        </p:nvCxnSpPr>
        <p:spPr>
          <a:xfrm rot="5400000">
            <a:off x="1170001" y="4831430"/>
            <a:ext cx="4721840" cy="1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285077" y="1836423"/>
            <a:ext cx="1721811" cy="27466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9" tIns="45710" rIns="91419" bIns="45710" rtlCol="0" anchor="ctr"/>
          <a:lstStyle>
            <a:defPPr>
              <a:defRPr lang="ko-KR"/>
            </a:defPPr>
            <a:lvl1pPr marL="0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5556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31112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96671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62227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27783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93341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58897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524455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00" b="1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gradle clean build</a:t>
            </a:r>
            <a:endParaRPr lang="ko-KR" altLang="en-US" sz="1300" b="1"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081750" y="2248424"/>
            <a:ext cx="898336" cy="22215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EC4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00" tIns="34200" rIns="68400" bIns="34200" rtlCol="0" anchor="ctr"/>
          <a:lstStyle>
            <a:defPPr>
              <a:defRPr lang="ko-KR"/>
            </a:defPPr>
            <a:lvl1pPr marL="0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5556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31112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96671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62227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27783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93341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58897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524455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smtClean="0">
                <a:solidFill>
                  <a:schemeClr val="tx1"/>
                </a:solidFill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clean</a:t>
            </a:r>
            <a:endParaRPr lang="ko-KR" altLang="en-US" sz="1200" b="1">
              <a:solidFill>
                <a:schemeClr val="tx1"/>
              </a:solidFill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632581" y="2729087"/>
            <a:ext cx="1946396" cy="27466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EC4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00" tIns="34200" rIns="68400" bIns="34200" rtlCol="0" anchor="ctr"/>
          <a:lstStyle>
            <a:defPPr>
              <a:defRPr lang="ko-KR"/>
            </a:defPPr>
            <a:lvl1pPr marL="0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5556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31112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96671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62227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27783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93341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58897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524455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JavaCompile</a:t>
            </a:r>
            <a:endParaRPr lang="ko-KR" altLang="en-US" sz="1200">
              <a:solidFill>
                <a:schemeClr val="tx1"/>
              </a:solidFill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632581" y="3175423"/>
            <a:ext cx="1946396" cy="27466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EC4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00" tIns="34200" rIns="68400" bIns="34200" rtlCol="0" anchor="ctr"/>
          <a:lstStyle>
            <a:defPPr>
              <a:defRPr lang="ko-KR"/>
            </a:defPPr>
            <a:lvl1pPr marL="0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5556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31112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96671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62227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27783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93341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58897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524455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processResources</a:t>
            </a:r>
            <a:endParaRPr lang="ko-KR" altLang="en-US" sz="1200">
              <a:solidFill>
                <a:schemeClr val="tx1"/>
              </a:solidFill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632581" y="3621756"/>
            <a:ext cx="1946396" cy="27466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EC4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00" tIns="34200" rIns="68400" bIns="34200" rtlCol="0" anchor="ctr"/>
          <a:lstStyle>
            <a:defPPr>
              <a:defRPr lang="ko-KR"/>
            </a:defPPr>
            <a:lvl1pPr marL="0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5556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31112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96671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62227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27783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93341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58897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524455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classes</a:t>
            </a:r>
            <a:endParaRPr lang="ko-KR" altLang="en-US" sz="1200">
              <a:solidFill>
                <a:schemeClr val="tx1"/>
              </a:solidFill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632581" y="4068087"/>
            <a:ext cx="1946396" cy="27466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EC4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00" tIns="34200" rIns="68400" bIns="34200" rtlCol="0" anchor="ctr"/>
          <a:lstStyle>
            <a:defPPr>
              <a:defRPr lang="ko-KR"/>
            </a:defPPr>
            <a:lvl1pPr marL="0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5556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31112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96671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62227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27783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93341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58897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524455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compileTestJava</a:t>
            </a:r>
            <a:endParaRPr lang="ko-KR" altLang="en-US" sz="1200">
              <a:solidFill>
                <a:schemeClr val="tx1"/>
              </a:solidFill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632581" y="4514421"/>
            <a:ext cx="1946396" cy="27466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EC4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00" tIns="34200" rIns="68400" bIns="34200" rtlCol="0" anchor="ctr"/>
          <a:lstStyle>
            <a:defPPr>
              <a:defRPr lang="ko-KR"/>
            </a:defPPr>
            <a:lvl1pPr marL="0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5556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31112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96671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62227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27783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93341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58897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524455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processTestResources</a:t>
            </a:r>
            <a:endParaRPr lang="ko-KR" altLang="en-US" sz="1200">
              <a:solidFill>
                <a:schemeClr val="tx1"/>
              </a:solidFill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632581" y="4960756"/>
            <a:ext cx="1946396" cy="27466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EC4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00" tIns="34200" rIns="68400" bIns="34200" rtlCol="0" anchor="ctr"/>
          <a:lstStyle>
            <a:defPPr>
              <a:defRPr lang="ko-KR"/>
            </a:defPPr>
            <a:lvl1pPr marL="0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5556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31112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96671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62227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27783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93341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58897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524455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testClasses</a:t>
            </a:r>
            <a:endParaRPr lang="ko-KR" altLang="en-US" sz="1200">
              <a:solidFill>
                <a:schemeClr val="tx1"/>
              </a:solidFill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632581" y="5407089"/>
            <a:ext cx="1946396" cy="27466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EC4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00" tIns="34200" rIns="68400" bIns="34200" rtlCol="0" anchor="ctr"/>
          <a:lstStyle>
            <a:defPPr>
              <a:defRPr lang="ko-KR"/>
            </a:defPPr>
            <a:lvl1pPr marL="0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5556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31112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96671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62227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27783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93341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58897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524455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test</a:t>
            </a:r>
            <a:endParaRPr lang="ko-KR" altLang="en-US" sz="1200">
              <a:solidFill>
                <a:schemeClr val="tx1"/>
              </a:solidFill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632581" y="6299754"/>
            <a:ext cx="1946396" cy="27466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EC4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00" tIns="34200" rIns="68400" bIns="34200" rtlCol="0" anchor="ctr"/>
          <a:lstStyle>
            <a:defPPr>
              <a:defRPr lang="ko-KR"/>
            </a:defPPr>
            <a:lvl1pPr marL="0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5556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31112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96671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62227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27783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93341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58897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524455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>
                <a:solidFill>
                  <a:schemeClr val="tx1"/>
                </a:solidFill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jar</a:t>
            </a:r>
            <a:endParaRPr lang="ko-KR" altLang="en-US" sz="1200">
              <a:solidFill>
                <a:schemeClr val="tx1"/>
              </a:solidFill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632581" y="6746089"/>
            <a:ext cx="1946396" cy="27466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EC4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00" tIns="34200" rIns="68400" bIns="34200" rtlCol="0" anchor="ctr"/>
          <a:lstStyle>
            <a:defPPr>
              <a:defRPr lang="ko-KR"/>
            </a:defPPr>
            <a:lvl1pPr marL="0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5556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31112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96671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62227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27783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93341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58897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524455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>
                <a:solidFill>
                  <a:schemeClr val="tx1"/>
                </a:solidFill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assemble</a:t>
            </a:r>
            <a:endParaRPr lang="ko-KR" altLang="en-US" sz="1200">
              <a:solidFill>
                <a:schemeClr val="tx1"/>
              </a:solidFill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632581" y="5853420"/>
            <a:ext cx="1946396" cy="27466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EC4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00" tIns="34200" rIns="68400" bIns="34200" rtlCol="0" anchor="ctr"/>
          <a:lstStyle>
            <a:defPPr>
              <a:defRPr lang="ko-KR"/>
            </a:defPPr>
            <a:lvl1pPr marL="0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5556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31112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96671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62227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27783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93341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58897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524455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>
                <a:solidFill>
                  <a:schemeClr val="tx1"/>
                </a:solidFill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check</a:t>
            </a:r>
            <a:endParaRPr lang="ko-KR" altLang="en-US" sz="1200">
              <a:solidFill>
                <a:schemeClr val="tx1"/>
              </a:solidFill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632581" y="7192422"/>
            <a:ext cx="1946396" cy="27466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EC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00" tIns="34200" rIns="68400" bIns="34200" rtlCol="0" anchor="ctr"/>
          <a:lstStyle>
            <a:defPPr>
              <a:defRPr lang="ko-KR"/>
            </a:defPPr>
            <a:lvl1pPr marL="0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5556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31112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96671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62227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27783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93341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58897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524455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>
                <a:solidFill>
                  <a:schemeClr val="tx1"/>
                </a:solidFill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uploadArchives</a:t>
            </a:r>
            <a:endParaRPr lang="ko-KR" altLang="en-US" sz="1200">
              <a:solidFill>
                <a:schemeClr val="tx1"/>
              </a:solidFill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</p:txBody>
      </p:sp>
      <p:sp>
        <p:nvSpPr>
          <p:cNvPr id="20" name="왼쪽 대괄호 19"/>
          <p:cNvSpPr/>
          <p:nvPr/>
        </p:nvSpPr>
        <p:spPr>
          <a:xfrm>
            <a:off x="1809109" y="2866423"/>
            <a:ext cx="823474" cy="4531999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9" tIns="45710" rIns="91419" bIns="45710" rtlCol="0" anchor="ctr"/>
          <a:lstStyle>
            <a:defPPr>
              <a:defRPr lang="ko-KR"/>
            </a:defPPr>
            <a:lvl1pPr marL="0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5556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1112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6671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227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7783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93341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58897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24455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285076" y="3759090"/>
            <a:ext cx="898336" cy="22215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EC4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00" tIns="34200" rIns="68400" bIns="34200" rtlCol="0" anchor="ctr"/>
          <a:lstStyle>
            <a:defPPr>
              <a:defRPr lang="ko-KR"/>
            </a:defPPr>
            <a:lvl1pPr marL="0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5556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31112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96671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62227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27783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93341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58897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524455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smtClean="0">
                <a:solidFill>
                  <a:schemeClr val="tx1"/>
                </a:solidFill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build</a:t>
            </a:r>
            <a:endParaRPr lang="ko-KR" altLang="en-US" sz="1200" b="1">
              <a:solidFill>
                <a:schemeClr val="tx1"/>
              </a:solidFill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129811" y="2248422"/>
            <a:ext cx="4491682" cy="207567"/>
          </a:xfrm>
          <a:prstGeom prst="rect">
            <a:avLst/>
          </a:prstGeom>
          <a:noFill/>
        </p:spPr>
        <p:txBody>
          <a:bodyPr wrap="square" lIns="68400" tIns="34200" rIns="68400" bIns="34200">
            <a:spAutoFit/>
          </a:bodyPr>
          <a:lstStyle>
            <a:defPPr>
              <a:defRPr lang="ko-KR"/>
            </a:defPPr>
            <a:lvl1pPr marL="0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5556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1112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6671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227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7783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93341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58897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24455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 이전 빌드 디렉토리 정리하고 초기화</a:t>
            </a:r>
            <a:endParaRPr lang="en-US" altLang="ko-KR" sz="900" smtClean="0"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653841" y="2729089"/>
            <a:ext cx="4491682" cy="207567"/>
          </a:xfrm>
          <a:prstGeom prst="rect">
            <a:avLst/>
          </a:prstGeom>
          <a:noFill/>
        </p:spPr>
        <p:txBody>
          <a:bodyPr wrap="square" lIns="68400" tIns="34200" rIns="68400" bIns="34200">
            <a:spAutoFit/>
          </a:bodyPr>
          <a:lstStyle>
            <a:defPPr>
              <a:defRPr lang="ko-KR"/>
            </a:defPPr>
            <a:lvl1pPr marL="0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5556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1112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6671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227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7783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93341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58897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24455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 </a:t>
            </a:r>
            <a:r>
              <a:rPr lang="en-US" altLang="ko-KR" sz="90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Java </a:t>
            </a:r>
            <a:r>
              <a:rPr lang="ko-KR" altLang="en-US" sz="90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소스 코드를 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컴파일 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&gt;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 </a:t>
            </a:r>
            <a:r>
              <a:rPr lang="ko-KR" altLang="en-US" sz="90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클래스 파일을 생성</a:t>
            </a:r>
            <a:endParaRPr lang="en-US" altLang="ko-KR" sz="900" smtClean="0"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53840" y="3122183"/>
            <a:ext cx="5015711" cy="346067"/>
          </a:xfrm>
          <a:prstGeom prst="rect">
            <a:avLst/>
          </a:prstGeom>
          <a:noFill/>
        </p:spPr>
        <p:txBody>
          <a:bodyPr wrap="square" lIns="68400" tIns="34200" rIns="68400" bIns="34200">
            <a:spAutoFit/>
          </a:bodyPr>
          <a:lstStyle>
            <a:defPPr>
              <a:defRPr lang="ko-KR"/>
            </a:defPPr>
            <a:lvl1pPr marL="0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5556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1112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6671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227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7783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93341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58897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24455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 소스코드외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, (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설정파일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, property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파일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, image</a:t>
            </a:r>
            <a:r>
              <a:rPr lang="ko-KR" altLang="en-US" sz="90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 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파일등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)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의 리소스파일을 처리하여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,</a:t>
            </a:r>
          </a:p>
          <a:p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 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&gt; 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빌드결과물에 포함시킴 </a:t>
            </a:r>
            <a:endParaRPr lang="en-US" altLang="ko-KR" sz="900" smtClean="0"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653840" y="3553090"/>
            <a:ext cx="5015711" cy="346067"/>
          </a:xfrm>
          <a:prstGeom prst="rect">
            <a:avLst/>
          </a:prstGeom>
          <a:noFill/>
        </p:spPr>
        <p:txBody>
          <a:bodyPr wrap="square" lIns="68400" tIns="34200" rIns="68400" bIns="34200">
            <a:spAutoFit/>
          </a:bodyPr>
          <a:lstStyle>
            <a:defPPr>
              <a:defRPr lang="ko-KR"/>
            </a:defPPr>
            <a:lvl1pPr marL="0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5556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1112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6671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227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7783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93341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58897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24455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 </a:t>
            </a:r>
            <a:r>
              <a:rPr lang="ko-KR" altLang="en-US" sz="90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컴파일된 클래스 파일과 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리소스파일을 </a:t>
            </a:r>
            <a:r>
              <a:rPr lang="ko-KR" altLang="en-US" sz="90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모아서 클래스 경로에 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배치</a:t>
            </a:r>
            <a:endParaRPr lang="en-US" altLang="ko-KR" sz="900" smtClean="0"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  <a:p>
            <a:r>
              <a:rPr lang="en-US" altLang="ko-KR" sz="90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 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 (※ 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클래스경로 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: JVM 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이 클래스파일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, 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리소스파일을 검색하는 경로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)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4653841" y="4102421"/>
            <a:ext cx="4491682" cy="207567"/>
          </a:xfrm>
          <a:prstGeom prst="rect">
            <a:avLst/>
          </a:prstGeom>
          <a:noFill/>
        </p:spPr>
        <p:txBody>
          <a:bodyPr wrap="square" lIns="68400" tIns="34200" rIns="68400" bIns="34200">
            <a:spAutoFit/>
          </a:bodyPr>
          <a:lstStyle>
            <a:defPPr>
              <a:defRPr lang="ko-KR"/>
            </a:defPPr>
            <a:lvl1pPr marL="0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5556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1112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6671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227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7783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93341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58897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24455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 테스트용 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Java </a:t>
            </a:r>
            <a:r>
              <a:rPr lang="ko-KR" altLang="en-US" sz="90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소스 코드를 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컴파일 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&gt;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 </a:t>
            </a:r>
            <a:r>
              <a:rPr lang="ko-KR" altLang="en-US" sz="90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클래스 파일을 생성</a:t>
            </a:r>
            <a:endParaRPr lang="en-US" altLang="ko-KR" sz="900" smtClean="0"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653840" y="4514423"/>
            <a:ext cx="5015711" cy="346067"/>
          </a:xfrm>
          <a:prstGeom prst="rect">
            <a:avLst/>
          </a:prstGeom>
          <a:noFill/>
        </p:spPr>
        <p:txBody>
          <a:bodyPr wrap="square" lIns="68400" tIns="34200" rIns="68400" bIns="34200">
            <a:spAutoFit/>
          </a:bodyPr>
          <a:lstStyle>
            <a:defPPr>
              <a:defRPr lang="ko-KR"/>
            </a:defPPr>
            <a:lvl1pPr marL="0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5556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1112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6671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227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7783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93341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58897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24455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 테스트용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, (</a:t>
            </a:r>
            <a:r>
              <a:rPr lang="ko-KR" altLang="en-US" sz="90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테스트 데이터 파일</a:t>
            </a:r>
            <a:r>
              <a:rPr lang="en-US" altLang="ko-KR" sz="90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, </a:t>
            </a:r>
            <a:r>
              <a:rPr lang="ko-KR" altLang="en-US" sz="90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구성 파일</a:t>
            </a:r>
            <a:r>
              <a:rPr lang="en-US" altLang="ko-KR" sz="90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, </a:t>
            </a:r>
            <a:r>
              <a:rPr lang="ko-KR" altLang="en-US" sz="90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로그 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설정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)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등의 리소스파일을 처리하여</a:t>
            </a:r>
            <a:r>
              <a:rPr lang="en-US" altLang="ko-KR" sz="90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 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&gt; 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테스트 결과물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(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코드커버리지보고서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, 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데이터파일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, 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로그등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)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에 포함시킴</a:t>
            </a:r>
            <a:endParaRPr lang="en-US" altLang="ko-KR" sz="900" smtClean="0"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653840" y="4986766"/>
            <a:ext cx="5015711" cy="207567"/>
          </a:xfrm>
          <a:prstGeom prst="rect">
            <a:avLst/>
          </a:prstGeom>
          <a:noFill/>
        </p:spPr>
        <p:txBody>
          <a:bodyPr wrap="square" lIns="68400" tIns="34200" rIns="68400" bIns="34200">
            <a:spAutoFit/>
          </a:bodyPr>
          <a:lstStyle>
            <a:defPPr>
              <a:defRPr lang="ko-KR"/>
            </a:defPPr>
            <a:lvl1pPr marL="0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5556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1112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6671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227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7783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93341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58897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24455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 </a:t>
            </a:r>
            <a:r>
              <a:rPr lang="ko-KR" altLang="en-US" sz="90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컴파일된 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테스트 클래스 </a:t>
            </a:r>
            <a:r>
              <a:rPr lang="ko-KR" altLang="en-US" sz="90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파일과 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리소스파일을 </a:t>
            </a:r>
            <a:r>
              <a:rPr lang="ko-KR" altLang="en-US" sz="90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모아서 클래스 경로에 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배치</a:t>
            </a:r>
            <a:endParaRPr lang="en-US" altLang="ko-KR" sz="900" smtClean="0"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653838" y="5338421"/>
            <a:ext cx="6662662" cy="484566"/>
          </a:xfrm>
          <a:prstGeom prst="rect">
            <a:avLst/>
          </a:prstGeom>
          <a:noFill/>
        </p:spPr>
        <p:txBody>
          <a:bodyPr wrap="square" lIns="68400" tIns="34200" rIns="68400" bIns="34200">
            <a:spAutoFit/>
          </a:bodyPr>
          <a:lstStyle>
            <a:defPPr>
              <a:defRPr lang="ko-KR"/>
            </a:defPPr>
            <a:lvl1pPr marL="0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5556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1112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6671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227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7783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93341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58897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24455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 단위 테스트를 실행 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/ 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테스트 결과 저장 </a:t>
            </a:r>
            <a:endParaRPr lang="en-US" altLang="ko-KR" sz="900"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  <a:p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&gt; 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주로 </a:t>
            </a:r>
            <a:r>
              <a:rPr lang="en-US" altLang="ko-KR" sz="90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JUnit, TestNG </a:t>
            </a:r>
            <a:r>
              <a:rPr lang="ko-KR" altLang="en-US" sz="90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또는 다른 테스트 프레임워크를 사용하여 작성된 단위 테스트 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코드 실행</a:t>
            </a:r>
            <a:endParaRPr lang="en-US" altLang="ko-KR" sz="900" smtClean="0"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  <a:p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&gt; 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테스트결과물 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: 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실행로그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,, 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코드커버리지보고서</a:t>
            </a:r>
            <a:r>
              <a:rPr lang="en-US" altLang="ko-KR" sz="90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, 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테스트데이터파일의 </a:t>
            </a:r>
            <a:r>
              <a:rPr lang="ko-KR" altLang="en-US" sz="90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생성</a:t>
            </a:r>
            <a:r>
              <a:rPr lang="en-US" altLang="ko-KR" sz="90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/</a:t>
            </a:r>
            <a:r>
              <a:rPr lang="ko-KR" altLang="en-US" sz="90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수정된 사본 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등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 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4653839" y="5887754"/>
            <a:ext cx="5914048" cy="207567"/>
          </a:xfrm>
          <a:prstGeom prst="rect">
            <a:avLst/>
          </a:prstGeom>
          <a:noFill/>
        </p:spPr>
        <p:txBody>
          <a:bodyPr wrap="square" lIns="68400" tIns="34200" rIns="68400" bIns="34200">
            <a:spAutoFit/>
          </a:bodyPr>
          <a:lstStyle>
            <a:defPPr>
              <a:defRPr lang="ko-KR"/>
            </a:defPPr>
            <a:lvl1pPr marL="0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5556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1112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6671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227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7783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93341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58897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24455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 어플리케이션 품질 검사 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(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정적분석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, 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코드커버리지 등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) 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  <a:sym typeface="Wingdings" pitchFamily="2" charset="2"/>
              </a:rPr>
              <a:t> 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  <a:sym typeface="Wingdings" pitchFamily="2" charset="2"/>
              </a:rPr>
              <a:t>다양한 의존성 설정 필요</a:t>
            </a:r>
            <a:endParaRPr lang="en-US" altLang="ko-KR" sz="900" smtClean="0"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653840" y="6299755"/>
            <a:ext cx="5015711" cy="207567"/>
          </a:xfrm>
          <a:prstGeom prst="rect">
            <a:avLst/>
          </a:prstGeom>
          <a:noFill/>
        </p:spPr>
        <p:txBody>
          <a:bodyPr wrap="square" lIns="68400" tIns="34200" rIns="68400" bIns="34200">
            <a:spAutoFit/>
          </a:bodyPr>
          <a:lstStyle>
            <a:defPPr>
              <a:defRPr lang="ko-KR"/>
            </a:defPPr>
            <a:lvl1pPr marL="0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5556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1112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6671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227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7783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93341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58897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24455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 컴파일된 클래스파일과 리소스파일을 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Jar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파일로 패키징 함</a:t>
            </a:r>
            <a:endParaRPr lang="en-US" altLang="ko-KR" sz="900" smtClean="0"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653840" y="6703434"/>
            <a:ext cx="5015711" cy="346067"/>
          </a:xfrm>
          <a:prstGeom prst="rect">
            <a:avLst/>
          </a:prstGeom>
          <a:noFill/>
        </p:spPr>
        <p:txBody>
          <a:bodyPr wrap="square" lIns="68400" tIns="34200" rIns="68400" bIns="34200">
            <a:spAutoFit/>
          </a:bodyPr>
          <a:lstStyle>
            <a:defPPr>
              <a:defRPr lang="ko-KR"/>
            </a:defPPr>
            <a:lvl1pPr marL="0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5556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1112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6671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227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7783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93341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58897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24455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 필요한 모든 아티펙트를 생성함</a:t>
            </a:r>
            <a:endParaRPr lang="en-US" altLang="ko-KR" sz="900" smtClean="0"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  <a:p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  (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주어플리케이션 아티팩트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(jar/war), 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테스트아티팩트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, 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기타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(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사용자정의에따라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)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4653841" y="7192423"/>
            <a:ext cx="5988908" cy="346067"/>
          </a:xfrm>
          <a:prstGeom prst="rect">
            <a:avLst/>
          </a:prstGeom>
          <a:noFill/>
        </p:spPr>
        <p:txBody>
          <a:bodyPr wrap="square" lIns="68400" tIns="34200" rIns="68400" bIns="34200">
            <a:spAutoFit/>
          </a:bodyPr>
          <a:lstStyle>
            <a:defPPr>
              <a:defRPr lang="ko-KR"/>
            </a:defPPr>
            <a:lvl1pPr marL="0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5556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1112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6671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227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7783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93341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58897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24455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 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Maven, Ivy</a:t>
            </a:r>
            <a:r>
              <a:rPr lang="ko-KR" altLang="en-US" sz="90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와 같은 리포지토리로 아티팩트를 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업로드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. (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이는 </a:t>
            </a:r>
            <a:r>
              <a:rPr lang="ko-KR" altLang="en-US" sz="90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프로젝트를 외부에서 사용할 수 있도록 공유하고 배포하는 데 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사용가능 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  <a:sym typeface="Wingdings" pitchFamily="2" charset="2"/>
              </a:rPr>
              <a:t> 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  <a:sym typeface="Wingdings" pitchFamily="2" charset="2"/>
              </a:rPr>
              <a:t>기본적으로 실행하지 않고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  <a:sym typeface="Wingdings" pitchFamily="2" charset="2"/>
              </a:rPr>
              <a:t>, publish 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  <a:sym typeface="Wingdings" pitchFamily="2" charset="2"/>
              </a:rPr>
              <a:t>명시했을때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  <a:sym typeface="Wingdings" pitchFamily="2" charset="2"/>
              </a:rPr>
              <a:t>)</a:t>
            </a:r>
            <a:endParaRPr lang="en-US" altLang="ko-KR" sz="900" smtClean="0"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6463" y="766745"/>
            <a:ext cx="7244231" cy="724588"/>
          </a:xfrm>
          <a:prstGeom prst="rect">
            <a:avLst/>
          </a:prstGeom>
          <a:noFill/>
        </p:spPr>
        <p:txBody>
          <a:bodyPr wrap="none" lIns="107984" tIns="53990" rIns="107984" bIns="53990" rtlCol="0">
            <a:spAutoFit/>
          </a:bodyPr>
          <a:lstStyle/>
          <a:p>
            <a:r>
              <a:rPr lang="en-US" altLang="ko-KR" sz="2000" b="1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※ Ant </a:t>
            </a:r>
            <a:r>
              <a:rPr lang="ko-KR" altLang="en-US" sz="2000" b="1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는 </a:t>
            </a:r>
            <a:r>
              <a:rPr lang="en-US" altLang="ko-KR" sz="2000" b="1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target</a:t>
            </a:r>
            <a:r>
              <a:rPr lang="ko-KR" altLang="en-US" sz="2000" b="1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이라는 명확한 빌드정차를 직접 정의해야하고</a:t>
            </a:r>
            <a:r>
              <a:rPr lang="en-US" altLang="ko-KR" sz="2000" b="1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, </a:t>
            </a:r>
          </a:p>
          <a:p>
            <a:r>
              <a:rPr lang="ko-KR" altLang="en-US" sz="2000" b="1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생명주기를 갖지 않아</a:t>
            </a:r>
            <a:r>
              <a:rPr lang="en-US" altLang="ko-KR" sz="2000" b="1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 </a:t>
            </a:r>
            <a:r>
              <a:rPr lang="en-US" altLang="ko-KR" sz="2000" b="1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target</a:t>
            </a:r>
            <a:r>
              <a:rPr lang="ko-KR" altLang="en-US" sz="2000" b="1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을 만들어 단계별로 수행함</a:t>
            </a:r>
            <a:endParaRPr lang="ko-KR" altLang="en-US" sz="2000" b="1"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36463" y="2140079"/>
            <a:ext cx="3421070" cy="416811"/>
          </a:xfrm>
          <a:prstGeom prst="rect">
            <a:avLst/>
          </a:prstGeom>
          <a:noFill/>
        </p:spPr>
        <p:txBody>
          <a:bodyPr wrap="none" lIns="107984" tIns="53990" rIns="107984" bIns="53990" rtlCol="0">
            <a:spAutoFit/>
          </a:bodyPr>
          <a:lstStyle/>
          <a:p>
            <a:r>
              <a:rPr lang="en-US" altLang="ko-KR" sz="2000" b="1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# ant –f [</a:t>
            </a:r>
            <a:r>
              <a:rPr lang="ko-KR" altLang="en-US" sz="2000" b="1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빌드</a:t>
            </a:r>
            <a:r>
              <a:rPr lang="en-US" altLang="ko-KR" sz="2000" b="1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.xml] [target</a:t>
            </a:r>
            <a:r>
              <a:rPr lang="ko-KR" altLang="en-US" sz="2000" b="1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명</a:t>
            </a:r>
            <a:r>
              <a:rPr lang="en-US" altLang="ko-KR" sz="2000" b="1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]</a:t>
            </a:r>
            <a:endParaRPr lang="ko-KR" altLang="en-US" sz="2000" b="1"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2157" y="904078"/>
            <a:ext cx="5781074" cy="7827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95846" y="904078"/>
            <a:ext cx="5743574" cy="775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직사각형 9"/>
          <p:cNvSpPr/>
          <p:nvPr/>
        </p:nvSpPr>
        <p:spPr>
          <a:xfrm>
            <a:off x="1135353" y="1384745"/>
            <a:ext cx="3518484" cy="7553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199123" y="3444743"/>
            <a:ext cx="3518484" cy="11673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꺾인 연결선 12"/>
          <p:cNvCxnSpPr>
            <a:stCxn id="10" idx="3"/>
            <a:endCxn id="11" idx="1"/>
          </p:cNvCxnSpPr>
          <p:nvPr/>
        </p:nvCxnSpPr>
        <p:spPr>
          <a:xfrm>
            <a:off x="4653837" y="1762411"/>
            <a:ext cx="2545286" cy="2265999"/>
          </a:xfrm>
          <a:prstGeom prst="bentConnector3">
            <a:avLst>
              <a:gd name="adj1" fmla="val 67067"/>
            </a:avLst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060492" y="3582077"/>
            <a:ext cx="3518484" cy="12360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199123" y="4749410"/>
            <a:ext cx="3518484" cy="14420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060492" y="4886743"/>
            <a:ext cx="3518484" cy="206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584521" y="6946744"/>
            <a:ext cx="3293900" cy="68666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124262" y="6534743"/>
            <a:ext cx="3293900" cy="82399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749956" y="1453411"/>
            <a:ext cx="3518484" cy="1991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꺾인 연결선 21"/>
          <p:cNvCxnSpPr>
            <a:stCxn id="19" idx="3"/>
            <a:endCxn id="20" idx="3"/>
          </p:cNvCxnSpPr>
          <p:nvPr/>
        </p:nvCxnSpPr>
        <p:spPr>
          <a:xfrm flipV="1">
            <a:off x="4878422" y="6946742"/>
            <a:ext cx="5539741" cy="343334"/>
          </a:xfrm>
          <a:prstGeom prst="bentConnector5">
            <a:avLst>
              <a:gd name="adj1" fmla="val 9430"/>
              <a:gd name="adj2" fmla="val -248476"/>
              <a:gd name="adj3" fmla="val 104324"/>
            </a:avLst>
          </a:prstGeom>
          <a:ln w="19050">
            <a:solidFill>
              <a:srgbClr val="FFFF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16" idx="3"/>
          </p:cNvCxnSpPr>
          <p:nvPr/>
        </p:nvCxnSpPr>
        <p:spPr>
          <a:xfrm>
            <a:off x="4578976" y="4200077"/>
            <a:ext cx="2620148" cy="1648000"/>
          </a:xfrm>
          <a:prstGeom prst="bentConnector3">
            <a:avLst>
              <a:gd name="adj1" fmla="val 22206"/>
            </a:avLst>
          </a:prstGeom>
          <a:ln w="19050">
            <a:solidFill>
              <a:srgbClr val="00B0F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62156" y="560745"/>
            <a:ext cx="321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smtClean="0">
                <a:latin typeface="LG Smart UI Regular" pitchFamily="50" charset="-127"/>
                <a:ea typeface="LG Smart UI Regular" pitchFamily="50" charset="-127"/>
              </a:rPr>
              <a:t>◆ </a:t>
            </a:r>
            <a:r>
              <a:rPr lang="en-US" altLang="ko-KR" sz="1800" smtClean="0">
                <a:latin typeface="LG Smart UI Regular" pitchFamily="50" charset="-127"/>
                <a:ea typeface="LG Smart UI Regular" pitchFamily="50" charset="-127"/>
              </a:rPr>
              <a:t>maven </a:t>
            </a:r>
            <a:r>
              <a:rPr lang="ko-KR" altLang="en-US" sz="1800" smtClean="0">
                <a:latin typeface="LG Smart UI Regular" pitchFamily="50" charset="-127"/>
                <a:ea typeface="LG Smart UI Regular" pitchFamily="50" charset="-127"/>
              </a:rPr>
              <a:t>프로젝트 디렉토리 구조 </a:t>
            </a:r>
            <a:endParaRPr lang="ko-KR" altLang="en-US" sz="1800"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75094" y="560745"/>
            <a:ext cx="2483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smtClean="0">
                <a:latin typeface="LG Smart UI Regular" pitchFamily="50" charset="-127"/>
                <a:ea typeface="LG Smart UI Regular" pitchFamily="50" charset="-127"/>
              </a:rPr>
              <a:t>◆ </a:t>
            </a:r>
            <a:r>
              <a:rPr lang="en-US" altLang="ko-KR" sz="1800" smtClean="0">
                <a:latin typeface="LG Smart UI Regular" pitchFamily="50" charset="-127"/>
                <a:ea typeface="LG Smart UI Regular" pitchFamily="50" charset="-127"/>
              </a:rPr>
              <a:t>war</a:t>
            </a:r>
            <a:r>
              <a:rPr lang="ko-KR" altLang="en-US" sz="1800" smtClean="0">
                <a:latin typeface="LG Smart UI Regular" pitchFamily="50" charset="-127"/>
                <a:ea typeface="LG Smart UI Regular" pitchFamily="50" charset="-127"/>
              </a:rPr>
              <a:t>파일 디렉토리 구조 </a:t>
            </a:r>
            <a:endParaRPr lang="ko-KR" altLang="en-US" sz="1800"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851620" y="1522078"/>
            <a:ext cx="655949" cy="323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500" smtClean="0">
                <a:latin typeface="LG Smart UI Regular" pitchFamily="50" charset="-127"/>
                <a:ea typeface="LG Smart UI Regular" pitchFamily="50" charset="-127"/>
              </a:rPr>
              <a:t>컴파일</a:t>
            </a:r>
            <a:endParaRPr lang="ko-KR" altLang="en-US" sz="1500">
              <a:latin typeface="LG Smart UI Regular" pitchFamily="50" charset="-127"/>
              <a:ea typeface="LG Smart UI Regular" pitchFamily="50" charset="-127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 flipV="1">
            <a:off x="1734244" y="2620561"/>
            <a:ext cx="2096119" cy="1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V="1">
            <a:off x="1734244" y="2758078"/>
            <a:ext cx="2096119" cy="1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3830362" y="2552078"/>
            <a:ext cx="3443623" cy="2471999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3830362" y="2758077"/>
            <a:ext cx="3668207" cy="2952666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297507" y="4268744"/>
            <a:ext cx="1314591" cy="55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500" smtClean="0">
                <a:latin typeface="LG Smart UI Regular" pitchFamily="50" charset="-127"/>
                <a:ea typeface="LG Smart UI Regular" pitchFamily="50" charset="-127"/>
              </a:rPr>
              <a:t>profile(</a:t>
            </a:r>
            <a:r>
              <a:rPr lang="ko-KR" altLang="en-US" sz="1500" smtClean="0">
                <a:latin typeface="LG Smart UI Regular" pitchFamily="50" charset="-127"/>
                <a:ea typeface="LG Smart UI Regular" pitchFamily="50" charset="-127"/>
              </a:rPr>
              <a:t>환경별</a:t>
            </a:r>
            <a:r>
              <a:rPr lang="en-US" altLang="ko-KR" sz="1500" smtClean="0">
                <a:latin typeface="LG Smart UI Regular" pitchFamily="50" charset="-127"/>
                <a:ea typeface="LG Smart UI Regular" pitchFamily="50" charset="-127"/>
              </a:rPr>
              <a:t>)</a:t>
            </a:r>
          </a:p>
          <a:p>
            <a:r>
              <a:rPr lang="ko-KR" altLang="en-US" sz="1500" smtClean="0">
                <a:latin typeface="LG Smart UI Regular" pitchFamily="50" charset="-127"/>
                <a:ea typeface="LG Smart UI Regular" pitchFamily="50" charset="-127"/>
              </a:rPr>
              <a:t>다른설정배</a:t>
            </a:r>
            <a:r>
              <a:rPr lang="ko-KR" altLang="en-US" sz="1500">
                <a:latin typeface="LG Smart UI Regular" pitchFamily="50" charset="-127"/>
                <a:ea typeface="LG Smart UI Regular" pitchFamily="50" charset="-127"/>
              </a:rPr>
              <a:t>포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3944</TotalTime>
  <Words>1067</Words>
  <Application>Microsoft Office PowerPoint</Application>
  <PresentationFormat>사용자 지정</PresentationFormat>
  <Paragraphs>283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kdk</dc:creator>
  <cp:lastModifiedBy>kdk</cp:lastModifiedBy>
  <cp:revision>673</cp:revision>
  <dcterms:created xsi:type="dcterms:W3CDTF">2024-06-07T06:53:05Z</dcterms:created>
  <dcterms:modified xsi:type="dcterms:W3CDTF">2024-06-15T08:07:38Z</dcterms:modified>
</cp:coreProperties>
</file>