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8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1" r:id="rId9"/>
    <p:sldId id="269" r:id="rId10"/>
    <p:sldId id="272" r:id="rId11"/>
    <p:sldId id="275" r:id="rId12"/>
    <p:sldId id="334" r:id="rId13"/>
    <p:sldId id="330" r:id="rId14"/>
    <p:sldId id="274" r:id="rId15"/>
    <p:sldId id="331" r:id="rId16"/>
    <p:sldId id="332" r:id="rId17"/>
    <p:sldId id="276" r:id="rId18"/>
    <p:sldId id="278" r:id="rId19"/>
    <p:sldId id="327" r:id="rId20"/>
    <p:sldId id="279" r:id="rId21"/>
    <p:sldId id="280" r:id="rId22"/>
    <p:sldId id="277" r:id="rId23"/>
    <p:sldId id="281" r:id="rId24"/>
    <p:sldId id="282" r:id="rId25"/>
    <p:sldId id="283" r:id="rId26"/>
    <p:sldId id="328" r:id="rId27"/>
    <p:sldId id="329" r:id="rId28"/>
    <p:sldId id="286" r:id="rId29"/>
    <p:sldId id="288" r:id="rId30"/>
    <p:sldId id="287" r:id="rId31"/>
    <p:sldId id="284" r:id="rId32"/>
    <p:sldId id="333" r:id="rId33"/>
    <p:sldId id="289" r:id="rId34"/>
    <p:sldId id="304" r:id="rId35"/>
    <p:sldId id="292" r:id="rId36"/>
    <p:sldId id="290" r:id="rId37"/>
    <p:sldId id="295" r:id="rId38"/>
    <p:sldId id="294" r:id="rId39"/>
    <p:sldId id="296" r:id="rId40"/>
    <p:sldId id="293" r:id="rId41"/>
    <p:sldId id="297" r:id="rId42"/>
    <p:sldId id="305" r:id="rId43"/>
    <p:sldId id="306" r:id="rId44"/>
    <p:sldId id="298" r:id="rId45"/>
    <p:sldId id="299" r:id="rId46"/>
    <p:sldId id="300" r:id="rId47"/>
    <p:sldId id="301" r:id="rId48"/>
    <p:sldId id="302" r:id="rId49"/>
    <p:sldId id="307" r:id="rId50"/>
    <p:sldId id="308" r:id="rId51"/>
    <p:sldId id="303" r:id="rId52"/>
    <p:sldId id="309" r:id="rId53"/>
    <p:sldId id="310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12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0087" autoAdjust="0"/>
  </p:normalViewPr>
  <p:slideViewPr>
    <p:cSldViewPr>
      <p:cViewPr varScale="1">
        <p:scale>
          <a:sx n="73" d="100"/>
          <a:sy n="7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C5EC005-5C96-423A-90ED-927D7C270210}" type="datetimeFigureOut">
              <a:rPr lang="zh-CN" altLang="en-US"/>
              <a:pPr>
                <a:defRPr/>
              </a:pPr>
              <a:t>2011/11/1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6A7F337-BE16-4DB6-99D3-B60EE06F2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3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wu304.blog.163.com/blog/static/84566032009217112044924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9DC80B2-A0B2-42EE-AFAA-6E96F1F6DC48}" type="slidenum">
              <a:rPr lang="en-GB" altLang="zh-CN"/>
              <a:pPr eaLnBrk="1" hangingPunct="1"/>
              <a:t>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7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7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0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9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94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94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9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22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9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9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053E233-5B75-435F-8066-E032BEE07DCF}" type="slidenum">
              <a:rPr lang="en-GB" altLang="zh-CN"/>
              <a:pPr eaLnBrk="1" hangingPunct="1"/>
              <a:t>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84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84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84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jstack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pid</a:t>
            </a:r>
            <a:r>
              <a:rPr lang="en-US" altLang="zh-CN" baseline="0" dirty="0" smtClean="0"/>
              <a:t> &gt; jstack_us.log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sy</a:t>
            </a:r>
            <a:r>
              <a:rPr lang="en-US" altLang="zh-CN" dirty="0" smtClean="0"/>
              <a:t>: </a:t>
            </a:r>
            <a:r>
              <a:rPr lang="en-US" altLang="zh-CN" baseline="0" dirty="0" err="1" smtClean="0"/>
              <a:t>jstack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pid</a:t>
            </a:r>
            <a:r>
              <a:rPr lang="en-US" altLang="zh-CN" baseline="0" dirty="0" smtClean="0"/>
              <a:t> &gt; jstack_sy.log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/monitor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vmstat</a:t>
            </a:r>
            <a:r>
              <a:rPr lang="en-US" altLang="zh-CN" baseline="0" dirty="0" smtClean="0"/>
              <a:t> 1 -&gt; </a:t>
            </a:r>
            <a:r>
              <a:rPr lang="en-US" altLang="zh-CN" baseline="0" dirty="0" err="1" smtClean="0"/>
              <a:t>cs</a:t>
            </a:r>
            <a:endParaRPr lang="en-US" altLang="zh-CN" baseline="0" dirty="0" smtClean="0"/>
          </a:p>
          <a:p>
            <a:r>
              <a:rPr lang="en-US" altLang="zh-CN" dirty="0" err="1" smtClean="0"/>
              <a:t>wa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jstack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baseline="0" dirty="0" smtClean="0"/>
              <a:t> &gt; jstack_wa.log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Mem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java -Xms256M -Xmx256M -</a:t>
            </a:r>
            <a:r>
              <a:rPr lang="en-US" altLang="zh-CN" dirty="0" err="1" smtClean="0"/>
              <a:t>XX:MaxDirectMemorySize</a:t>
            </a:r>
            <a:r>
              <a:rPr lang="en-US" altLang="zh-CN" dirty="0" smtClean="0"/>
              <a:t>=2g </a:t>
            </a:r>
            <a:r>
              <a:rPr lang="en-US" altLang="zh-CN" dirty="0" err="1" smtClean="0"/>
              <a:t>MemoryHighDemo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da-DK" altLang="zh-CN" dirty="0" smtClean="0"/>
              <a:t>jstat -gc 10034 1000 1000</a:t>
            </a:r>
          </a:p>
          <a:p>
            <a:endParaRPr lang="da-DK" altLang="zh-CN" dirty="0" smtClean="0"/>
          </a:p>
          <a:p>
            <a:r>
              <a:rPr lang="en-US" altLang="zh-CN" dirty="0" smtClean="0"/>
              <a:t>Exception in thread "main" </a:t>
            </a:r>
            <a:r>
              <a:rPr lang="en-US" altLang="zh-CN" dirty="0" err="1" smtClean="0"/>
              <a:t>java.lang.OutOfMemoryError</a:t>
            </a:r>
            <a:r>
              <a:rPr lang="en-US" altLang="zh-CN" dirty="0" smtClean="0"/>
              <a:t>: Direct buffer memory</a:t>
            </a:r>
          </a:p>
          <a:p>
            <a:r>
              <a:rPr lang="en-US" altLang="zh-CN" dirty="0" smtClean="0"/>
              <a:t>        at </a:t>
            </a:r>
            <a:r>
              <a:rPr lang="en-US" altLang="zh-CN" dirty="0" err="1" smtClean="0"/>
              <a:t>java.nio.Bits.reserveMemory</a:t>
            </a:r>
            <a:r>
              <a:rPr lang="en-US" altLang="zh-CN" dirty="0" smtClean="0"/>
              <a:t>(Bits.java:633)</a:t>
            </a:r>
          </a:p>
          <a:p>
            <a:r>
              <a:rPr lang="en-US" altLang="zh-CN" dirty="0" smtClean="0"/>
              <a:t>        at </a:t>
            </a:r>
            <a:r>
              <a:rPr lang="en-US" altLang="zh-CN" dirty="0" err="1" smtClean="0"/>
              <a:t>java.nio.DirectByteBuffer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&gt;(DirectByteBuffer.java:95)</a:t>
            </a:r>
          </a:p>
          <a:p>
            <a:r>
              <a:rPr lang="en-US" altLang="zh-CN" dirty="0" smtClean="0"/>
              <a:t>        at </a:t>
            </a:r>
            <a:r>
              <a:rPr lang="en-US" altLang="zh-CN" dirty="0" err="1" smtClean="0"/>
              <a:t>java.nio.ByteBuffer.allocateDirect</a:t>
            </a:r>
            <a:r>
              <a:rPr lang="en-US" altLang="zh-CN" dirty="0" smtClean="0"/>
              <a:t>(ByteBuffer.java:288)</a:t>
            </a:r>
          </a:p>
          <a:p>
            <a:r>
              <a:rPr lang="en-US" altLang="zh-CN" dirty="0" smtClean="0"/>
              <a:t>        at </a:t>
            </a:r>
            <a:r>
              <a:rPr lang="en-US" altLang="zh-CN" dirty="0" err="1" smtClean="0"/>
              <a:t>MemoryHighDemo.main</a:t>
            </a:r>
            <a:r>
              <a:rPr lang="en-US" altLang="zh-CN" dirty="0" smtClean="0"/>
              <a:t>(MemoryHighDemo.java:22)</a:t>
            </a:r>
          </a:p>
          <a:p>
            <a:r>
              <a:rPr lang="en-US" altLang="zh-CN" dirty="0" smtClean="0">
                <a:hlinkClick r:id="rId3"/>
              </a:rPr>
              <a:t>http://harrywu304.blog.163.com/blog/static/84566032009217112044924/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11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33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39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89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46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2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F258C27-1249-433D-8803-DE4E04F7AAC0}" type="slidenum">
              <a:rPr lang="en-GB" altLang="zh-CN"/>
              <a:pPr eaLnBrk="1" hangingPunct="1"/>
              <a:t>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7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7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51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5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154D2652-F9C7-473F-8EAE-D4BD0CE3EC24}" type="slidenum">
              <a:rPr lang="en-GB" altLang="zh-CN"/>
              <a:pPr eaLnBrk="1" hangingPunct="1"/>
              <a:t>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9B81E-D6B4-4E02-9EA6-F2449FA85993}" type="slidenum">
              <a:rPr lang="en-GB" altLang="zh-CN"/>
              <a:pPr/>
              <a:t>8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7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7F337-BE16-4DB6-99D3-B60EE06F213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7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519113"/>
            <a:ext cx="8280400" cy="1512887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241550"/>
            <a:ext cx="8280400" cy="18351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7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421BB-374A-400C-AC52-9F6B5CE67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38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DDB5-E6DE-4D71-8167-08E084016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0278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115888"/>
            <a:ext cx="1935163" cy="55451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75" y="115888"/>
            <a:ext cx="5657850" cy="55451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E72B5-5212-4259-B61D-7FEBB0692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8788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D613C-BEAB-4178-8969-6AEDD126E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17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140C-1E17-4FC2-8681-93082DA21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244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75" y="1546225"/>
            <a:ext cx="379571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2488" y="1546225"/>
            <a:ext cx="3797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664E-F87A-46E8-B1C7-49145CB89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3229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7BC9-35E4-451B-95A2-5E0E2D909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4237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A6F2-577B-4E49-BFAE-98DE2FB65A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97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757B-C73C-45CD-8B15-5201676EE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875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6B81-D1E2-478D-A8E8-18E0C26A3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5935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FA49F-C068-4941-BCA4-AAB629ABD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610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115888"/>
            <a:ext cx="7745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46225"/>
            <a:ext cx="77454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F4EAF8-1BC0-4E69-8361-A527AD033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B5593.CD12DCB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849313"/>
            <a:ext cx="8280400" cy="11826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应用性能测试与分析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8763" y="6453188"/>
            <a:ext cx="1504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UED Team Design</a:t>
            </a:r>
            <a:r>
              <a:rPr lang="en-US" altLang="zh-CN" sz="12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68083" y="2101937"/>
            <a:ext cx="3072430" cy="3046660"/>
            <a:chOff x="1115571" y="1628800"/>
            <a:chExt cx="3072430" cy="304666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362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并发用户数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blackWhite">
            <a:xfrm>
              <a:off x="2649196" y="2254024"/>
              <a:ext cx="1538805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响应时间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ART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90%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Max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吞吐率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PV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QPS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成功率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zh-CN" altLang="en-US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8024" y="1961257"/>
            <a:ext cx="3741754" cy="1569661"/>
            <a:chOff x="4788024" y="2220713"/>
            <a:chExt cx="3741754" cy="156966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响应时间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80" y="2590045"/>
              <a:ext cx="32376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ART 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平均响应时间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90% 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绝大部分访问响应时间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Max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最大响应时间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13067" y="3797199"/>
            <a:ext cx="3757027" cy="1580158"/>
            <a:chOff x="4788024" y="2220713"/>
            <a:chExt cx="3757027" cy="158015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吞吐率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7353" y="2600542"/>
              <a:ext cx="32376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PV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：页面点击率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TPS 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每秒事务数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QPS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每秒查询数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954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6751" y="1628800"/>
            <a:ext cx="8122239" cy="3779311"/>
            <a:chOff x="4788024" y="2220713"/>
            <a:chExt cx="8122239" cy="377931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响应时间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97069" y="5169027"/>
              <a:ext cx="7813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ART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 :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平均响应时间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客户端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响应时间 </a:t>
              </a:r>
              <a:r>
                <a:rPr lang="en-US" altLang="zh-CN" sz="1600" dirty="0">
                  <a:latin typeface="Microsoft YaHei" charset="-122"/>
                  <a:ea typeface="Microsoft YaHei" charset="-122"/>
                </a:rPr>
                <a:t>+ </a:t>
              </a:r>
              <a:r>
                <a:rPr lang="zh-CN" altLang="en-US" sz="1600" dirty="0">
                  <a:solidFill>
                    <a:srgbClr val="C00000"/>
                  </a:solidFill>
                  <a:latin typeface="Microsoft YaHei" charset="-122"/>
                  <a:ea typeface="Microsoft YaHei" charset="-122"/>
                </a:rPr>
                <a:t>服务器端响应时间 </a:t>
              </a:r>
              <a:r>
                <a:rPr lang="en-US" altLang="zh-CN" sz="1600" dirty="0">
                  <a:latin typeface="Microsoft YaHei" charset="-122"/>
                  <a:ea typeface="Microsoft YaHei" charset="-122"/>
                </a:rPr>
                <a:t>+ 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网络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响应时间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35796" y="1900149"/>
            <a:ext cx="7667961" cy="2373365"/>
            <a:chOff x="826751" y="3198461"/>
            <a:chExt cx="8122239" cy="2578982"/>
          </a:xfrm>
        </p:grpSpPr>
        <p:grpSp>
          <p:nvGrpSpPr>
            <p:cNvPr id="7" name="组合 6"/>
            <p:cNvGrpSpPr/>
            <p:nvPr/>
          </p:nvGrpSpPr>
          <p:grpSpPr>
            <a:xfrm>
              <a:off x="826751" y="3198461"/>
              <a:ext cx="7467713" cy="2578982"/>
              <a:chOff x="683568" y="3300084"/>
              <a:chExt cx="7467713" cy="2578982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3300084"/>
                <a:ext cx="7467713" cy="257898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6" name="圆角矩形 5"/>
              <p:cNvSpPr/>
              <p:nvPr/>
            </p:nvSpPr>
            <p:spPr>
              <a:xfrm>
                <a:off x="2339752" y="4519235"/>
                <a:ext cx="4248472" cy="128949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683568" y="4519234"/>
                <a:ext cx="1440160" cy="128949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4288" y="438137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Apache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4288" y="468871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Jboss</a:t>
              </a:r>
              <a:r>
                <a:rPr lang="en-US" altLang="zh-CN" dirty="0" smtClean="0"/>
                <a:t>/Jetty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1708" y="5031360"/>
              <a:ext cx="17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Oracle/</a:t>
              </a:r>
              <a:r>
                <a:rPr lang="en-US" altLang="zh-CN" dirty="0" err="1" smtClean="0"/>
                <a:t>Mysql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1413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88344" y="1955364"/>
            <a:ext cx="3067250" cy="3046660"/>
            <a:chOff x="1115571" y="1628800"/>
            <a:chExt cx="3067250" cy="304666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5035" y="1961257"/>
            <a:ext cx="3067250" cy="3046660"/>
            <a:chOff x="1115571" y="1628800"/>
            <a:chExt cx="3067250" cy="304666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362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并发用户数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响应时间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吞吐率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成功率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zh-CN" altLang="en-US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8729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4328" y="3176613"/>
            <a:ext cx="7584096" cy="2423741"/>
            <a:chOff x="4788024" y="2220713"/>
            <a:chExt cx="7584096" cy="242374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80" y="2590045"/>
              <a:ext cx="7080040" cy="205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态：当进程在执行用户自己的代码时，则称其处于用户运行态（用户态）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内核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态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：当一个任务（进程）执行系统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调用（如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open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read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write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）等，从而进入内核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代码中执行时，我们就称进程处于内核运行态（或简称为内核态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" y="1700808"/>
            <a:ext cx="7078044" cy="7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72111" y="1944968"/>
            <a:ext cx="4808001" cy="231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08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0427" y="3176613"/>
            <a:ext cx="3741754" cy="2031325"/>
            <a:chOff x="4788024" y="2220713"/>
            <a:chExt cx="3741754" cy="203132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80" y="2590045"/>
              <a:ext cx="323769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us : 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用户态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占用率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err="1" smtClean="0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 : 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内核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态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占用率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err="1" smtClean="0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700" dirty="0" err="1" smtClean="0">
                  <a:latin typeface="Microsoft YaHei" charset="-122"/>
                  <a:ea typeface="Microsoft YaHei" charset="-122"/>
                </a:rPr>
                <a:t>io</a:t>
              </a:r>
              <a:r>
                <a:rPr lang="zh-CN" altLang="en-US" sz="1700" dirty="0" smtClean="0">
                  <a:latin typeface="Microsoft YaHei" charset="-122"/>
                  <a:ea typeface="Microsoft YaHei" charset="-122"/>
                </a:rPr>
                <a:t>请求等待时间</a:t>
              </a:r>
              <a:endParaRPr lang="en-US" altLang="zh-CN" sz="17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>
                  <a:latin typeface="Microsoft YaHei" charset="-122"/>
                  <a:ea typeface="Microsoft YaHei" charset="-122"/>
                </a:rPr>
                <a:t>i</a:t>
              </a:r>
              <a:r>
                <a:rPr lang="en-US" altLang="zh-CN" sz="1700" dirty="0" smtClean="0">
                  <a:latin typeface="Microsoft YaHei" charset="-122"/>
                  <a:ea typeface="Microsoft YaHei" charset="-122"/>
                </a:rPr>
                <a:t>d</a:t>
              </a:r>
              <a:r>
                <a:rPr lang="zh-CN" altLang="en-US" sz="1700" dirty="0" smtClean="0">
                  <a:latin typeface="Microsoft YaHei" charset="-122"/>
                  <a:ea typeface="Microsoft YaHei" charset="-122"/>
                </a:rPr>
                <a:t>：</a:t>
              </a:r>
              <a:r>
                <a:rPr lang="en-US" altLang="zh-CN" sz="1700" dirty="0" smtClean="0">
                  <a:latin typeface="Microsoft YaHei" charset="-122"/>
                  <a:ea typeface="Microsoft YaHei" charset="-122"/>
                </a:rPr>
                <a:t>CPU</a:t>
              </a:r>
              <a:r>
                <a:rPr lang="zh-CN" altLang="en-US" sz="1700" dirty="0" smtClean="0">
                  <a:latin typeface="Microsoft YaHei" charset="-122"/>
                  <a:ea typeface="Microsoft YaHei" charset="-122"/>
                </a:rPr>
                <a:t>空闲百分比</a:t>
              </a:r>
              <a:endParaRPr lang="en-US" altLang="zh-CN" sz="1700" dirty="0" smtClean="0">
                <a:latin typeface="Microsoft YaHei" charset="-122"/>
                <a:ea typeface="Microsoft YaHei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" y="1700808"/>
            <a:ext cx="7078044" cy="7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72111" y="1944968"/>
            <a:ext cx="4808001" cy="231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60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2111" y="2780928"/>
            <a:ext cx="7584096" cy="2746906"/>
            <a:chOff x="4788024" y="2220713"/>
            <a:chExt cx="7584096" cy="274690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80" y="2590045"/>
              <a:ext cx="7080040" cy="237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运行队列</a:t>
              </a:r>
              <a:endParaRPr lang="en-US" altLang="zh-CN" sz="17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     a)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每个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都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维护了一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个线程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运行队列（可运行状态的进程）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    b)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如果可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运行状态进程拥塞在运行队列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里。当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运行队列越来越巨大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线程可能花费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更多的时间获取被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执行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     c) 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Load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主要由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的运行队列来决定</a:t>
              </a: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" y="1700808"/>
            <a:ext cx="7078044" cy="7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72111" y="1944968"/>
            <a:ext cx="4808001" cy="231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967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4328" y="3011513"/>
            <a:ext cx="7584096" cy="2423741"/>
            <a:chOff x="4788024" y="2220713"/>
            <a:chExt cx="7584096" cy="242374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80" y="2590045"/>
              <a:ext cx="7080040" cy="205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上下文切换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a) 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每个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在同一时间只能执行一个线程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    b) Linux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采用抢占式调度，从而产生上下文切换。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c) 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对于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应用，典型场景是文件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、网络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、锁等待或者线程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Sleep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，当前线程会进入阻塞或休眠状态，从而触发上下文切换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。 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" y="1700808"/>
            <a:ext cx="7078044" cy="7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72111" y="1944968"/>
            <a:ext cx="4808001" cy="231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459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2" y="1647762"/>
            <a:ext cx="7176101" cy="8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72111" y="1784262"/>
            <a:ext cx="246595" cy="6729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+mj-lt"/>
              </a:rPr>
              <a:t>r:  The </a:t>
            </a:r>
            <a:r>
              <a:rPr lang="en-US" altLang="zh-CN" sz="1600" dirty="0">
                <a:solidFill>
                  <a:srgbClr val="C00000"/>
                </a:solidFill>
                <a:latin typeface="+mj-lt"/>
              </a:rPr>
              <a:t>number of processes waiting for run </a:t>
            </a:r>
            <a:r>
              <a:rPr lang="en-US" altLang="zh-CN" sz="1600" dirty="0" smtClean="0">
                <a:solidFill>
                  <a:srgbClr val="C00000"/>
                </a:solidFill>
                <a:latin typeface="+mj-lt"/>
              </a:rPr>
              <a:t>time</a:t>
            </a:r>
            <a:endParaRPr lang="zh-CN" altLang="en-US" sz="16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10427" y="3176613"/>
            <a:ext cx="3741754" cy="2677656"/>
            <a:chOff x="4788024" y="2220713"/>
            <a:chExt cx="3741754" cy="2677656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92080" y="2590045"/>
              <a:ext cx="323769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>
                  <a:latin typeface="Microsoft YaHei" charset="-122"/>
                  <a:ea typeface="Microsoft YaHei" charset="-122"/>
                </a:rPr>
                <a:t>load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：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当前被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CPU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执行的线程数 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+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　运行队列线程数</a:t>
              </a:r>
              <a:endParaRPr lang="en-US" altLang="zh-CN" sz="1600" dirty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r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：运行队列线程数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r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的正常值在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CPU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核数的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3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倍以内（经验值）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5070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0427" y="3176613"/>
            <a:ext cx="4454060" cy="2677656"/>
            <a:chOff x="4788024" y="2220713"/>
            <a:chExt cx="4454060" cy="267765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Memory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79" y="2590045"/>
              <a:ext cx="39500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buffers : 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存放元数据</a:t>
              </a:r>
              <a:endParaRPr lang="en-US" altLang="zh-CN" sz="1600" dirty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cached : 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存放真实的文件内容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利用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cached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来提升读性能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600" dirty="0" smtClean="0">
                  <a:solidFill>
                    <a:prstClr val="black"/>
                  </a:solidFill>
                  <a:latin typeface="Microsoft YaHei" charset="-122"/>
                  <a:ea typeface="Microsoft YaHei" charset="-122"/>
                </a:rPr>
                <a:t>手动释放缓存</a:t>
              </a:r>
              <a:endParaRPr lang="en-US" altLang="zh-CN" sz="1600" dirty="0" smtClean="0">
                <a:solidFill>
                  <a:prstClr val="black"/>
                </a:solidFill>
                <a:latin typeface="Microsoft YaHei" charset="-122"/>
                <a:ea typeface="Microsoft YaHei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prstClr val="black"/>
                  </a:solidFill>
                  <a:latin typeface="+mn-lt"/>
                  <a:ea typeface="Microsoft YaHei" charset="-122"/>
                </a:rPr>
                <a:t>sync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/>
                <a:t>echo 3 </a:t>
              </a:r>
              <a:r>
                <a:rPr lang="en-US" altLang="zh-CN" sz="1600" dirty="0" smtClean="0"/>
                <a:t>&gt; /</a:t>
              </a:r>
              <a:r>
                <a:rPr lang="en-US" altLang="zh-CN" sz="1600" dirty="0" err="1"/>
                <a:t>proc</a:t>
              </a:r>
              <a:r>
                <a:rPr lang="en-US" altLang="zh-CN" sz="1600" dirty="0"/>
                <a:t>/sys/</a:t>
              </a:r>
              <a:r>
                <a:rPr lang="en-US" altLang="zh-CN" sz="1600" dirty="0" err="1"/>
                <a:t>vm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drop_caches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2111" y="1738363"/>
            <a:ext cx="6978676" cy="600887"/>
            <a:chOff x="772111" y="1495061"/>
            <a:chExt cx="6978676" cy="6008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11" y="1495062"/>
              <a:ext cx="6927862" cy="60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2891972" y="1495061"/>
              <a:ext cx="4858815" cy="3004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可用内存 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free + buffers + cached </a:t>
            </a:r>
          </a:p>
        </p:txBody>
      </p:sp>
    </p:spTree>
    <p:extLst>
      <p:ext uri="{BB962C8B-B14F-4D97-AF65-F5344CB8AC3E}">
        <p14:creationId xmlns:p14="http://schemas.microsoft.com/office/powerpoint/2010/main" val="36780307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0427" y="3176613"/>
            <a:ext cx="4454060" cy="1938992"/>
            <a:chOff x="4788024" y="2220713"/>
            <a:chExt cx="4454060" cy="1938992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Memory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79" y="2590045"/>
              <a:ext cx="39500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swap in/out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：物理内存被用满，无用数据被换出物理内存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top -&gt; RES : 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进程使用的非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swap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2111" y="1738363"/>
            <a:ext cx="6978676" cy="600887"/>
            <a:chOff x="772111" y="1495061"/>
            <a:chExt cx="6978676" cy="6008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11" y="1495062"/>
              <a:ext cx="6927862" cy="60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2891972" y="1495061"/>
              <a:ext cx="4858815" cy="3004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可用内存 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free + buffers + cached </a:t>
            </a:r>
          </a:p>
        </p:txBody>
      </p:sp>
    </p:spTree>
    <p:extLst>
      <p:ext uri="{BB962C8B-B14F-4D97-AF65-F5344CB8AC3E}">
        <p14:creationId xmlns:p14="http://schemas.microsoft.com/office/powerpoint/2010/main" val="2286175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性能测试（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de-DE" altLang="zh-CN" smtClean="0"/>
              <a:t>Page </a:t>
            </a:r>
            <a:fld id="{6041087A-35CB-4469-BD4E-BC38C9E5037D}" type="slidenum">
              <a:rPr lang="de-DE" altLang="zh-CN" smtClean="0"/>
              <a:pPr algn="l" eaLnBrk="1" hangingPunct="1"/>
              <a:t>2</a:t>
            </a:fld>
            <a:endParaRPr lang="de-DE" altLang="zh-CN" smtClean="0"/>
          </a:p>
        </p:txBody>
      </p:sp>
      <p:grpSp>
        <p:nvGrpSpPr>
          <p:cNvPr id="4100" name="组合 18"/>
          <p:cNvGrpSpPr>
            <a:grpSpLocks/>
          </p:cNvGrpSpPr>
          <p:nvPr/>
        </p:nvGrpSpPr>
        <p:grpSpPr bwMode="auto">
          <a:xfrm>
            <a:off x="60274" y="2146300"/>
            <a:ext cx="3835451" cy="2790825"/>
            <a:chOff x="-150246" y="1442637"/>
            <a:chExt cx="3835567" cy="2790926"/>
          </a:xfrm>
        </p:grpSpPr>
        <p:grpSp>
          <p:nvGrpSpPr>
            <p:cNvPr id="4106" name="组合 15"/>
            <p:cNvGrpSpPr>
              <a:grpSpLocks/>
            </p:cNvGrpSpPr>
            <p:nvPr/>
          </p:nvGrpSpPr>
          <p:grpSpPr bwMode="auto">
            <a:xfrm>
              <a:off x="364593" y="1532790"/>
              <a:ext cx="3277773" cy="2168770"/>
              <a:chOff x="211015" y="1396316"/>
              <a:chExt cx="3277773" cy="2168770"/>
            </a:xfrm>
          </p:grpSpPr>
          <p:grpSp>
            <p:nvGrpSpPr>
              <p:cNvPr id="4112" name="组合 6"/>
              <p:cNvGrpSpPr>
                <a:grpSpLocks/>
              </p:cNvGrpSpPr>
              <p:nvPr/>
            </p:nvGrpSpPr>
            <p:grpSpPr bwMode="auto">
              <a:xfrm>
                <a:off x="588498" y="1396316"/>
                <a:ext cx="2661139" cy="2168770"/>
                <a:chOff x="785446" y="2145323"/>
                <a:chExt cx="2661139" cy="2168770"/>
              </a:xfrm>
            </p:grpSpPr>
            <p:cxnSp>
              <p:nvCxnSpPr>
                <p:cNvPr id="3" name="直接箭头连接符 2"/>
                <p:cNvCxnSpPr/>
                <p:nvPr/>
              </p:nvCxnSpPr>
              <p:spPr bwMode="auto">
                <a:xfrm>
                  <a:off x="785375" y="4314264"/>
                  <a:ext cx="2660733" cy="0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箭头连接符 4"/>
                <p:cNvCxnSpPr/>
                <p:nvPr/>
              </p:nvCxnSpPr>
              <p:spPr bwMode="auto">
                <a:xfrm flipV="1">
                  <a:off x="785375" y="2145661"/>
                  <a:ext cx="0" cy="216860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3" name="任意多边形 9"/>
              <p:cNvSpPr>
                <a:spLocks/>
              </p:cNvSpPr>
              <p:nvPr/>
            </p:nvSpPr>
            <p:spPr bwMode="auto">
              <a:xfrm>
                <a:off x="604911" y="1906611"/>
                <a:ext cx="2278966" cy="1624380"/>
              </a:xfrm>
              <a:custGeom>
                <a:avLst/>
                <a:gdLst>
                  <a:gd name="T0" fmla="*/ 0 w 2278966"/>
                  <a:gd name="T1" fmla="*/ 1624380 h 1624380"/>
                  <a:gd name="T2" fmla="*/ 450166 w 2278966"/>
                  <a:gd name="T3" fmla="*/ 105069 h 1624380"/>
                  <a:gd name="T4" fmla="*/ 829994 w 2278966"/>
                  <a:gd name="T5" fmla="*/ 119137 h 1624380"/>
                  <a:gd name="T6" fmla="*/ 970671 w 2278966"/>
                  <a:gd name="T7" fmla="*/ 20663 h 1624380"/>
                  <a:gd name="T8" fmla="*/ 1209822 w 2278966"/>
                  <a:gd name="T9" fmla="*/ 119137 h 1624380"/>
                  <a:gd name="T10" fmla="*/ 1448972 w 2278966"/>
                  <a:gd name="T11" fmla="*/ 20663 h 1624380"/>
                  <a:gd name="T12" fmla="*/ 1744394 w 2278966"/>
                  <a:gd name="T13" fmla="*/ 105069 h 1624380"/>
                  <a:gd name="T14" fmla="*/ 1983545 w 2278966"/>
                  <a:gd name="T15" fmla="*/ 6595 h 1624380"/>
                  <a:gd name="T16" fmla="*/ 2278966 w 2278966"/>
                  <a:gd name="T17" fmla="*/ 105069 h 16243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278966" h="1624380">
                    <a:moveTo>
                      <a:pt x="0" y="1624380"/>
                    </a:moveTo>
                    <a:cubicBezTo>
                      <a:pt x="155917" y="990161"/>
                      <a:pt x="311834" y="355943"/>
                      <a:pt x="450166" y="105069"/>
                    </a:cubicBezTo>
                    <a:cubicBezTo>
                      <a:pt x="588498" y="-145805"/>
                      <a:pt x="743243" y="133205"/>
                      <a:pt x="829994" y="119137"/>
                    </a:cubicBezTo>
                    <a:cubicBezTo>
                      <a:pt x="916745" y="105069"/>
                      <a:pt x="907366" y="20663"/>
                      <a:pt x="970671" y="20663"/>
                    </a:cubicBezTo>
                    <a:cubicBezTo>
                      <a:pt x="1033976" y="20663"/>
                      <a:pt x="1130105" y="119137"/>
                      <a:pt x="1209822" y="119137"/>
                    </a:cubicBezTo>
                    <a:cubicBezTo>
                      <a:pt x="1289539" y="119137"/>
                      <a:pt x="1359877" y="23008"/>
                      <a:pt x="1448972" y="20663"/>
                    </a:cubicBezTo>
                    <a:cubicBezTo>
                      <a:pt x="1538067" y="18318"/>
                      <a:pt x="1655299" y="107414"/>
                      <a:pt x="1744394" y="105069"/>
                    </a:cubicBezTo>
                    <a:cubicBezTo>
                      <a:pt x="1833489" y="102724"/>
                      <a:pt x="1894450" y="6595"/>
                      <a:pt x="1983545" y="6595"/>
                    </a:cubicBezTo>
                    <a:cubicBezTo>
                      <a:pt x="2072640" y="6595"/>
                      <a:pt x="2278966" y="105069"/>
                      <a:pt x="2278966" y="105069"/>
                    </a:cubicBezTo>
                  </a:path>
                </a:pathLst>
              </a:cu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10590" y="2363476"/>
                <a:ext cx="3278290" cy="0"/>
              </a:xfrm>
              <a:prstGeom prst="line">
                <a:avLst/>
              </a:prstGeom>
              <a:ln>
                <a:solidFill>
                  <a:srgbClr val="FFCC6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7" name="TextBox 17"/>
            <p:cNvSpPr txBox="1">
              <a:spLocks noChangeArrowheads="1"/>
            </p:cNvSpPr>
            <p:nvPr/>
          </p:nvSpPr>
          <p:spPr bwMode="auto">
            <a:xfrm>
              <a:off x="3135402" y="3771898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t</a:t>
              </a:r>
              <a:endParaRPr lang="zh-CN" altLang="en-US" sz="2400" b="1"/>
            </a:p>
          </p:txBody>
        </p:sp>
        <p:sp>
          <p:nvSpPr>
            <p:cNvPr id="4108" name="TextBox 20"/>
            <p:cNvSpPr txBox="1">
              <a:spLocks noChangeArrowheads="1"/>
            </p:cNvSpPr>
            <p:nvPr/>
          </p:nvSpPr>
          <p:spPr bwMode="auto">
            <a:xfrm>
              <a:off x="555144" y="3743762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0</a:t>
              </a:r>
              <a:endParaRPr lang="zh-CN" altLang="en-US" sz="2400" b="1"/>
            </a:p>
          </p:txBody>
        </p:sp>
        <p:sp>
          <p:nvSpPr>
            <p:cNvPr id="4109" name="TextBox 21"/>
            <p:cNvSpPr txBox="1">
              <a:spLocks noChangeArrowheads="1"/>
            </p:cNvSpPr>
            <p:nvPr/>
          </p:nvSpPr>
          <p:spPr bwMode="auto">
            <a:xfrm>
              <a:off x="154744" y="1442637"/>
              <a:ext cx="628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 dirty="0"/>
                <a:t>RTT</a:t>
              </a:r>
            </a:p>
          </p:txBody>
        </p:sp>
        <p:sp>
          <p:nvSpPr>
            <p:cNvPr id="4110" name="TextBox 22"/>
            <p:cNvSpPr txBox="1">
              <a:spLocks noChangeArrowheads="1"/>
            </p:cNvSpPr>
            <p:nvPr/>
          </p:nvSpPr>
          <p:spPr bwMode="auto">
            <a:xfrm>
              <a:off x="-131882" y="2493826"/>
              <a:ext cx="9648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100 </a:t>
              </a:r>
              <a:r>
                <a:rPr lang="en-US" altLang="zh-CN" sz="1600" dirty="0" err="1"/>
                <a:t>ms</a:t>
              </a:r>
              <a:endParaRPr lang="en-US" altLang="zh-CN" sz="1600"/>
            </a:p>
          </p:txBody>
        </p:sp>
        <p:sp>
          <p:nvSpPr>
            <p:cNvPr id="4111" name="TextBox 23"/>
            <p:cNvSpPr txBox="1">
              <a:spLocks noChangeArrowheads="1"/>
            </p:cNvSpPr>
            <p:nvPr/>
          </p:nvSpPr>
          <p:spPr bwMode="auto">
            <a:xfrm>
              <a:off x="-150246" y="1849173"/>
              <a:ext cx="9691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150 </a:t>
              </a:r>
              <a:r>
                <a:rPr lang="en-US" altLang="zh-CN" sz="1600" dirty="0" err="1"/>
                <a:t>ms</a:t>
              </a:r>
              <a:endParaRPr lang="en-US" altLang="zh-CN" sz="1600" dirty="0"/>
            </a:p>
            <a:p>
              <a:pPr eaLnBrk="1" hangingPunct="1"/>
              <a:endParaRPr lang="zh-CN" altLang="en-US" sz="1600" b="1" dirty="0"/>
            </a:p>
          </p:txBody>
        </p:sp>
      </p:grpSp>
      <p:grpSp>
        <p:nvGrpSpPr>
          <p:cNvPr id="4102" name="组合 27"/>
          <p:cNvGrpSpPr>
            <a:grpSpLocks/>
          </p:cNvGrpSpPr>
          <p:nvPr/>
        </p:nvGrpSpPr>
        <p:grpSpPr bwMode="auto">
          <a:xfrm>
            <a:off x="5289550" y="2249488"/>
            <a:ext cx="3348038" cy="2324100"/>
            <a:chOff x="5289452" y="1532790"/>
            <a:chExt cx="3348111" cy="2441999"/>
          </a:xfrm>
          <a:noFill/>
        </p:grpSpPr>
        <p:sp>
          <p:nvSpPr>
            <p:cNvPr id="26" name="流程图: 卡片 25"/>
            <p:cNvSpPr/>
            <p:nvPr/>
          </p:nvSpPr>
          <p:spPr bwMode="auto">
            <a:xfrm>
              <a:off x="5289452" y="1532790"/>
              <a:ext cx="3348111" cy="2441999"/>
            </a:xfrm>
            <a:prstGeom prst="flowChartPunchedCard">
              <a:avLst/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5" name="TextBox 26"/>
            <p:cNvSpPr txBox="1">
              <a:spLocks noChangeArrowheads="1"/>
            </p:cNvSpPr>
            <p:nvPr/>
          </p:nvSpPr>
          <p:spPr bwMode="auto">
            <a:xfrm>
              <a:off x="5476487" y="1980454"/>
              <a:ext cx="3037345" cy="15522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该接口平均响应时间为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150ms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，性能测试过程中较稳定。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不满足性能需求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100ms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，需要进行性能调优。</a:t>
              </a:r>
            </a:p>
          </p:txBody>
        </p:sp>
      </p:grpSp>
      <p:sp>
        <p:nvSpPr>
          <p:cNvPr id="21" name="右箭头 19"/>
          <p:cNvSpPr>
            <a:spLocks noChangeArrowheads="1"/>
          </p:cNvSpPr>
          <p:nvPr/>
        </p:nvSpPr>
        <p:spPr bwMode="auto">
          <a:xfrm>
            <a:off x="4149725" y="3203575"/>
            <a:ext cx="746125" cy="468313"/>
          </a:xfrm>
          <a:prstGeom prst="rightArrow">
            <a:avLst>
              <a:gd name="adj1" fmla="val 50000"/>
              <a:gd name="adj2" fmla="val 5015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请求的平均等待时间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await -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svctm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790"/>
          <a:stretch/>
        </p:blipFill>
        <p:spPr bwMode="auto">
          <a:xfrm>
            <a:off x="739658" y="1561152"/>
            <a:ext cx="7753350" cy="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131840" y="1561152"/>
            <a:ext cx="720080" cy="2836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876256" y="1906751"/>
            <a:ext cx="1728192" cy="5827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510427" y="3176613"/>
            <a:ext cx="4633573" cy="2308324"/>
            <a:chOff x="4788024" y="2220713"/>
            <a:chExt cx="4633573" cy="2308324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2079" y="2590045"/>
              <a:ext cx="41295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err="1">
                  <a:latin typeface="Microsoft YaHei" charset="-122"/>
                  <a:ea typeface="Microsoft YaHei" charset="-122"/>
                </a:rPr>
                <a:t>iowait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 : CPU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等待磁盘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IO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的时间比</a:t>
              </a:r>
              <a:endParaRPr lang="en-US" altLang="zh-CN" sz="1600" dirty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>
                  <a:latin typeface="Microsoft YaHei" charset="-122"/>
                  <a:ea typeface="Microsoft YaHei" charset="-122"/>
                </a:rPr>
                <a:t>await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 :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每个磁盘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IO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请求的平均完成时间 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=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等待时间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+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处理时间</a:t>
              </a:r>
              <a:endParaRPr lang="en-US" altLang="zh-CN" sz="1600" dirty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err="1">
                  <a:latin typeface="Microsoft YaHei" charset="-122"/>
                  <a:ea typeface="Microsoft YaHei" charset="-122"/>
                </a:rPr>
                <a:t>svctm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 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: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每个磁盘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IO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请求的平均处理时间</a:t>
              </a:r>
              <a:endParaRPr lang="en-US" altLang="zh-CN" sz="1600" dirty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%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util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：磁盘设备利用率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624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资源指标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0427" y="3176613"/>
            <a:ext cx="4633573" cy="1569661"/>
            <a:chOff x="4788024" y="2220713"/>
            <a:chExt cx="4633573" cy="1569661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304800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2079" y="2590045"/>
              <a:ext cx="41295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rxbyt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/s :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每秒接收的字节数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txbyt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/s :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每秒发送的字节数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111" y="2943372"/>
            <a:ext cx="2625576" cy="2609134"/>
            <a:chOff x="1115571" y="1628800"/>
            <a:chExt cx="3067250" cy="304666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us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used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free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千兆网卡带宽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1000Mbps = 125MB/s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1" y="1484784"/>
            <a:ext cx="6972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3951131" y="1484784"/>
            <a:ext cx="1628981" cy="8858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11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Part II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22</a:t>
            </a:fld>
            <a:endParaRPr lang="de-DE" altLang="zh-CN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773724" y="16177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性能需求与指标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773724" y="2684578"/>
            <a:ext cx="7568418" cy="731520"/>
          </a:xfrm>
          <a:prstGeom prst="roundRect">
            <a:avLst/>
          </a:prstGeom>
          <a:solidFill>
            <a:srgbClr val="FFCC6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资源指标及分析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73724" y="3709175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JVM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指标及分析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73724" y="4733772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数据库</a:t>
            </a:r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2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0" y="1449667"/>
            <a:ext cx="7248354" cy="10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3809" y="2737917"/>
            <a:ext cx="2664296" cy="3141214"/>
            <a:chOff x="668070" y="2911070"/>
            <a:chExt cx="2664296" cy="314121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gray">
            <a:xfrm>
              <a:off x="985543" y="2911070"/>
              <a:ext cx="2000907" cy="316293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CPU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消耗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3928" y="3427693"/>
              <a:ext cx="1224136" cy="1245041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us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88427" y="4488277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wa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4291" y="4488278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sy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8070" y="3427693"/>
              <a:ext cx="2664296" cy="2624591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772111" y="1671664"/>
            <a:ext cx="1567641" cy="5479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32264" y="2737917"/>
            <a:ext cx="3741754" cy="2423741"/>
            <a:chOff x="4788024" y="2220713"/>
            <a:chExt cx="3741754" cy="2423741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504056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-1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 us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使用率高原因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2590045"/>
              <a:ext cx="3237698" cy="205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线程处于可运行状态，进行无阻塞的计算。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如：循环、正则、加解密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内存使用量较大，进行频繁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GC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8440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" y="1444905"/>
            <a:ext cx="714713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3809" y="2737917"/>
            <a:ext cx="2664296" cy="3141214"/>
            <a:chOff x="668070" y="2911070"/>
            <a:chExt cx="2664296" cy="314121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gray">
            <a:xfrm>
              <a:off x="985543" y="2911070"/>
              <a:ext cx="2000907" cy="316293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CPU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消耗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3928" y="3427693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us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88427" y="4488277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wa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4291" y="4488278"/>
              <a:ext cx="1224136" cy="1245041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8070" y="3427693"/>
              <a:ext cx="2664296" cy="2624591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267744" y="1657944"/>
            <a:ext cx="908368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32264" y="2737917"/>
            <a:ext cx="3741754" cy="2031325"/>
            <a:chOff x="4788024" y="2220713"/>
            <a:chExt cx="3741754" cy="2031325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504056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1-2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 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sy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使用率高原因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2590045"/>
              <a:ext cx="323769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启动线程数较多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且处于持续的阻塞（锁等待、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等待）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进行大量上下文切换</a:t>
              </a:r>
              <a:endParaRPr lang="en-US" altLang="zh-CN" sz="17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7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532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1" y="1449668"/>
            <a:ext cx="711225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3809" y="2737917"/>
            <a:ext cx="2664296" cy="3141214"/>
            <a:chOff x="668070" y="2911070"/>
            <a:chExt cx="2664296" cy="314121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gray">
            <a:xfrm>
              <a:off x="985543" y="2911070"/>
              <a:ext cx="2000907" cy="316293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CPU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消耗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3928" y="3427693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us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88427" y="4488277"/>
              <a:ext cx="1224136" cy="1245041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>
                  <a:latin typeface="微软雅黑" pitchFamily="34" charset="-122"/>
                  <a:ea typeface="微软雅黑" pitchFamily="34" charset="-122"/>
                </a:rPr>
                <a:t>wa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4291" y="4488278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>
                  <a:latin typeface="微软雅黑" pitchFamily="34" charset="-122"/>
                  <a:ea typeface="微软雅黑" pitchFamily="34" charset="-122"/>
                </a:rPr>
                <a:t>sy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8070" y="3427693"/>
              <a:ext cx="2664296" cy="2624591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687440" y="1657376"/>
            <a:ext cx="864096" cy="5479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32264" y="2737917"/>
            <a:ext cx="3741754" cy="1592680"/>
            <a:chOff x="4788024" y="2220713"/>
            <a:chExt cx="3741754" cy="159268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504056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1-3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 </a:t>
              </a:r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wa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使用率高原因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2590045"/>
              <a:ext cx="3237698" cy="12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多线程并行大量内容写入（如日志）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磁盘设备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慢</a:t>
              </a:r>
              <a:endParaRPr lang="zh-CN" altLang="en-US" sz="17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040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epassionplace.com/keys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4861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130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51542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82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83809" y="2737917"/>
            <a:ext cx="2664296" cy="3141214"/>
            <a:chOff x="668070" y="2911070"/>
            <a:chExt cx="2664296" cy="3141214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gray">
            <a:xfrm>
              <a:off x="985543" y="2911070"/>
              <a:ext cx="2000907" cy="316293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CPU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消耗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73928" y="3427693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us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88427" y="4488277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wa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64291" y="4488278"/>
              <a:ext cx="1224136" cy="12450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sy</a:t>
              </a:r>
              <a:endPara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8070" y="3427693"/>
              <a:ext cx="2664296" cy="2624591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" y="1700808"/>
            <a:ext cx="7078044" cy="7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772111" y="1944968"/>
            <a:ext cx="4808001" cy="2317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32264" y="2737917"/>
            <a:ext cx="4312144" cy="2816156"/>
            <a:chOff x="4788024" y="2220713"/>
            <a:chExt cx="4312144" cy="2816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788024" y="2220713"/>
              <a:ext cx="504056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-</a:t>
              </a: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消耗高分析方法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2590045"/>
              <a:ext cx="3808088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top + h 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找出消耗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ID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将线程</a:t>
              </a:r>
              <a:r>
                <a:rPr lang="en-US" altLang="zh-CN" sz="1700" dirty="0">
                  <a:latin typeface="微软雅黑" pitchFamily="34" charset="-122"/>
                  <a:ea typeface="微软雅黑" pitchFamily="34" charset="-122"/>
                </a:rPr>
                <a:t>ID</a:t>
              </a:r>
              <a:r>
                <a:rPr lang="zh-CN" altLang="en-US" sz="1700" dirty="0">
                  <a:latin typeface="微软雅黑" pitchFamily="34" charset="-122"/>
                  <a:ea typeface="微软雅黑" pitchFamily="34" charset="-122"/>
                </a:rPr>
                <a:t>转换成十六进制</a:t>
              </a:r>
              <a:endParaRPr lang="en-US" altLang="zh-CN" sz="1700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700" dirty="0" err="1" smtClean="0">
                  <a:latin typeface="微软雅黑" pitchFamily="34" charset="-122"/>
                  <a:ea typeface="微软雅黑" pitchFamily="34" charset="-122"/>
                </a:rPr>
                <a:t>jstack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/kill -3</a:t>
              </a:r>
              <a:r>
                <a:rPr lang="zh-CN" altLang="en-US" sz="1700" dirty="0" smtClean="0">
                  <a:latin typeface="微软雅黑" pitchFamily="34" charset="-122"/>
                  <a:ea typeface="微软雅黑" pitchFamily="34" charset="-122"/>
                </a:rPr>
                <a:t>进行</a:t>
              </a:r>
              <a:r>
                <a:rPr lang="en-US" altLang="zh-CN" sz="1700" dirty="0" smtClean="0">
                  <a:latin typeface="微软雅黑" pitchFamily="34" charset="-122"/>
                  <a:ea typeface="微软雅黑" pitchFamily="34" charset="-122"/>
                </a:rPr>
                <a:t>Thread Dump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zh-CN" altLang="en-US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Thread Dump</a:t>
              </a:r>
              <a:r>
                <a:rPr lang="zh-CN" altLang="en-US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17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nid</a:t>
              </a:r>
              <a:r>
                <a:rPr lang="zh-CN" altLang="en-US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值找出对应的线程，并进行分析</a:t>
              </a:r>
              <a:r>
                <a:rPr lang="en-US" altLang="zh-CN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Running</a:t>
              </a:r>
              <a:r>
                <a:rPr lang="zh-CN" altLang="en-US" sz="17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状态线程。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2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39658" y="3176613"/>
            <a:ext cx="4454061" cy="1938992"/>
            <a:chOff x="4788023" y="2220713"/>
            <a:chExt cx="4454061" cy="1938992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788023" y="2220713"/>
              <a:ext cx="504055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3-1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识别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消耗高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79" y="2590045"/>
              <a:ext cx="39500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top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：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iowait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%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iostat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 -x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：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Device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、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await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、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svctm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、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util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、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avgqu-sz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790"/>
          <a:stretch/>
        </p:blipFill>
        <p:spPr bwMode="auto">
          <a:xfrm>
            <a:off x="739658" y="1561152"/>
            <a:ext cx="7753350" cy="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932041" y="31766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消耗分析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2041" y="3496822"/>
            <a:ext cx="380808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top + h 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找出消耗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将线程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转换成十六进制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jstack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/kill -3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Thread Dump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Thread Dump</a:t>
            </a:r>
            <a:r>
              <a:rPr lang="zh-CN" altLang="en-US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7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nid</a:t>
            </a:r>
            <a:r>
              <a:rPr lang="zh-CN" altLang="en-US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值找出对应的线程，并分析</a:t>
            </a:r>
            <a:r>
              <a:rPr lang="en-US" altLang="zh-CN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7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操作。</a:t>
            </a:r>
            <a:endParaRPr lang="en-US" altLang="zh-CN" sz="17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9473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性能测试（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12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de-DE" altLang="zh-CN" smtClean="0"/>
              <a:t>Page </a:t>
            </a:r>
            <a:fld id="{B06AD989-E26A-44DD-8A8F-B686ED9B1205}" type="slidenum">
              <a:rPr lang="de-DE" altLang="zh-CN" smtClean="0"/>
              <a:pPr algn="l" eaLnBrk="1" hangingPunct="1"/>
              <a:t>3</a:t>
            </a:fld>
            <a:endParaRPr lang="de-DE" altLang="zh-CN" smtClean="0"/>
          </a:p>
        </p:txBody>
      </p:sp>
      <p:grpSp>
        <p:nvGrpSpPr>
          <p:cNvPr id="5125" name="组合 27"/>
          <p:cNvGrpSpPr>
            <a:grpSpLocks/>
          </p:cNvGrpSpPr>
          <p:nvPr/>
        </p:nvGrpSpPr>
        <p:grpSpPr bwMode="auto">
          <a:xfrm>
            <a:off x="5289550" y="1874838"/>
            <a:ext cx="3348038" cy="3595687"/>
            <a:chOff x="5289452" y="1532790"/>
            <a:chExt cx="3348111" cy="3779151"/>
          </a:xfrm>
          <a:noFill/>
        </p:grpSpPr>
        <p:sp>
          <p:nvSpPr>
            <p:cNvPr id="26" name="流程图: 卡片 25"/>
            <p:cNvSpPr/>
            <p:nvPr/>
          </p:nvSpPr>
          <p:spPr bwMode="auto">
            <a:xfrm>
              <a:off x="5289452" y="1532790"/>
              <a:ext cx="3348111" cy="3779151"/>
            </a:xfrm>
            <a:prstGeom prst="flowChartPunchedCard">
              <a:avLst/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40" name="TextBox 26"/>
            <p:cNvSpPr txBox="1">
              <a:spLocks noChangeArrowheads="1"/>
            </p:cNvSpPr>
            <p:nvPr/>
          </p:nvSpPr>
          <p:spPr bwMode="auto">
            <a:xfrm>
              <a:off x="5476487" y="1980454"/>
              <a:ext cx="3161076" cy="24261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该接口平均响应时间为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150ms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，性能测试过程中较稳定。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不满足性能需求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100ms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经分析，为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xxx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方法耗时较多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，主要为该方法调用数据库的</a:t>
              </a:r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性能较差。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建议优化该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性能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sp>
        <p:nvSpPr>
          <p:cNvPr id="23" name="右箭头 19"/>
          <p:cNvSpPr>
            <a:spLocks noChangeArrowheads="1"/>
          </p:cNvSpPr>
          <p:nvPr/>
        </p:nvSpPr>
        <p:spPr bwMode="auto">
          <a:xfrm>
            <a:off x="4149725" y="3203575"/>
            <a:ext cx="746125" cy="468313"/>
          </a:xfrm>
          <a:prstGeom prst="rightArrow">
            <a:avLst>
              <a:gd name="adj1" fmla="val 50000"/>
              <a:gd name="adj2" fmla="val 5015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grpSp>
        <p:nvGrpSpPr>
          <p:cNvPr id="24" name="组合 18"/>
          <p:cNvGrpSpPr>
            <a:grpSpLocks/>
          </p:cNvGrpSpPr>
          <p:nvPr/>
        </p:nvGrpSpPr>
        <p:grpSpPr bwMode="auto">
          <a:xfrm>
            <a:off x="60274" y="2146300"/>
            <a:ext cx="3835451" cy="2790825"/>
            <a:chOff x="-150246" y="1442637"/>
            <a:chExt cx="3835567" cy="2790926"/>
          </a:xfrm>
        </p:grpSpPr>
        <p:grpSp>
          <p:nvGrpSpPr>
            <p:cNvPr id="25" name="组合 15"/>
            <p:cNvGrpSpPr>
              <a:grpSpLocks/>
            </p:cNvGrpSpPr>
            <p:nvPr/>
          </p:nvGrpSpPr>
          <p:grpSpPr bwMode="auto">
            <a:xfrm>
              <a:off x="364593" y="1532790"/>
              <a:ext cx="3277773" cy="2168770"/>
              <a:chOff x="211015" y="1396316"/>
              <a:chExt cx="3277773" cy="2168770"/>
            </a:xfrm>
          </p:grpSpPr>
          <p:grpSp>
            <p:nvGrpSpPr>
              <p:cNvPr id="32" name="组合 6"/>
              <p:cNvGrpSpPr>
                <a:grpSpLocks/>
              </p:cNvGrpSpPr>
              <p:nvPr/>
            </p:nvGrpSpPr>
            <p:grpSpPr bwMode="auto">
              <a:xfrm>
                <a:off x="588498" y="1396316"/>
                <a:ext cx="2661139" cy="2168770"/>
                <a:chOff x="785446" y="2145323"/>
                <a:chExt cx="2661139" cy="2168770"/>
              </a:xfrm>
            </p:grpSpPr>
            <p:cxnSp>
              <p:nvCxnSpPr>
                <p:cNvPr id="35" name="直接箭头连接符 34"/>
                <p:cNvCxnSpPr/>
                <p:nvPr/>
              </p:nvCxnSpPr>
              <p:spPr bwMode="auto">
                <a:xfrm>
                  <a:off x="785375" y="4314264"/>
                  <a:ext cx="2660733" cy="0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785375" y="2145661"/>
                  <a:ext cx="0" cy="216860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任意多边形 9"/>
              <p:cNvSpPr>
                <a:spLocks/>
              </p:cNvSpPr>
              <p:nvPr/>
            </p:nvSpPr>
            <p:spPr bwMode="auto">
              <a:xfrm>
                <a:off x="604911" y="1906611"/>
                <a:ext cx="2278966" cy="1624380"/>
              </a:xfrm>
              <a:custGeom>
                <a:avLst/>
                <a:gdLst>
                  <a:gd name="T0" fmla="*/ 0 w 2278966"/>
                  <a:gd name="T1" fmla="*/ 1624380 h 1624380"/>
                  <a:gd name="T2" fmla="*/ 450166 w 2278966"/>
                  <a:gd name="T3" fmla="*/ 105069 h 1624380"/>
                  <a:gd name="T4" fmla="*/ 829994 w 2278966"/>
                  <a:gd name="T5" fmla="*/ 119137 h 1624380"/>
                  <a:gd name="T6" fmla="*/ 970671 w 2278966"/>
                  <a:gd name="T7" fmla="*/ 20663 h 1624380"/>
                  <a:gd name="T8" fmla="*/ 1209822 w 2278966"/>
                  <a:gd name="T9" fmla="*/ 119137 h 1624380"/>
                  <a:gd name="T10" fmla="*/ 1448972 w 2278966"/>
                  <a:gd name="T11" fmla="*/ 20663 h 1624380"/>
                  <a:gd name="T12" fmla="*/ 1744394 w 2278966"/>
                  <a:gd name="T13" fmla="*/ 105069 h 1624380"/>
                  <a:gd name="T14" fmla="*/ 1983545 w 2278966"/>
                  <a:gd name="T15" fmla="*/ 6595 h 1624380"/>
                  <a:gd name="T16" fmla="*/ 2278966 w 2278966"/>
                  <a:gd name="T17" fmla="*/ 105069 h 16243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278966" h="1624380">
                    <a:moveTo>
                      <a:pt x="0" y="1624380"/>
                    </a:moveTo>
                    <a:cubicBezTo>
                      <a:pt x="155917" y="990161"/>
                      <a:pt x="311834" y="355943"/>
                      <a:pt x="450166" y="105069"/>
                    </a:cubicBezTo>
                    <a:cubicBezTo>
                      <a:pt x="588498" y="-145805"/>
                      <a:pt x="743243" y="133205"/>
                      <a:pt x="829994" y="119137"/>
                    </a:cubicBezTo>
                    <a:cubicBezTo>
                      <a:pt x="916745" y="105069"/>
                      <a:pt x="907366" y="20663"/>
                      <a:pt x="970671" y="20663"/>
                    </a:cubicBezTo>
                    <a:cubicBezTo>
                      <a:pt x="1033976" y="20663"/>
                      <a:pt x="1130105" y="119137"/>
                      <a:pt x="1209822" y="119137"/>
                    </a:cubicBezTo>
                    <a:cubicBezTo>
                      <a:pt x="1289539" y="119137"/>
                      <a:pt x="1359877" y="23008"/>
                      <a:pt x="1448972" y="20663"/>
                    </a:cubicBezTo>
                    <a:cubicBezTo>
                      <a:pt x="1538067" y="18318"/>
                      <a:pt x="1655299" y="107414"/>
                      <a:pt x="1744394" y="105069"/>
                    </a:cubicBezTo>
                    <a:cubicBezTo>
                      <a:pt x="1833489" y="102724"/>
                      <a:pt x="1894450" y="6595"/>
                      <a:pt x="1983545" y="6595"/>
                    </a:cubicBezTo>
                    <a:cubicBezTo>
                      <a:pt x="2072640" y="6595"/>
                      <a:pt x="2278966" y="105069"/>
                      <a:pt x="2278966" y="105069"/>
                    </a:cubicBezTo>
                  </a:path>
                </a:pathLst>
              </a:cu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 bwMode="auto">
              <a:xfrm>
                <a:off x="210590" y="2363476"/>
                <a:ext cx="3278290" cy="0"/>
              </a:xfrm>
              <a:prstGeom prst="line">
                <a:avLst/>
              </a:prstGeom>
              <a:ln>
                <a:solidFill>
                  <a:srgbClr val="FFCC6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17"/>
            <p:cNvSpPr txBox="1">
              <a:spLocks noChangeArrowheads="1"/>
            </p:cNvSpPr>
            <p:nvPr/>
          </p:nvSpPr>
          <p:spPr bwMode="auto">
            <a:xfrm>
              <a:off x="3135402" y="3771898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t</a:t>
              </a:r>
              <a:endParaRPr lang="zh-CN" altLang="en-US" sz="2400" b="1"/>
            </a:p>
          </p:txBody>
        </p:sp>
        <p:sp>
          <p:nvSpPr>
            <p:cNvPr id="28" name="TextBox 20"/>
            <p:cNvSpPr txBox="1">
              <a:spLocks noChangeArrowheads="1"/>
            </p:cNvSpPr>
            <p:nvPr/>
          </p:nvSpPr>
          <p:spPr bwMode="auto">
            <a:xfrm>
              <a:off x="555144" y="3743762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0</a:t>
              </a:r>
              <a:endParaRPr lang="zh-CN" altLang="en-US" sz="2400" b="1"/>
            </a:p>
          </p:txBody>
        </p:sp>
        <p:sp>
          <p:nvSpPr>
            <p:cNvPr id="29" name="TextBox 21"/>
            <p:cNvSpPr txBox="1">
              <a:spLocks noChangeArrowheads="1"/>
            </p:cNvSpPr>
            <p:nvPr/>
          </p:nvSpPr>
          <p:spPr bwMode="auto">
            <a:xfrm>
              <a:off x="154744" y="1442637"/>
              <a:ext cx="6286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RTT</a:t>
              </a:r>
            </a:p>
          </p:txBody>
        </p:sp>
        <p:sp>
          <p:nvSpPr>
            <p:cNvPr id="30" name="TextBox 22"/>
            <p:cNvSpPr txBox="1">
              <a:spLocks noChangeArrowheads="1"/>
            </p:cNvSpPr>
            <p:nvPr/>
          </p:nvSpPr>
          <p:spPr bwMode="auto">
            <a:xfrm>
              <a:off x="-131882" y="2493826"/>
              <a:ext cx="9648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/>
                <a:t>100 ms</a:t>
              </a:r>
            </a:p>
          </p:txBody>
        </p:sp>
        <p:sp>
          <p:nvSpPr>
            <p:cNvPr id="31" name="TextBox 23"/>
            <p:cNvSpPr txBox="1">
              <a:spLocks noChangeArrowheads="1"/>
            </p:cNvSpPr>
            <p:nvPr/>
          </p:nvSpPr>
          <p:spPr bwMode="auto">
            <a:xfrm>
              <a:off x="-150246" y="1849173"/>
              <a:ext cx="9691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150 </a:t>
              </a:r>
              <a:r>
                <a:rPr lang="en-US" altLang="zh-CN" sz="1600" dirty="0" err="1"/>
                <a:t>ms</a:t>
              </a:r>
              <a:endParaRPr lang="en-US" altLang="zh-CN" sz="1600" dirty="0"/>
            </a:p>
            <a:p>
              <a:pPr eaLnBrk="1" hangingPunct="1"/>
              <a:endParaRPr lang="zh-CN" altLang="en-US" sz="16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510426" y="3176613"/>
            <a:ext cx="4454061" cy="1569661"/>
            <a:chOff x="4788023" y="2220713"/>
            <a:chExt cx="4454061" cy="1569661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788023" y="2220713"/>
              <a:ext cx="504055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2-1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Memory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79" y="2590045"/>
              <a:ext cx="39500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swap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：</a:t>
              </a:r>
              <a:r>
                <a:rPr lang="en-US" altLang="zh-CN" sz="1600" dirty="0" err="1">
                  <a:latin typeface="Microsoft YaHei" charset="-122"/>
                  <a:ea typeface="Microsoft YaHei" charset="-122"/>
                </a:rPr>
                <a:t>si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，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so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RES : Direct 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Bytebuffer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JVM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线程：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-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Xss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 &amp;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线程数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</p:txBody>
        </p:sp>
      </p:grp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63804" y="2972565"/>
            <a:ext cx="3835451" cy="2790825"/>
            <a:chOff x="-150246" y="1442637"/>
            <a:chExt cx="3835567" cy="2790926"/>
          </a:xfrm>
        </p:grpSpPr>
        <p:grpSp>
          <p:nvGrpSpPr>
            <p:cNvPr id="33" name="组合 15"/>
            <p:cNvGrpSpPr>
              <a:grpSpLocks/>
            </p:cNvGrpSpPr>
            <p:nvPr/>
          </p:nvGrpSpPr>
          <p:grpSpPr bwMode="auto">
            <a:xfrm>
              <a:off x="364168" y="1532790"/>
              <a:ext cx="3278290" cy="2168770"/>
              <a:chOff x="210590" y="1396316"/>
              <a:chExt cx="3278290" cy="2168770"/>
            </a:xfrm>
          </p:grpSpPr>
          <p:grpSp>
            <p:nvGrpSpPr>
              <p:cNvPr id="39" name="组合 6"/>
              <p:cNvGrpSpPr>
                <a:grpSpLocks/>
              </p:cNvGrpSpPr>
              <p:nvPr/>
            </p:nvGrpSpPr>
            <p:grpSpPr bwMode="auto">
              <a:xfrm>
                <a:off x="588498" y="1396316"/>
                <a:ext cx="2661139" cy="2168770"/>
                <a:chOff x="785446" y="2145323"/>
                <a:chExt cx="2661139" cy="2168770"/>
              </a:xfrm>
            </p:grpSpPr>
            <p:cxnSp>
              <p:nvCxnSpPr>
                <p:cNvPr id="42" name="直接箭头连接符 41"/>
                <p:cNvCxnSpPr/>
                <p:nvPr/>
              </p:nvCxnSpPr>
              <p:spPr bwMode="auto">
                <a:xfrm>
                  <a:off x="785375" y="4314264"/>
                  <a:ext cx="2660733" cy="0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V="1">
                  <a:off x="785375" y="2145661"/>
                  <a:ext cx="0" cy="216860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接连接符 40"/>
              <p:cNvCxnSpPr/>
              <p:nvPr/>
            </p:nvCxnSpPr>
            <p:spPr bwMode="auto">
              <a:xfrm>
                <a:off x="210590" y="2363476"/>
                <a:ext cx="3278290" cy="0"/>
              </a:xfrm>
              <a:prstGeom prst="line">
                <a:avLst/>
              </a:prstGeom>
              <a:ln>
                <a:solidFill>
                  <a:srgbClr val="FFCC6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17"/>
            <p:cNvSpPr txBox="1">
              <a:spLocks noChangeArrowheads="1"/>
            </p:cNvSpPr>
            <p:nvPr/>
          </p:nvSpPr>
          <p:spPr bwMode="auto">
            <a:xfrm>
              <a:off x="3135402" y="3771898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t</a:t>
              </a:r>
              <a:endParaRPr lang="zh-CN" altLang="en-US" sz="2400" b="1"/>
            </a:p>
          </p:txBody>
        </p:sp>
        <p:sp>
          <p:nvSpPr>
            <p:cNvPr id="35" name="TextBox 20"/>
            <p:cNvSpPr txBox="1">
              <a:spLocks noChangeArrowheads="1"/>
            </p:cNvSpPr>
            <p:nvPr/>
          </p:nvSpPr>
          <p:spPr bwMode="auto">
            <a:xfrm>
              <a:off x="555144" y="3743762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0</a:t>
              </a:r>
              <a:endParaRPr lang="zh-CN" altLang="en-US" sz="2400" b="1"/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-73871" y="1442637"/>
              <a:ext cx="950319" cy="33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/>
                <a:t>Mem</a:t>
              </a:r>
              <a:endParaRPr lang="en-US" altLang="zh-CN" sz="1600" b="1" dirty="0"/>
            </a:p>
          </p:txBody>
        </p:sp>
        <p:sp>
          <p:nvSpPr>
            <p:cNvPr id="37" name="TextBox 22"/>
            <p:cNvSpPr txBox="1">
              <a:spLocks noChangeArrowheads="1"/>
            </p:cNvSpPr>
            <p:nvPr/>
          </p:nvSpPr>
          <p:spPr bwMode="auto">
            <a:xfrm>
              <a:off x="-131882" y="2493826"/>
              <a:ext cx="9648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 smtClean="0"/>
                <a:t>2g</a:t>
              </a:r>
              <a:endParaRPr lang="en-US" altLang="zh-CN" sz="1600" dirty="0"/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-150246" y="1849173"/>
              <a:ext cx="969108" cy="33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600" b="1" dirty="0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942975" y="4071473"/>
            <a:ext cx="2286000" cy="1143465"/>
          </a:xfrm>
          <a:custGeom>
            <a:avLst/>
            <a:gdLst>
              <a:gd name="connsiteX0" fmla="*/ 0 w 2286000"/>
              <a:gd name="connsiteY0" fmla="*/ 1143465 h 1143465"/>
              <a:gd name="connsiteX1" fmla="*/ 442913 w 2286000"/>
              <a:gd name="connsiteY1" fmla="*/ 214777 h 1143465"/>
              <a:gd name="connsiteX2" fmla="*/ 800100 w 2286000"/>
              <a:gd name="connsiteY2" fmla="*/ 57615 h 1143465"/>
              <a:gd name="connsiteX3" fmla="*/ 1185863 w 2286000"/>
              <a:gd name="connsiteY3" fmla="*/ 465 h 1143465"/>
              <a:gd name="connsiteX4" fmla="*/ 1957388 w 2286000"/>
              <a:gd name="connsiteY4" fmla="*/ 29040 h 1143465"/>
              <a:gd name="connsiteX5" fmla="*/ 2286000 w 2286000"/>
              <a:gd name="connsiteY5" fmla="*/ 465 h 114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143465">
                <a:moveTo>
                  <a:pt x="0" y="1143465"/>
                </a:moveTo>
                <a:cubicBezTo>
                  <a:pt x="154781" y="769608"/>
                  <a:pt x="309563" y="395752"/>
                  <a:pt x="442913" y="214777"/>
                </a:cubicBezTo>
                <a:cubicBezTo>
                  <a:pt x="576263" y="33802"/>
                  <a:pt x="676275" y="93334"/>
                  <a:pt x="800100" y="57615"/>
                </a:cubicBezTo>
                <a:cubicBezTo>
                  <a:pt x="923925" y="21896"/>
                  <a:pt x="992982" y="5227"/>
                  <a:pt x="1185863" y="465"/>
                </a:cubicBezTo>
                <a:cubicBezTo>
                  <a:pt x="1378744" y="-4297"/>
                  <a:pt x="1774032" y="29040"/>
                  <a:pt x="1957388" y="29040"/>
                </a:cubicBezTo>
                <a:cubicBezTo>
                  <a:pt x="2140744" y="29040"/>
                  <a:pt x="2219325" y="5227"/>
                  <a:pt x="2286000" y="465"/>
                </a:cubicBezTo>
              </a:path>
            </a:pathLst>
          </a:cu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10800000" flipV="1">
            <a:off x="914399" y="4071473"/>
            <a:ext cx="2314576" cy="1137814"/>
          </a:xfrm>
          <a:prstGeom prst="rtTriangl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已使用</a:t>
            </a:r>
            <a:endParaRPr lang="en-US" altLang="zh-CN" sz="16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内存</a:t>
            </a:r>
            <a:endParaRPr lang="zh-CN" altLang="en-US" sz="1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690" y="3379086"/>
            <a:ext cx="24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-</a:t>
            </a:r>
            <a:r>
              <a:rPr lang="en-US" altLang="zh-CN" dirty="0" err="1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Xms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=-</a:t>
            </a:r>
            <a:r>
              <a:rPr lang="en-US" altLang="zh-CN" dirty="0" err="1" smtClean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Xmx</a:t>
            </a:r>
            <a:r>
              <a:rPr lang="en-US" altLang="zh-CN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=2g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65"/>
          <a:stretch/>
        </p:blipFill>
        <p:spPr bwMode="auto">
          <a:xfrm>
            <a:off x="816847" y="1484784"/>
            <a:ext cx="7139530" cy="13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2171524" y="2192528"/>
            <a:ext cx="4858815" cy="3004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68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510426" y="3176613"/>
            <a:ext cx="4454061" cy="2308324"/>
            <a:chOff x="4788023" y="2220713"/>
            <a:chExt cx="4454061" cy="230832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4788023" y="2220713"/>
              <a:ext cx="504055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2-2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2207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Memory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79" y="2590045"/>
              <a:ext cx="395000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JVM</a:t>
              </a: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堆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内存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Microsoft YaHei" charset="-122"/>
                  <a:ea typeface="Microsoft YaHei" charset="-122"/>
                </a:rPr>
                <a:t> </a:t>
              </a:r>
              <a:r>
                <a:rPr lang="zh-CN" altLang="en-US" sz="1600" dirty="0" smtClean="0">
                  <a:latin typeface="Microsoft YaHei" charset="-122"/>
                  <a:ea typeface="Microsoft YaHei" charset="-122"/>
                </a:rPr>
                <a:t>    </a:t>
              </a:r>
              <a:r>
                <a:rPr lang="en-US" altLang="zh-CN" sz="1600" dirty="0" smtClean="0">
                  <a:latin typeface="Microsoft YaHei" charset="-122"/>
                  <a:ea typeface="Microsoft YaHei" charset="-122"/>
                </a:rPr>
                <a:t>-</a:t>
              </a:r>
              <a:r>
                <a:rPr lang="en-US" altLang="zh-CN" sz="1600" dirty="0" err="1">
                  <a:latin typeface="Microsoft YaHei" charset="-122"/>
                  <a:ea typeface="Microsoft YaHei" charset="-122"/>
                </a:rPr>
                <a:t>Xms</a:t>
              </a:r>
              <a:r>
                <a:rPr lang="en-US" altLang="zh-CN" sz="1600" dirty="0">
                  <a:latin typeface="Microsoft YaHei" charset="-122"/>
                  <a:ea typeface="Microsoft YaHei" charset="-122"/>
                </a:rPr>
                <a:t>=-</a:t>
              </a:r>
              <a:r>
                <a:rPr lang="en-US" altLang="zh-CN" sz="1600" dirty="0" err="1" smtClean="0">
                  <a:latin typeface="Microsoft YaHei" charset="-122"/>
                  <a:ea typeface="Microsoft YaHei" charset="-122"/>
                </a:rPr>
                <a:t>Xmx</a:t>
              </a: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p"/>
              </a:pPr>
              <a:endParaRPr lang="en-US" altLang="zh-CN" sz="1600" dirty="0" smtClean="0">
                <a:latin typeface="Microsoft YaHei" charset="-122"/>
                <a:ea typeface="Microsoft YaHei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2111" y="1738363"/>
            <a:ext cx="6978676" cy="600887"/>
            <a:chOff x="772111" y="1495061"/>
            <a:chExt cx="6978676" cy="600887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11" y="1495062"/>
              <a:ext cx="6927862" cy="60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圆角矩形 29"/>
            <p:cNvSpPr/>
            <p:nvPr/>
          </p:nvSpPr>
          <p:spPr>
            <a:xfrm>
              <a:off x="2891972" y="1495061"/>
              <a:ext cx="4858815" cy="3004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772112" y="2527521"/>
            <a:ext cx="6978676" cy="26318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可用内存 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free + buffers + cached </a:t>
            </a:r>
          </a:p>
        </p:txBody>
      </p: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63804" y="2972565"/>
            <a:ext cx="3835451" cy="2790825"/>
            <a:chOff x="-150246" y="1442637"/>
            <a:chExt cx="3835567" cy="2790926"/>
          </a:xfrm>
        </p:grpSpPr>
        <p:grpSp>
          <p:nvGrpSpPr>
            <p:cNvPr id="33" name="组合 15"/>
            <p:cNvGrpSpPr>
              <a:grpSpLocks/>
            </p:cNvGrpSpPr>
            <p:nvPr/>
          </p:nvGrpSpPr>
          <p:grpSpPr bwMode="auto">
            <a:xfrm>
              <a:off x="364168" y="1532790"/>
              <a:ext cx="3278290" cy="2168770"/>
              <a:chOff x="210590" y="1396316"/>
              <a:chExt cx="3278290" cy="2168770"/>
            </a:xfrm>
          </p:grpSpPr>
          <p:grpSp>
            <p:nvGrpSpPr>
              <p:cNvPr id="39" name="组合 6"/>
              <p:cNvGrpSpPr>
                <a:grpSpLocks/>
              </p:cNvGrpSpPr>
              <p:nvPr/>
            </p:nvGrpSpPr>
            <p:grpSpPr bwMode="auto">
              <a:xfrm>
                <a:off x="588498" y="1396316"/>
                <a:ext cx="2661139" cy="2168770"/>
                <a:chOff x="785446" y="2145323"/>
                <a:chExt cx="2661139" cy="2168770"/>
              </a:xfrm>
            </p:grpSpPr>
            <p:cxnSp>
              <p:nvCxnSpPr>
                <p:cNvPr id="42" name="直接箭头连接符 41"/>
                <p:cNvCxnSpPr/>
                <p:nvPr/>
              </p:nvCxnSpPr>
              <p:spPr bwMode="auto">
                <a:xfrm>
                  <a:off x="785375" y="4314264"/>
                  <a:ext cx="2660733" cy="0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V="1">
                  <a:off x="785375" y="2145661"/>
                  <a:ext cx="0" cy="2168603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直接连接符 40"/>
              <p:cNvCxnSpPr/>
              <p:nvPr/>
            </p:nvCxnSpPr>
            <p:spPr bwMode="auto">
              <a:xfrm>
                <a:off x="210590" y="2363476"/>
                <a:ext cx="3278290" cy="0"/>
              </a:xfrm>
              <a:prstGeom prst="line">
                <a:avLst/>
              </a:prstGeom>
              <a:ln>
                <a:solidFill>
                  <a:srgbClr val="FFCC6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17"/>
            <p:cNvSpPr txBox="1">
              <a:spLocks noChangeArrowheads="1"/>
            </p:cNvSpPr>
            <p:nvPr/>
          </p:nvSpPr>
          <p:spPr bwMode="auto">
            <a:xfrm>
              <a:off x="3135402" y="3771898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t</a:t>
              </a:r>
              <a:endParaRPr lang="zh-CN" altLang="en-US" sz="2400" b="1"/>
            </a:p>
          </p:txBody>
        </p:sp>
        <p:sp>
          <p:nvSpPr>
            <p:cNvPr id="35" name="TextBox 20"/>
            <p:cNvSpPr txBox="1">
              <a:spLocks noChangeArrowheads="1"/>
            </p:cNvSpPr>
            <p:nvPr/>
          </p:nvSpPr>
          <p:spPr bwMode="auto">
            <a:xfrm>
              <a:off x="555144" y="3743762"/>
              <a:ext cx="54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0</a:t>
              </a:r>
              <a:endParaRPr lang="zh-CN" altLang="en-US" sz="2400" b="1"/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-73871" y="1442637"/>
              <a:ext cx="950319" cy="33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/>
                <a:t>Mem</a:t>
              </a:r>
              <a:endParaRPr lang="en-US" altLang="zh-CN" sz="1600" b="1" dirty="0"/>
            </a:p>
          </p:txBody>
        </p:sp>
        <p:sp>
          <p:nvSpPr>
            <p:cNvPr id="37" name="TextBox 22"/>
            <p:cNvSpPr txBox="1">
              <a:spLocks noChangeArrowheads="1"/>
            </p:cNvSpPr>
            <p:nvPr/>
          </p:nvSpPr>
          <p:spPr bwMode="auto">
            <a:xfrm>
              <a:off x="-131882" y="2493826"/>
              <a:ext cx="9648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 smtClean="0"/>
                <a:t>2g</a:t>
              </a:r>
              <a:endParaRPr lang="en-US" altLang="zh-CN" sz="1600" dirty="0"/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-150246" y="1849173"/>
              <a:ext cx="969108" cy="33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600" b="1" dirty="0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942975" y="4071473"/>
            <a:ext cx="2286000" cy="1143465"/>
          </a:xfrm>
          <a:custGeom>
            <a:avLst/>
            <a:gdLst>
              <a:gd name="connsiteX0" fmla="*/ 0 w 2286000"/>
              <a:gd name="connsiteY0" fmla="*/ 1143465 h 1143465"/>
              <a:gd name="connsiteX1" fmla="*/ 442913 w 2286000"/>
              <a:gd name="connsiteY1" fmla="*/ 214777 h 1143465"/>
              <a:gd name="connsiteX2" fmla="*/ 800100 w 2286000"/>
              <a:gd name="connsiteY2" fmla="*/ 57615 h 1143465"/>
              <a:gd name="connsiteX3" fmla="*/ 1185863 w 2286000"/>
              <a:gd name="connsiteY3" fmla="*/ 465 h 1143465"/>
              <a:gd name="connsiteX4" fmla="*/ 1957388 w 2286000"/>
              <a:gd name="connsiteY4" fmla="*/ 29040 h 1143465"/>
              <a:gd name="connsiteX5" fmla="*/ 2286000 w 2286000"/>
              <a:gd name="connsiteY5" fmla="*/ 465 h 114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0" h="1143465">
                <a:moveTo>
                  <a:pt x="0" y="1143465"/>
                </a:moveTo>
                <a:cubicBezTo>
                  <a:pt x="154781" y="769608"/>
                  <a:pt x="309563" y="395752"/>
                  <a:pt x="442913" y="214777"/>
                </a:cubicBezTo>
                <a:cubicBezTo>
                  <a:pt x="576263" y="33802"/>
                  <a:pt x="676275" y="93334"/>
                  <a:pt x="800100" y="57615"/>
                </a:cubicBezTo>
                <a:cubicBezTo>
                  <a:pt x="923925" y="21896"/>
                  <a:pt x="992982" y="5227"/>
                  <a:pt x="1185863" y="465"/>
                </a:cubicBezTo>
                <a:cubicBezTo>
                  <a:pt x="1378744" y="-4297"/>
                  <a:pt x="1774032" y="29040"/>
                  <a:pt x="1957388" y="29040"/>
                </a:cubicBezTo>
                <a:cubicBezTo>
                  <a:pt x="2140744" y="29040"/>
                  <a:pt x="2219325" y="5227"/>
                  <a:pt x="2286000" y="465"/>
                </a:cubicBezTo>
              </a:path>
            </a:pathLst>
          </a:cu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10800000" flipV="1">
            <a:off x="914399" y="4071473"/>
            <a:ext cx="2314576" cy="1137814"/>
          </a:xfrm>
          <a:prstGeom prst="rtTriangl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已使用</a:t>
            </a:r>
            <a:endParaRPr lang="en-US" altLang="zh-CN" sz="16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600" dirty="0" smtClean="0">
                <a:solidFill>
                  <a:srgbClr val="0070C0"/>
                </a:solidFill>
                <a:latin typeface="+mj-ea"/>
                <a:ea typeface="+mj-ea"/>
              </a:rPr>
              <a:t>内存</a:t>
            </a:r>
            <a:endParaRPr lang="zh-CN" altLang="en-US" sz="1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690" y="3379086"/>
            <a:ext cx="24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-</a:t>
            </a:r>
            <a:r>
              <a:rPr lang="en-US" altLang="zh-CN" dirty="0" err="1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Xms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=-</a:t>
            </a:r>
            <a:r>
              <a:rPr lang="en-US" altLang="zh-CN" dirty="0" err="1" smtClean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Xmx</a:t>
            </a:r>
            <a:r>
              <a:rPr lang="en-US" altLang="zh-CN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</a:rPr>
              <a:t>=2g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269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92896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+mj-lt"/>
              </a:rPr>
              <a:t>Demo</a:t>
            </a:r>
            <a:endParaRPr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6369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Part III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33</a:t>
            </a:fld>
            <a:endParaRPr lang="de-DE" altLang="zh-CN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773724" y="16177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性能需求与指标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773724" y="26845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资源指标及分析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73724" y="3709175"/>
            <a:ext cx="7568418" cy="731520"/>
          </a:xfrm>
          <a:prstGeom prst="roundRect">
            <a:avLst/>
          </a:prstGeom>
          <a:solidFill>
            <a:srgbClr val="FFCC6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JVM</a:t>
            </a:r>
            <a: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指标及分析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73724" y="4733772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数据库</a:t>
            </a:r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271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指标及分析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560" y="1955364"/>
            <a:ext cx="2625576" cy="2716868"/>
            <a:chOff x="1115571" y="1628800"/>
            <a:chExt cx="3067250" cy="304666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JVM CPU</a:t>
              </a: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类加载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JVM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42626"/>
            <a:ext cx="2472788" cy="125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250950"/>
            <a:ext cx="2472788" cy="127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82" y="4893714"/>
            <a:ext cx="2444549" cy="123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2" y="3592571"/>
            <a:ext cx="2444549" cy="12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/>
          <p:cNvCxnSpPr/>
          <p:nvPr/>
        </p:nvCxnSpPr>
        <p:spPr>
          <a:xfrm flipV="1">
            <a:off x="3388079" y="1844824"/>
            <a:ext cx="321019" cy="66808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700989" y="1844824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09098" y="2753030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00989" y="4293096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700989" y="5277615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388079" y="4672232"/>
            <a:ext cx="312911" cy="605383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02367" y="2738742"/>
            <a:ext cx="321019" cy="659576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88079" y="3752581"/>
            <a:ext cx="321019" cy="54051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20044" y="1474376"/>
            <a:ext cx="2840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CPU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使用率（应用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/GC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4821" y="2351326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内存使用率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4821" y="3937064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线程数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运行状态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4588" y="4915390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类加载数量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941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分析工具集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8" y="1988840"/>
            <a:ext cx="6480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312343" y="2073436"/>
            <a:ext cx="5328592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JDK Tools: </a:t>
            </a:r>
            <a:r>
              <a:rPr lang="en-US" altLang="zh-CN" dirty="0" err="1" smtClean="0">
                <a:solidFill>
                  <a:srgbClr val="0070C0"/>
                </a:solidFill>
              </a:rPr>
              <a:t>jps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jstat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jmap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jstack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</a:rPr>
              <a:t>jconsole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12343" y="2835634"/>
            <a:ext cx="5328592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VisualVM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8" y="2769740"/>
            <a:ext cx="648072" cy="63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Eclipse.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7024"/>
            <a:ext cx="16287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2312343" y="3583757"/>
            <a:ext cx="5328592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Memory Analyzer (MAT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0" y="4373430"/>
            <a:ext cx="1039808" cy="44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圆角矩形 37"/>
          <p:cNvSpPr/>
          <p:nvPr/>
        </p:nvSpPr>
        <p:spPr>
          <a:xfrm>
            <a:off x="2312343" y="4345498"/>
            <a:ext cx="5328592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BTrace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00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560" y="1955364"/>
            <a:ext cx="2625576" cy="2716868"/>
            <a:chOff x="1115571" y="1628800"/>
            <a:chExt cx="3067250" cy="304666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JVM CPU</a:t>
              </a: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类加载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JVM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42626"/>
            <a:ext cx="2472788" cy="125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250950"/>
            <a:ext cx="2472788" cy="127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82" y="4893714"/>
            <a:ext cx="2444549" cy="123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2" y="3592571"/>
            <a:ext cx="2444549" cy="12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/>
          <p:cNvCxnSpPr/>
          <p:nvPr/>
        </p:nvCxnSpPr>
        <p:spPr>
          <a:xfrm flipV="1">
            <a:off x="3388079" y="1844824"/>
            <a:ext cx="321019" cy="66808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700989" y="1844824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09098" y="2753030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00989" y="4293096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700989" y="5277615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388079" y="4672232"/>
            <a:ext cx="312911" cy="605383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02367" y="2738742"/>
            <a:ext cx="321019" cy="659576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88079" y="3752581"/>
            <a:ext cx="321019" cy="54051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20044" y="1474376"/>
            <a:ext cx="2840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CPU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使用率（应用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/GC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4821" y="2351326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内存使用率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4821" y="3937064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线程数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运行状态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4588" y="4915390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类加载数量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720044" y="2351326"/>
            <a:ext cx="2580148" cy="3231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638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内存泄漏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030" y="3834586"/>
            <a:ext cx="69847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内存泄露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这些对象是可达的，即在有向图中，存在通路可以与其相连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这些对象是无用的，即程序以后不会再使用这些对象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5" name="内容占位符 3" descr="cid:image001.png@01CB5593.CD12DCB0"/>
          <p:cNvPicPr>
            <a:picLocks noGrp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1"/>
          <a:stretch/>
        </p:blipFill>
        <p:spPr bwMode="auto">
          <a:xfrm>
            <a:off x="827584" y="1484784"/>
            <a:ext cx="5328592" cy="20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5680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代内存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33301"/>
            <a:ext cx="7697106" cy="389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236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溢出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39</a:t>
            </a:fld>
            <a:endParaRPr lang="de-DE" altLang="zh-CN" smtClean="0"/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 bwMode="auto">
          <a:xfrm>
            <a:off x="683568" y="1550549"/>
            <a:ext cx="8064896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老生代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java.lang.OutOfMemoryError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Java heap space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持久代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溢出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java.lang.OutOfMemoryError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PermGen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space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堆栈溢出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java.lang.StackOverflowError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40000"/>
              </a:spcBef>
              <a:buClr>
                <a:schemeClr val="accent1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321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性能测试（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14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de-DE" altLang="zh-CN" smtClean="0"/>
              <a:t>Page </a:t>
            </a:r>
            <a:fld id="{4FE07F84-29DE-424D-A703-A8D0C90A5354}" type="slidenum">
              <a:rPr lang="de-DE" altLang="zh-CN" smtClean="0"/>
              <a:pPr algn="l" eaLnBrk="1" hangingPunct="1"/>
              <a:t>4</a:t>
            </a:fld>
            <a:endParaRPr lang="de-DE" altLang="zh-CN" smtClean="0"/>
          </a:p>
        </p:txBody>
      </p:sp>
      <p:grpSp>
        <p:nvGrpSpPr>
          <p:cNvPr id="6149" name="组合 27"/>
          <p:cNvGrpSpPr>
            <a:grpSpLocks/>
          </p:cNvGrpSpPr>
          <p:nvPr/>
        </p:nvGrpSpPr>
        <p:grpSpPr bwMode="auto">
          <a:xfrm>
            <a:off x="5289550" y="2249488"/>
            <a:ext cx="3348038" cy="2324100"/>
            <a:chOff x="5289452" y="1532790"/>
            <a:chExt cx="3348111" cy="2441804"/>
          </a:xfrm>
          <a:noFill/>
        </p:grpSpPr>
        <p:sp>
          <p:nvSpPr>
            <p:cNvPr id="26" name="流程图: 卡片 25"/>
            <p:cNvSpPr/>
            <p:nvPr/>
          </p:nvSpPr>
          <p:spPr bwMode="auto">
            <a:xfrm>
              <a:off x="5289452" y="1532790"/>
              <a:ext cx="3348111" cy="2441804"/>
            </a:xfrm>
            <a:prstGeom prst="flowChartPunchedCard">
              <a:avLst/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164" name="TextBox 26"/>
            <p:cNvSpPr txBox="1">
              <a:spLocks noChangeArrowheads="1"/>
            </p:cNvSpPr>
            <p:nvPr/>
          </p:nvSpPr>
          <p:spPr bwMode="auto">
            <a:xfrm>
              <a:off x="5476487" y="1980454"/>
              <a:ext cx="3037345" cy="155214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该页面峰值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超过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，但随着压力持续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逐渐下降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未达到性能需求，需要进行性能调优。</a:t>
              </a:r>
            </a:p>
          </p:txBody>
        </p:sp>
      </p:grpSp>
      <p:grpSp>
        <p:nvGrpSpPr>
          <p:cNvPr id="6150" name="组合 7"/>
          <p:cNvGrpSpPr>
            <a:grpSpLocks/>
          </p:cNvGrpSpPr>
          <p:nvPr/>
        </p:nvGrpSpPr>
        <p:grpSpPr bwMode="auto">
          <a:xfrm>
            <a:off x="153988" y="2146300"/>
            <a:ext cx="4010025" cy="2790825"/>
            <a:chOff x="154744" y="2146037"/>
            <a:chExt cx="4008889" cy="2790926"/>
          </a:xfrm>
        </p:grpSpPr>
        <p:grpSp>
          <p:nvGrpSpPr>
            <p:cNvPr id="6152" name="组合 18"/>
            <p:cNvGrpSpPr>
              <a:grpSpLocks/>
            </p:cNvGrpSpPr>
            <p:nvPr/>
          </p:nvGrpSpPr>
          <p:grpSpPr bwMode="auto">
            <a:xfrm>
              <a:off x="154744" y="2146037"/>
              <a:ext cx="4008889" cy="2790926"/>
              <a:chOff x="154744" y="1442637"/>
              <a:chExt cx="4008889" cy="2790926"/>
            </a:xfrm>
          </p:grpSpPr>
          <p:grpSp>
            <p:nvGrpSpPr>
              <p:cNvPr id="6154" name="组合 15"/>
              <p:cNvGrpSpPr>
                <a:grpSpLocks/>
              </p:cNvGrpSpPr>
              <p:nvPr/>
            </p:nvGrpSpPr>
            <p:grpSpPr bwMode="auto">
              <a:xfrm>
                <a:off x="364593" y="1532790"/>
                <a:ext cx="3504022" cy="2168770"/>
                <a:chOff x="211015" y="1396316"/>
                <a:chExt cx="3504022" cy="2168770"/>
              </a:xfrm>
            </p:grpSpPr>
            <p:grpSp>
              <p:nvGrpSpPr>
                <p:cNvPr id="6159" name="组合 6"/>
                <p:cNvGrpSpPr>
                  <a:grpSpLocks/>
                </p:cNvGrpSpPr>
                <p:nvPr/>
              </p:nvGrpSpPr>
              <p:grpSpPr bwMode="auto">
                <a:xfrm>
                  <a:off x="588498" y="1396316"/>
                  <a:ext cx="3126539" cy="2168770"/>
                  <a:chOff x="785446" y="2145323"/>
                  <a:chExt cx="3126539" cy="2168770"/>
                </a:xfrm>
              </p:grpSpPr>
              <p:cxnSp>
                <p:nvCxnSpPr>
                  <p:cNvPr id="3" name="直接箭头连接符 2"/>
                  <p:cNvCxnSpPr/>
                  <p:nvPr/>
                </p:nvCxnSpPr>
                <p:spPr bwMode="auto">
                  <a:xfrm>
                    <a:off x="785323" y="4314264"/>
                    <a:ext cx="3126489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箭头连接符 4"/>
                  <p:cNvCxnSpPr/>
                  <p:nvPr/>
                </p:nvCxnSpPr>
                <p:spPr bwMode="auto">
                  <a:xfrm flipV="1">
                    <a:off x="785323" y="2145661"/>
                    <a:ext cx="0" cy="2168603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直接连接符 11"/>
                <p:cNvCxnSpPr/>
                <p:nvPr/>
              </p:nvCxnSpPr>
              <p:spPr bwMode="auto">
                <a:xfrm>
                  <a:off x="210657" y="2076128"/>
                  <a:ext cx="3277258" cy="0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55" name="TextBox 17"/>
              <p:cNvSpPr txBox="1">
                <a:spLocks noChangeArrowheads="1"/>
              </p:cNvSpPr>
              <p:nvPr/>
            </p:nvSpPr>
            <p:spPr bwMode="auto">
              <a:xfrm>
                <a:off x="3613714" y="3771898"/>
                <a:ext cx="5499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t</a:t>
                </a:r>
                <a:endParaRPr lang="zh-CN" altLang="en-US" sz="2400" b="1"/>
              </a:p>
            </p:txBody>
          </p:sp>
          <p:sp>
            <p:nvSpPr>
              <p:cNvPr id="6156" name="TextBox 20"/>
              <p:cNvSpPr txBox="1">
                <a:spLocks noChangeArrowheads="1"/>
              </p:cNvSpPr>
              <p:nvPr/>
            </p:nvSpPr>
            <p:spPr bwMode="auto">
              <a:xfrm>
                <a:off x="555144" y="3743762"/>
                <a:ext cx="5499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6157" name="TextBox 21"/>
              <p:cNvSpPr txBox="1">
                <a:spLocks noChangeArrowheads="1"/>
              </p:cNvSpPr>
              <p:nvPr/>
            </p:nvSpPr>
            <p:spPr bwMode="auto">
              <a:xfrm>
                <a:off x="154744" y="1442637"/>
                <a:ext cx="6286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 b="1"/>
                  <a:t>TPS</a:t>
                </a:r>
              </a:p>
            </p:txBody>
          </p:sp>
          <p:sp>
            <p:nvSpPr>
              <p:cNvPr id="6158" name="TextBox 22"/>
              <p:cNvSpPr txBox="1">
                <a:spLocks noChangeArrowheads="1"/>
              </p:cNvSpPr>
              <p:nvPr/>
            </p:nvSpPr>
            <p:spPr bwMode="auto">
              <a:xfrm>
                <a:off x="185283" y="1837474"/>
                <a:ext cx="9648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/>
                  <a:t>200</a:t>
                </a:r>
              </a:p>
            </p:txBody>
          </p:sp>
        </p:grpSp>
        <p:sp>
          <p:nvSpPr>
            <p:cNvPr id="4" name="任意多边形 3"/>
            <p:cNvSpPr/>
            <p:nvPr/>
          </p:nvSpPr>
          <p:spPr bwMode="auto">
            <a:xfrm>
              <a:off x="759410" y="2400046"/>
              <a:ext cx="2842408" cy="1722500"/>
            </a:xfrm>
            <a:custGeom>
              <a:avLst/>
              <a:gdLst>
                <a:gd name="connsiteX0" fmla="*/ 0 w 2841674"/>
                <a:gd name="connsiteY0" fmla="*/ 1538278 h 1721158"/>
                <a:gd name="connsiteX1" fmla="*/ 618979 w 2841674"/>
                <a:gd name="connsiteY1" fmla="*/ 4899 h 1721158"/>
                <a:gd name="connsiteX2" fmla="*/ 1603717 w 2841674"/>
                <a:gd name="connsiteY2" fmla="*/ 1074044 h 1721158"/>
                <a:gd name="connsiteX3" fmla="*/ 2841674 w 2841674"/>
                <a:gd name="connsiteY3" fmla="*/ 1721158 h 17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674" h="1721158">
                  <a:moveTo>
                    <a:pt x="0" y="1538278"/>
                  </a:moveTo>
                  <a:cubicBezTo>
                    <a:pt x="175846" y="810274"/>
                    <a:pt x="351693" y="82271"/>
                    <a:pt x="618979" y="4899"/>
                  </a:cubicBezTo>
                  <a:cubicBezTo>
                    <a:pt x="886265" y="-72473"/>
                    <a:pt x="1233268" y="788001"/>
                    <a:pt x="1603717" y="1074044"/>
                  </a:cubicBezTo>
                  <a:cubicBezTo>
                    <a:pt x="1974166" y="1360087"/>
                    <a:pt x="2651760" y="1627373"/>
                    <a:pt x="2841674" y="1721158"/>
                  </a:cubicBezTo>
                </a:path>
              </a:pathLst>
            </a:cu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4" name="右箭头 19"/>
          <p:cNvSpPr>
            <a:spLocks noChangeArrowheads="1"/>
          </p:cNvSpPr>
          <p:nvPr/>
        </p:nvSpPr>
        <p:spPr bwMode="auto">
          <a:xfrm>
            <a:off x="4149725" y="3203575"/>
            <a:ext cx="746125" cy="468313"/>
          </a:xfrm>
          <a:prstGeom prst="rightArrow">
            <a:avLst>
              <a:gd name="adj1" fmla="val 50000"/>
              <a:gd name="adj2" fmla="val 5015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老生代内存溢出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33301"/>
            <a:ext cx="7697106" cy="389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0" y="2492896"/>
            <a:ext cx="3312368" cy="1656184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Old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49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老生代内存溢出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22579" y="1963142"/>
            <a:ext cx="3988445" cy="1569120"/>
            <a:chOff x="497824" y="1988840"/>
            <a:chExt cx="3988445" cy="156912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04" y="1988840"/>
              <a:ext cx="648072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圆角矩形 7"/>
            <p:cNvSpPr/>
            <p:nvPr/>
          </p:nvSpPr>
          <p:spPr>
            <a:xfrm>
              <a:off x="2126599" y="2073436"/>
              <a:ext cx="2331665" cy="50405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70C0"/>
                  </a:solidFill>
                </a:rPr>
                <a:t>JDK Tools: </a:t>
              </a:r>
              <a:r>
                <a:rPr lang="en-US" altLang="zh-CN" dirty="0" err="1">
                  <a:solidFill>
                    <a:srgbClr val="0070C0"/>
                  </a:solidFill>
                </a:rPr>
                <a:t>jmap</a:t>
              </a:r>
              <a:endParaRPr lang="en-US" altLang="zh-CN" dirty="0">
                <a:solidFill>
                  <a:srgbClr val="0070C0"/>
                </a:solidFill>
              </a:endParaRPr>
            </a:p>
          </p:txBody>
        </p:sp>
        <p:pic>
          <p:nvPicPr>
            <p:cNvPr id="9" name="Picture 7" descr="Eclipse.or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4" y="2691184"/>
              <a:ext cx="1628775" cy="866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圆角矩形 9"/>
            <p:cNvSpPr/>
            <p:nvPr/>
          </p:nvSpPr>
          <p:spPr>
            <a:xfrm>
              <a:off x="2126599" y="2797917"/>
              <a:ext cx="2359670" cy="50405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Memory Analyzer (MAT)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99592" y="3789040"/>
            <a:ext cx="77768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分析方法：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堆内存监控出现持续向上锯齿状，或出现堆内存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堆内存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jmap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dump:format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b,file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heap.bin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进行堆内存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文件进行分析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592" y="1898686"/>
            <a:ext cx="3535959" cy="166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27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老生代内存溢出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l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274024" cy="429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1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老生代内存溢出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leak_det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41438"/>
            <a:ext cx="6480646" cy="4693683"/>
          </a:xfrm>
        </p:spPr>
      </p:pic>
    </p:spTree>
    <p:extLst>
      <p:ext uri="{BB962C8B-B14F-4D97-AF65-F5344CB8AC3E}">
        <p14:creationId xmlns:p14="http://schemas.microsoft.com/office/powerpoint/2010/main" val="2454797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持久代内存溢出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33301"/>
            <a:ext cx="7697106" cy="389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2458044"/>
            <a:ext cx="1008112" cy="1656184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Perm</a:t>
            </a:r>
            <a:r>
              <a:rPr lang="en-US" altLang="zh-CN" dirty="0" smtClean="0">
                <a:solidFill>
                  <a:srgbClr val="FF0000"/>
                </a:solidFill>
              </a:rPr>
              <a:t>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077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持久代内存溢出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848463"/>
            <a:ext cx="7776864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java.lang.OutOfMemoryError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PermGen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space</a:t>
            </a:r>
          </a:p>
          <a:p>
            <a:pPr marL="0" lvl="1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系统中加载的类、反射的类和调用的方法较多时，持久代会被占满，当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Full GC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无法回收的情况下，会出现以上报错信息。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XX:MaxPermSize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大小可以增加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Perm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区内存最大值，另外可以通过分析被测应用中动态加载的类进行解决。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8611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9511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堆栈溢出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46</a:t>
            </a:fld>
            <a:endParaRPr lang="de-DE" altLang="zh-CN" smtClean="0"/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 bwMode="auto">
          <a:xfrm>
            <a:off x="755576" y="1613017"/>
            <a:ext cx="7992888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1905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java.lang.StackOverflowError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一般是循环调用或递归深度太深造成的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例如正则表达式的错误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 eaLnBrk="1" hangingPunct="1">
              <a:spcBef>
                <a:spcPct val="40000"/>
              </a:spcBef>
              <a:buClr>
                <a:srgbClr val="1C4C74"/>
              </a:buClr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2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触发堆栈溢出的用例更多的是属于功能测试范畴。问题的定位也比较简单，根据打印出的堆栈信息基本就能定位到哪些代码出的问题。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47700" lvl="1" indent="-190500" eaLnBrk="1" hangingPunct="1">
              <a:spcBef>
                <a:spcPct val="40000"/>
              </a:spcBef>
              <a:buClr>
                <a:srgbClr val="1C4C74"/>
              </a:buClr>
              <a:buFont typeface="Wingdings" pitchFamily="2" charset="2"/>
              <a:buChar char="§"/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40000"/>
              </a:spcBef>
              <a:buClr>
                <a:schemeClr val="accent1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373" y="2913180"/>
            <a:ext cx="5686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7137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指标及分析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560" y="1955364"/>
            <a:ext cx="2625576" cy="2716868"/>
            <a:chOff x="1115571" y="1628800"/>
            <a:chExt cx="3067250" cy="304666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JVM CPU</a:t>
              </a: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JVM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类加载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JVM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42626"/>
            <a:ext cx="2472788" cy="125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250950"/>
            <a:ext cx="2472788" cy="127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82" y="4893714"/>
            <a:ext cx="2444549" cy="123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2" y="3592571"/>
            <a:ext cx="2444549" cy="12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9"/>
          <p:cNvCxnSpPr/>
          <p:nvPr/>
        </p:nvCxnSpPr>
        <p:spPr>
          <a:xfrm flipV="1">
            <a:off x="3388079" y="1844824"/>
            <a:ext cx="321019" cy="66808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700989" y="1844824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09098" y="2753030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00989" y="4293096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700989" y="5277615"/>
            <a:ext cx="2434152" cy="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388079" y="4672232"/>
            <a:ext cx="312911" cy="605383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402367" y="2738742"/>
            <a:ext cx="321019" cy="659576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88079" y="3752581"/>
            <a:ext cx="321019" cy="54051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20044" y="1474376"/>
            <a:ext cx="2840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CPU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使用率（应用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/GC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4821" y="2351326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Heap/Perm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内存使用率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4821" y="3937064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线程数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运行状态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4588" y="4915390"/>
            <a:ext cx="2668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类加载数量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45638" y="3921085"/>
            <a:ext cx="2580148" cy="3231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324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88840"/>
            <a:ext cx="5040561" cy="289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161923" y="2121986"/>
            <a:ext cx="2515309" cy="2577446"/>
            <a:chOff x="6228184" y="2012974"/>
            <a:chExt cx="2515309" cy="2577446"/>
          </a:xfrm>
        </p:grpSpPr>
        <p:grpSp>
          <p:nvGrpSpPr>
            <p:cNvPr id="4" name="组合 3"/>
            <p:cNvGrpSpPr/>
            <p:nvPr/>
          </p:nvGrpSpPr>
          <p:grpSpPr>
            <a:xfrm>
              <a:off x="6228184" y="2012974"/>
              <a:ext cx="2484314" cy="1839778"/>
              <a:chOff x="6444208" y="2132856"/>
              <a:chExt cx="2592288" cy="183977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444208" y="2132856"/>
                <a:ext cx="384674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1F497D">
                      <a:lumMod val="40000"/>
                      <a:lumOff val="60000"/>
                      <a:shade val="30000"/>
                      <a:satMod val="115000"/>
                    </a:srgbClr>
                  </a:gs>
                  <a:gs pos="50000">
                    <a:srgbClr val="1F497D">
                      <a:lumMod val="40000"/>
                      <a:lumOff val="60000"/>
                      <a:shade val="67500"/>
                      <a:satMod val="115000"/>
                    </a:srgbClr>
                  </a:gs>
                  <a:gs pos="100000">
                    <a:srgbClr val="1F497D">
                      <a:lumMod val="40000"/>
                      <a:lumOff val="60000"/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48264" y="2132856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Running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444208" y="2852936"/>
                <a:ext cx="384674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1F497D">
                      <a:lumMod val="40000"/>
                      <a:lumOff val="60000"/>
                      <a:shade val="30000"/>
                      <a:satMod val="115000"/>
                    </a:srgbClr>
                  </a:gs>
                  <a:gs pos="50000">
                    <a:srgbClr val="1F497D">
                      <a:lumMod val="40000"/>
                      <a:lumOff val="60000"/>
                      <a:shade val="67500"/>
                      <a:satMod val="115000"/>
                    </a:srgbClr>
                  </a:gs>
                  <a:gs pos="100000">
                    <a:srgbClr val="1F497D">
                      <a:lumMod val="40000"/>
                      <a:lumOff val="60000"/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kern="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48264" y="2852936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Blocked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444208" y="3603302"/>
                <a:ext cx="384674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1F497D">
                      <a:lumMod val="40000"/>
                      <a:lumOff val="60000"/>
                      <a:shade val="30000"/>
                      <a:satMod val="115000"/>
                    </a:srgbClr>
                  </a:gs>
                  <a:gs pos="50000">
                    <a:srgbClr val="1F497D">
                      <a:lumMod val="40000"/>
                      <a:lumOff val="60000"/>
                      <a:shade val="67500"/>
                      <a:satMod val="115000"/>
                    </a:srgbClr>
                  </a:gs>
                  <a:gs pos="100000">
                    <a:srgbClr val="1F497D">
                      <a:lumMod val="40000"/>
                      <a:lumOff val="60000"/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kern="0" noProof="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48264" y="3603302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Waiting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259179" y="4221088"/>
              <a:ext cx="368652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42240" y="4221088"/>
              <a:ext cx="200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Sleeping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366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- Blocked</a:t>
            </a:r>
            <a:endParaRPr lang="zh-CN" altLang="en-US" dirty="0"/>
          </a:p>
        </p:txBody>
      </p:sp>
      <p:pic>
        <p:nvPicPr>
          <p:cNvPr id="4" name="内容占位符 3" descr="Selection_00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12776"/>
            <a:ext cx="4202269" cy="232117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46" y="2678319"/>
            <a:ext cx="6480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6231001" y="2750327"/>
            <a:ext cx="2492871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JDK Tools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err="1" smtClean="0">
                <a:solidFill>
                  <a:srgbClr val="0070C0"/>
                </a:solidFill>
              </a:rPr>
              <a:t>jstack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1002" y="1983071"/>
            <a:ext cx="2492870" cy="504056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VisualVM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46" y="1917177"/>
            <a:ext cx="648072" cy="63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899592" y="3789040"/>
            <a:ext cx="77768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分析方法：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线程监控出现大量阻塞线程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VisualVM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Thread Dump</a:t>
            </a: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通过阻塞线程堆栈进行原因分析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0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性能测试（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de-DE" altLang="zh-CN" smtClean="0"/>
              <a:t>Page </a:t>
            </a:r>
            <a:fld id="{68F6C592-E7FC-4285-9603-F55781AB9A14}" type="slidenum">
              <a:rPr lang="de-DE" altLang="zh-CN" smtClean="0"/>
              <a:pPr algn="l" eaLnBrk="1" hangingPunct="1"/>
              <a:t>5</a:t>
            </a:fld>
            <a:endParaRPr lang="de-DE" altLang="zh-CN" smtClean="0"/>
          </a:p>
        </p:txBody>
      </p:sp>
      <p:grpSp>
        <p:nvGrpSpPr>
          <p:cNvPr id="7173" name="组合 27"/>
          <p:cNvGrpSpPr>
            <a:grpSpLocks/>
          </p:cNvGrpSpPr>
          <p:nvPr/>
        </p:nvGrpSpPr>
        <p:grpSpPr bwMode="auto">
          <a:xfrm>
            <a:off x="5289550" y="1874838"/>
            <a:ext cx="3348038" cy="3595687"/>
            <a:chOff x="5289452" y="1532790"/>
            <a:chExt cx="3348111" cy="3779151"/>
          </a:xfrm>
          <a:noFill/>
        </p:grpSpPr>
        <p:sp>
          <p:nvSpPr>
            <p:cNvPr id="26" name="流程图: 卡片 25"/>
            <p:cNvSpPr/>
            <p:nvPr/>
          </p:nvSpPr>
          <p:spPr bwMode="auto">
            <a:xfrm>
              <a:off x="5289452" y="1532790"/>
              <a:ext cx="3348111" cy="3779151"/>
            </a:xfrm>
            <a:prstGeom prst="flowChartPunchedCard">
              <a:avLst/>
            </a:prstGeom>
            <a:grp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188" name="TextBox 26"/>
            <p:cNvSpPr txBox="1">
              <a:spLocks noChangeArrowheads="1"/>
            </p:cNvSpPr>
            <p:nvPr/>
          </p:nvSpPr>
          <p:spPr bwMode="auto">
            <a:xfrm>
              <a:off x="5476487" y="1980454"/>
              <a:ext cx="3037345" cy="2717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该页面峰值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超过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，但随着压力持续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逐渐下降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未达到性能需求，需要进行性能调优。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经分析，为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内存泄漏导致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响应时间上升，从而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TPS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持续下降。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buFontTx/>
                <a:buAutoNum type="arabicPeriod"/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建议优化内存泄漏点</a:t>
              </a:r>
              <a:r>
                <a:rPr lang="en-US" altLang="zh-CN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xxx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7174" name="组合 37"/>
          <p:cNvGrpSpPr>
            <a:grpSpLocks/>
          </p:cNvGrpSpPr>
          <p:nvPr/>
        </p:nvGrpSpPr>
        <p:grpSpPr bwMode="auto">
          <a:xfrm>
            <a:off x="153988" y="2146300"/>
            <a:ext cx="4010025" cy="2790825"/>
            <a:chOff x="154744" y="2146037"/>
            <a:chExt cx="4008889" cy="2790926"/>
          </a:xfrm>
        </p:grpSpPr>
        <p:grpSp>
          <p:nvGrpSpPr>
            <p:cNvPr id="7176" name="组合 38"/>
            <p:cNvGrpSpPr>
              <a:grpSpLocks/>
            </p:cNvGrpSpPr>
            <p:nvPr/>
          </p:nvGrpSpPr>
          <p:grpSpPr bwMode="auto">
            <a:xfrm>
              <a:off x="154744" y="2146037"/>
              <a:ext cx="4008889" cy="2790926"/>
              <a:chOff x="154744" y="1442637"/>
              <a:chExt cx="4008889" cy="2790926"/>
            </a:xfrm>
          </p:grpSpPr>
          <p:grpSp>
            <p:nvGrpSpPr>
              <p:cNvPr id="7178" name="组合 40"/>
              <p:cNvGrpSpPr>
                <a:grpSpLocks/>
              </p:cNvGrpSpPr>
              <p:nvPr/>
            </p:nvGrpSpPr>
            <p:grpSpPr bwMode="auto">
              <a:xfrm>
                <a:off x="364593" y="1532790"/>
                <a:ext cx="3504022" cy="2168770"/>
                <a:chOff x="211015" y="1396316"/>
                <a:chExt cx="3504022" cy="2168770"/>
              </a:xfrm>
            </p:grpSpPr>
            <p:grpSp>
              <p:nvGrpSpPr>
                <p:cNvPr id="7183" name="组合 45"/>
                <p:cNvGrpSpPr>
                  <a:grpSpLocks/>
                </p:cNvGrpSpPr>
                <p:nvPr/>
              </p:nvGrpSpPr>
              <p:grpSpPr bwMode="auto">
                <a:xfrm>
                  <a:off x="588498" y="1396316"/>
                  <a:ext cx="3126539" cy="2168770"/>
                  <a:chOff x="785446" y="2145323"/>
                  <a:chExt cx="3126539" cy="2168770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 bwMode="auto">
                  <a:xfrm>
                    <a:off x="785323" y="4314264"/>
                    <a:ext cx="3126489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/>
                  <p:cNvCxnSpPr/>
                  <p:nvPr/>
                </p:nvCxnSpPr>
                <p:spPr bwMode="auto">
                  <a:xfrm flipV="1">
                    <a:off x="785323" y="2145661"/>
                    <a:ext cx="0" cy="2168603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直接连接符 46"/>
                <p:cNvCxnSpPr/>
                <p:nvPr/>
              </p:nvCxnSpPr>
              <p:spPr bwMode="auto">
                <a:xfrm>
                  <a:off x="210657" y="2076128"/>
                  <a:ext cx="3277258" cy="0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79" name="TextBox 41"/>
              <p:cNvSpPr txBox="1">
                <a:spLocks noChangeArrowheads="1"/>
              </p:cNvSpPr>
              <p:nvPr/>
            </p:nvSpPr>
            <p:spPr bwMode="auto">
              <a:xfrm>
                <a:off x="3613714" y="3771898"/>
                <a:ext cx="5499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t</a:t>
                </a:r>
                <a:endParaRPr lang="zh-CN" altLang="en-US" sz="2400" b="1"/>
              </a:p>
            </p:txBody>
          </p:sp>
          <p:sp>
            <p:nvSpPr>
              <p:cNvPr id="7180" name="TextBox 42"/>
              <p:cNvSpPr txBox="1">
                <a:spLocks noChangeArrowheads="1"/>
              </p:cNvSpPr>
              <p:nvPr/>
            </p:nvSpPr>
            <p:spPr bwMode="auto">
              <a:xfrm>
                <a:off x="555144" y="3743762"/>
                <a:ext cx="5499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7181" name="TextBox 43"/>
              <p:cNvSpPr txBox="1">
                <a:spLocks noChangeArrowheads="1"/>
              </p:cNvSpPr>
              <p:nvPr/>
            </p:nvSpPr>
            <p:spPr bwMode="auto">
              <a:xfrm>
                <a:off x="154744" y="1442637"/>
                <a:ext cx="6286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 b="1"/>
                  <a:t>TPS</a:t>
                </a:r>
              </a:p>
            </p:txBody>
          </p:sp>
          <p:sp>
            <p:nvSpPr>
              <p:cNvPr id="7182" name="TextBox 44"/>
              <p:cNvSpPr txBox="1">
                <a:spLocks noChangeArrowheads="1"/>
              </p:cNvSpPr>
              <p:nvPr/>
            </p:nvSpPr>
            <p:spPr bwMode="auto">
              <a:xfrm>
                <a:off x="185283" y="1837474"/>
                <a:ext cx="9648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/>
                  <a:t>200</a:t>
                </a:r>
              </a:p>
            </p:txBody>
          </p:sp>
        </p:grpSp>
        <p:sp>
          <p:nvSpPr>
            <p:cNvPr id="40" name="任意多边形 39"/>
            <p:cNvSpPr/>
            <p:nvPr/>
          </p:nvSpPr>
          <p:spPr bwMode="auto">
            <a:xfrm>
              <a:off x="759410" y="2400046"/>
              <a:ext cx="2842408" cy="1722500"/>
            </a:xfrm>
            <a:custGeom>
              <a:avLst/>
              <a:gdLst>
                <a:gd name="connsiteX0" fmla="*/ 0 w 2841674"/>
                <a:gd name="connsiteY0" fmla="*/ 1538278 h 1721158"/>
                <a:gd name="connsiteX1" fmla="*/ 618979 w 2841674"/>
                <a:gd name="connsiteY1" fmla="*/ 4899 h 1721158"/>
                <a:gd name="connsiteX2" fmla="*/ 1603717 w 2841674"/>
                <a:gd name="connsiteY2" fmla="*/ 1074044 h 1721158"/>
                <a:gd name="connsiteX3" fmla="*/ 2841674 w 2841674"/>
                <a:gd name="connsiteY3" fmla="*/ 1721158 h 17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674" h="1721158">
                  <a:moveTo>
                    <a:pt x="0" y="1538278"/>
                  </a:moveTo>
                  <a:cubicBezTo>
                    <a:pt x="175846" y="810274"/>
                    <a:pt x="351693" y="82271"/>
                    <a:pt x="618979" y="4899"/>
                  </a:cubicBezTo>
                  <a:cubicBezTo>
                    <a:pt x="886265" y="-72473"/>
                    <a:pt x="1233268" y="788001"/>
                    <a:pt x="1603717" y="1074044"/>
                  </a:cubicBezTo>
                  <a:cubicBezTo>
                    <a:pt x="1974166" y="1360087"/>
                    <a:pt x="2651760" y="1627373"/>
                    <a:pt x="2841674" y="1721158"/>
                  </a:cubicBezTo>
                </a:path>
              </a:pathLst>
            </a:cu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24" name="右箭头 19"/>
          <p:cNvSpPr>
            <a:spLocks noChangeArrowheads="1"/>
          </p:cNvSpPr>
          <p:nvPr/>
        </p:nvSpPr>
        <p:spPr bwMode="auto">
          <a:xfrm>
            <a:off x="4149725" y="3203575"/>
            <a:ext cx="746125" cy="468313"/>
          </a:xfrm>
          <a:prstGeom prst="rightArrow">
            <a:avLst>
              <a:gd name="adj1" fmla="val 50000"/>
              <a:gd name="adj2" fmla="val 50150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– 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156176" y="1889768"/>
            <a:ext cx="2245990" cy="635844"/>
            <a:chOff x="5350346" y="1917177"/>
            <a:chExt cx="2245990" cy="635844"/>
          </a:xfrm>
        </p:grpSpPr>
        <p:sp>
          <p:nvSpPr>
            <p:cNvPr id="7" name="圆角矩形 6"/>
            <p:cNvSpPr/>
            <p:nvPr/>
          </p:nvSpPr>
          <p:spPr>
            <a:xfrm>
              <a:off x="6231002" y="1983071"/>
              <a:ext cx="1365334" cy="50405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0070C0"/>
                  </a:solidFill>
                </a:rPr>
                <a:t>VisualVM</a:t>
              </a:r>
              <a:endParaRPr lang="en-US" altLang="zh-CN" dirty="0">
                <a:solidFill>
                  <a:srgbClr val="0070C0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346" y="1917177"/>
              <a:ext cx="648072" cy="635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899592" y="3789040"/>
            <a:ext cx="77768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分析方法：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VisualVM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 Sampler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截取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 Sampler Snapshot</a:t>
            </a:r>
          </a:p>
          <a:p>
            <a:pPr marL="0" lvl="2" eaLnBrk="1" hangingPunct="1">
              <a:spcBef>
                <a:spcPct val="40000"/>
              </a:spcBef>
              <a:buClr>
                <a:srgbClr val="1C4C74"/>
              </a:buClr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HotSpots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Call Tree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0" y="1548020"/>
            <a:ext cx="5347859" cy="18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38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Part IV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51</a:t>
            </a:fld>
            <a:endParaRPr lang="de-DE" altLang="zh-CN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773724" y="16177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性能需求与指标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773724" y="26845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资源指标及分析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73724" y="3709175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JVM</a:t>
            </a:r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指标及分析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73724" y="4733772"/>
            <a:ext cx="7568418" cy="731520"/>
          </a:xfrm>
          <a:prstGeom prst="roundRect">
            <a:avLst/>
          </a:prstGeom>
          <a:solidFill>
            <a:srgbClr val="FFCC6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28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数据库</a:t>
            </a:r>
            <a: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835600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数据库分析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562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07307"/>
            <a:ext cx="2105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700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数据库分析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911468" cy="321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2632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现象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188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572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73817"/>
            <a:ext cx="81344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7" y="4077072"/>
            <a:ext cx="7774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DBCP</a:t>
            </a:r>
            <a:r>
              <a:rPr lang="zh-CN" altLang="en-US" sz="1400" dirty="0" smtClean="0">
                <a:latin typeface="+mn-lt"/>
              </a:rPr>
              <a:t>配置：</a:t>
            </a:r>
            <a:endParaRPr lang="en-US" altLang="zh-CN" sz="1400" dirty="0" smtClean="0">
              <a:latin typeface="+mn-lt"/>
            </a:endParaRPr>
          </a:p>
          <a:p>
            <a:r>
              <a:rPr lang="en-US" altLang="zh-CN" sz="1400" dirty="0" smtClean="0">
                <a:latin typeface="+mn-lt"/>
              </a:rPr>
              <a:t>&lt;</a:t>
            </a:r>
            <a:r>
              <a:rPr lang="en-US" altLang="zh-CN" sz="1400" dirty="0">
                <a:latin typeface="+mn-lt"/>
              </a:rPr>
              <a:t>property name="</a:t>
            </a:r>
            <a:r>
              <a:rPr lang="en-US" altLang="zh-CN" sz="1400" dirty="0" err="1">
                <a:latin typeface="+mn-lt"/>
              </a:rPr>
              <a:t>url</a:t>
            </a:r>
            <a:r>
              <a:rPr lang="en-US" altLang="zh-CN" sz="1400" dirty="0">
                <a:latin typeface="+mn-lt"/>
              </a:rPr>
              <a:t>" value="${</a:t>
            </a:r>
            <a:r>
              <a:rPr lang="en-US" altLang="zh-CN" sz="1400" dirty="0" err="1">
                <a:latin typeface="+mn-lt"/>
              </a:rPr>
              <a:t>martini_db_url</a:t>
            </a:r>
            <a:r>
              <a:rPr lang="en-US" altLang="zh-CN" sz="1400" dirty="0">
                <a:latin typeface="+mn-lt"/>
              </a:rPr>
              <a:t>}" /&gt;</a:t>
            </a:r>
            <a:endParaRPr lang="zh-CN" altLang="zh-CN" sz="1400" dirty="0">
              <a:latin typeface="+mn-lt"/>
            </a:endParaRPr>
          </a:p>
          <a:p>
            <a:r>
              <a:rPr lang="en-US" altLang="zh-CN" sz="1400" dirty="0" smtClean="0">
                <a:latin typeface="+mn-lt"/>
              </a:rPr>
              <a:t>&lt;</a:t>
            </a:r>
            <a:r>
              <a:rPr lang="en-US" altLang="zh-CN" sz="1400" dirty="0">
                <a:latin typeface="+mn-lt"/>
              </a:rPr>
              <a:t>property name="username" value="${</a:t>
            </a:r>
            <a:r>
              <a:rPr lang="en-US" altLang="zh-CN" sz="1400" dirty="0" err="1">
                <a:latin typeface="+mn-lt"/>
              </a:rPr>
              <a:t>martini_db_user</a:t>
            </a:r>
            <a:r>
              <a:rPr lang="en-US" altLang="zh-CN" sz="1400" dirty="0">
                <a:latin typeface="+mn-lt"/>
              </a:rPr>
              <a:t>}" /&gt;</a:t>
            </a:r>
            <a:endParaRPr lang="zh-CN" altLang="zh-CN" sz="1400" dirty="0">
              <a:latin typeface="+mn-lt"/>
            </a:endParaRPr>
          </a:p>
          <a:p>
            <a:r>
              <a:rPr lang="en-US" altLang="zh-CN" sz="1400" dirty="0" smtClean="0">
                <a:latin typeface="+mn-lt"/>
              </a:rPr>
              <a:t>&lt;</a:t>
            </a:r>
            <a:r>
              <a:rPr lang="en-US" altLang="zh-CN" sz="1400" dirty="0">
                <a:latin typeface="+mn-lt"/>
              </a:rPr>
              <a:t>property name="password" value="${</a:t>
            </a:r>
            <a:r>
              <a:rPr lang="en-US" altLang="zh-CN" sz="1400" dirty="0" err="1">
                <a:latin typeface="+mn-lt"/>
              </a:rPr>
              <a:t>martini_db_passwd</a:t>
            </a:r>
            <a:r>
              <a:rPr lang="en-US" altLang="zh-CN" sz="1400" dirty="0">
                <a:latin typeface="+mn-lt"/>
              </a:rPr>
              <a:t>}" /&gt;</a:t>
            </a:r>
            <a:endParaRPr lang="zh-CN" altLang="zh-CN" sz="1400" dirty="0">
              <a:latin typeface="+mn-lt"/>
            </a:endParaRPr>
          </a:p>
          <a:p>
            <a:r>
              <a:rPr lang="en-US" altLang="zh-CN" sz="1400" dirty="0" smtClean="0">
                <a:latin typeface="+mn-lt"/>
              </a:rPr>
              <a:t>&lt;</a:t>
            </a:r>
            <a:r>
              <a:rPr lang="en-US" altLang="zh-CN" sz="1400" dirty="0">
                <a:latin typeface="+mn-lt"/>
              </a:rPr>
              <a:t>property name="</a:t>
            </a:r>
            <a:r>
              <a:rPr lang="en-US" altLang="zh-CN" sz="1400" dirty="0" err="1">
                <a:latin typeface="+mn-lt"/>
              </a:rPr>
              <a:t>maxWait</a:t>
            </a:r>
            <a:r>
              <a:rPr lang="en-US" altLang="zh-CN" sz="1400" dirty="0">
                <a:latin typeface="+mn-lt"/>
              </a:rPr>
              <a:t>" value="${</a:t>
            </a:r>
            <a:r>
              <a:rPr lang="en-US" altLang="zh-CN" sz="1400" dirty="0" err="1">
                <a:latin typeface="+mn-lt"/>
              </a:rPr>
              <a:t>martini_db_maxWait</a:t>
            </a:r>
            <a:r>
              <a:rPr lang="en-US" altLang="zh-CN" sz="1400" dirty="0">
                <a:latin typeface="+mn-lt"/>
              </a:rPr>
              <a:t>}" /&gt;</a:t>
            </a:r>
            <a:endParaRPr lang="zh-CN" altLang="zh-CN" sz="1400" dirty="0">
              <a:latin typeface="+mn-lt"/>
            </a:endParaRPr>
          </a:p>
          <a:p>
            <a:r>
              <a:rPr lang="en-US" altLang="zh-CN" sz="1400" dirty="0" smtClean="0">
                <a:latin typeface="+mn-lt"/>
              </a:rPr>
              <a:t>&lt;</a:t>
            </a:r>
            <a:r>
              <a:rPr lang="en-US" altLang="zh-CN" sz="1400" dirty="0">
                <a:latin typeface="+mn-lt"/>
              </a:rPr>
              <a:t>property name="</a:t>
            </a:r>
            <a:r>
              <a:rPr lang="en-US" altLang="zh-CN" sz="1400" dirty="0" err="1">
                <a:latin typeface="+mn-lt"/>
              </a:rPr>
              <a:t>maxActive</a:t>
            </a:r>
            <a:r>
              <a:rPr lang="en-US" altLang="zh-CN" sz="1400" dirty="0">
                <a:latin typeface="+mn-lt"/>
              </a:rPr>
              <a:t>" value="20" /&gt;</a:t>
            </a:r>
            <a:endParaRPr lang="zh-CN" altLang="zh-CN" sz="1400" dirty="0">
              <a:latin typeface="+mn-lt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示例一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903412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28" y="1628800"/>
            <a:ext cx="7196477" cy="3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示例一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0633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85" y="980728"/>
            <a:ext cx="7056784" cy="490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861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484784"/>
            <a:ext cx="8388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lt"/>
              </a:rPr>
              <a:t>&lt;property name="</a:t>
            </a:r>
            <a:r>
              <a:rPr lang="en-US" altLang="zh-CN" sz="1600" dirty="0" err="1">
                <a:latin typeface="+mn-lt"/>
              </a:rPr>
              <a:t>url</a:t>
            </a:r>
            <a:r>
              <a:rPr lang="en-US" altLang="zh-CN" sz="1600" dirty="0">
                <a:latin typeface="+mn-lt"/>
              </a:rPr>
              <a:t>" value="${</a:t>
            </a:r>
            <a:r>
              <a:rPr lang="en-US" altLang="zh-CN" sz="1600" dirty="0" err="1">
                <a:latin typeface="+mn-lt"/>
              </a:rPr>
              <a:t>martini_db_url</a:t>
            </a:r>
            <a:r>
              <a:rPr lang="en-US" altLang="zh-CN" sz="1600" dirty="0">
                <a:latin typeface="+mn-lt"/>
              </a:rPr>
              <a:t>}" /&gt;</a:t>
            </a:r>
            <a:endParaRPr lang="zh-CN" altLang="zh-CN" sz="1600" dirty="0">
              <a:latin typeface="+mn-lt"/>
            </a:endParaRPr>
          </a:p>
          <a:p>
            <a:r>
              <a:rPr lang="en-US" altLang="zh-CN" sz="1600" dirty="0" smtClean="0">
                <a:latin typeface="+mn-lt"/>
              </a:rPr>
              <a:t>&lt;</a:t>
            </a:r>
            <a:r>
              <a:rPr lang="en-US" altLang="zh-CN" sz="1600" dirty="0">
                <a:latin typeface="+mn-lt"/>
              </a:rPr>
              <a:t>property name="username" value="${</a:t>
            </a:r>
            <a:r>
              <a:rPr lang="en-US" altLang="zh-CN" sz="1600" dirty="0" err="1">
                <a:latin typeface="+mn-lt"/>
              </a:rPr>
              <a:t>martini_db_user</a:t>
            </a:r>
            <a:r>
              <a:rPr lang="en-US" altLang="zh-CN" sz="1600" dirty="0">
                <a:latin typeface="+mn-lt"/>
              </a:rPr>
              <a:t>}" /&gt;</a:t>
            </a:r>
            <a:endParaRPr lang="zh-CN" altLang="zh-CN" sz="1600" dirty="0">
              <a:latin typeface="+mn-lt"/>
            </a:endParaRPr>
          </a:p>
          <a:p>
            <a:r>
              <a:rPr lang="en-US" altLang="zh-CN" sz="1600" dirty="0" smtClean="0">
                <a:latin typeface="+mn-lt"/>
              </a:rPr>
              <a:t>&lt;</a:t>
            </a:r>
            <a:r>
              <a:rPr lang="en-US" altLang="zh-CN" sz="1600" dirty="0">
                <a:latin typeface="+mn-lt"/>
              </a:rPr>
              <a:t>property name="password" value="${</a:t>
            </a:r>
            <a:r>
              <a:rPr lang="en-US" altLang="zh-CN" sz="1600" dirty="0" err="1">
                <a:latin typeface="+mn-lt"/>
              </a:rPr>
              <a:t>martini_db_passwd</a:t>
            </a:r>
            <a:r>
              <a:rPr lang="en-US" altLang="zh-CN" sz="1600" dirty="0">
                <a:latin typeface="+mn-lt"/>
              </a:rPr>
              <a:t>}" /&gt;</a:t>
            </a:r>
            <a:endParaRPr lang="zh-CN" altLang="zh-CN" sz="1600" dirty="0">
              <a:latin typeface="+mn-lt"/>
            </a:endParaRPr>
          </a:p>
          <a:p>
            <a:r>
              <a:rPr lang="en-US" altLang="zh-CN" sz="1600" dirty="0" smtClean="0">
                <a:latin typeface="+mn-lt"/>
              </a:rPr>
              <a:t>&lt;</a:t>
            </a:r>
            <a:r>
              <a:rPr lang="en-US" altLang="zh-CN" sz="1600" dirty="0">
                <a:latin typeface="+mn-lt"/>
              </a:rPr>
              <a:t>property name="</a:t>
            </a:r>
            <a:r>
              <a:rPr lang="en-US" altLang="zh-CN" sz="1600" dirty="0" err="1">
                <a:latin typeface="+mn-lt"/>
              </a:rPr>
              <a:t>maxWait</a:t>
            </a:r>
            <a:r>
              <a:rPr lang="en-US" altLang="zh-CN" sz="1600" dirty="0">
                <a:latin typeface="+mn-lt"/>
              </a:rPr>
              <a:t>" value="${</a:t>
            </a:r>
            <a:r>
              <a:rPr lang="en-US" altLang="zh-CN" sz="1600" dirty="0" err="1">
                <a:latin typeface="+mn-lt"/>
              </a:rPr>
              <a:t>martini_db_maxWait</a:t>
            </a:r>
            <a:r>
              <a:rPr lang="en-US" altLang="zh-CN" sz="1600" dirty="0">
                <a:latin typeface="+mn-lt"/>
              </a:rPr>
              <a:t>}" /&gt;</a:t>
            </a:r>
            <a:endParaRPr lang="zh-CN" altLang="zh-CN" sz="1600" dirty="0">
              <a:latin typeface="+mn-lt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property name="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</a:rPr>
              <a:t>maxActive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" value="20" /&gt;</a:t>
            </a:r>
            <a:endParaRPr lang="zh-CN" altLang="zh-CN" sz="160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property name="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</a:rPr>
              <a:t>maxIdle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" value="20" /&gt;</a:t>
            </a:r>
            <a:endParaRPr lang="zh-CN" altLang="zh-CN" sz="160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1600" dirty="0" smtClean="0">
                <a:latin typeface="+mn-lt"/>
              </a:rPr>
              <a:t>……</a:t>
            </a:r>
          </a:p>
          <a:p>
            <a:endParaRPr lang="en-US" altLang="zh-CN" sz="1600" dirty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r>
              <a:rPr lang="en-US" altLang="zh-CN" sz="1600" dirty="0" err="1">
                <a:solidFill>
                  <a:srgbClr val="C00000"/>
                </a:solidFill>
                <a:latin typeface="微软雅黑"/>
                <a:cs typeface="宋体"/>
              </a:rPr>
              <a:t>maxActive</a:t>
            </a:r>
            <a:r>
              <a:rPr lang="en-US" altLang="zh-CN" sz="1600" dirty="0">
                <a:solidFill>
                  <a:srgbClr val="C00000"/>
                </a:solidFill>
                <a:latin typeface="微软雅黑"/>
                <a:cs typeface="宋体"/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  <a:latin typeface="微软雅黑"/>
                <a:cs typeface="宋体"/>
              </a:rPr>
              <a:t>maxIdle</a:t>
            </a:r>
            <a:r>
              <a:rPr lang="zh-CN" altLang="zh-CN" sz="1600" dirty="0">
                <a:solidFill>
                  <a:srgbClr val="C00000"/>
                </a:solidFill>
                <a:ea typeface="微软雅黑"/>
                <a:cs typeface="宋体"/>
              </a:rPr>
              <a:t>，</a:t>
            </a:r>
            <a:r>
              <a:rPr lang="zh-CN" altLang="zh-CN" sz="1600" dirty="0">
                <a:ea typeface="微软雅黑"/>
                <a:cs typeface="宋体"/>
              </a:rPr>
              <a:t>作用是使</a:t>
            </a:r>
            <a:r>
              <a:rPr lang="en-US" altLang="zh-CN" sz="1600" dirty="0">
                <a:ea typeface="微软雅黑"/>
                <a:cs typeface="宋体"/>
              </a:rPr>
              <a:t>DBCP</a:t>
            </a:r>
            <a:r>
              <a:rPr lang="zh-CN" altLang="zh-CN" sz="1600" dirty="0">
                <a:ea typeface="微软雅黑"/>
                <a:cs typeface="宋体"/>
              </a:rPr>
              <a:t>连接池与数据库之间保持长连接，减小由于创建数据库连接带来的消耗</a:t>
            </a:r>
            <a:endParaRPr lang="zh-CN" altLang="zh-CN" sz="1600" dirty="0">
              <a:latin typeface="+mn-lt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示例一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760000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760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56683"/>
            <a:ext cx="7066698" cy="41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示例一</a:t>
            </a:r>
            <a:r>
              <a:rPr lang="en-US" altLang="zh-CN" dirty="0" smtClean="0"/>
              <a:t>– </a:t>
            </a:r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60340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de-DE" altLang="zh-CN" smtClean="0"/>
              <a:t>Page </a:t>
            </a:r>
            <a:fld id="{426A94B0-B625-4BE1-B9CF-3ABA653901A5}" type="slidenum">
              <a:rPr lang="de-DE" altLang="zh-CN" smtClean="0"/>
              <a:pPr algn="l" eaLnBrk="1" hangingPunct="1"/>
              <a:t>6</a:t>
            </a:fld>
            <a:endParaRPr lang="de-DE" altLang="zh-CN" smtClean="0"/>
          </a:p>
        </p:txBody>
      </p:sp>
      <p:pic>
        <p:nvPicPr>
          <p:cNvPr id="8197" name="Picture 9" descr="http://scott.k12.va.us/martha2/dmbt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1311275"/>
            <a:ext cx="2641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9" y="1561347"/>
            <a:ext cx="7645741" cy="330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示例一</a:t>
            </a:r>
            <a:r>
              <a:rPr lang="en-US" altLang="zh-CN" dirty="0" smtClean="0"/>
              <a:t>– </a:t>
            </a:r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9583062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4" y="1412777"/>
            <a:ext cx="7848872" cy="178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4" y="3278577"/>
            <a:ext cx="7848872" cy="278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9162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5" y="1491318"/>
            <a:ext cx="830642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1" y="2564904"/>
            <a:ext cx="8306423" cy="326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843110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1096"/>
            <a:ext cx="7884368" cy="331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0" y="5015388"/>
            <a:ext cx="8068791" cy="20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1187624" y="3284984"/>
            <a:ext cx="3096344" cy="165618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39632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587579"/>
            <a:ext cx="1695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78" y="1480815"/>
            <a:ext cx="5810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09528" y="2564904"/>
            <a:ext cx="6534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alter table NAQ_ACCOUNT_ITEM</a:t>
            </a:r>
          </a:p>
          <a:p>
            <a:r>
              <a:rPr lang="en-US" altLang="zh-CN" sz="1400" dirty="0"/>
              <a:t>  add constraint NAQ_ACCOUNT_ITEM_NNC_UK unique (ACCOUNT_NO, ITEM_NO, </a:t>
            </a:r>
            <a:r>
              <a:rPr lang="en-US" altLang="zh-CN" sz="1400" dirty="0" smtClean="0"/>
              <a:t>ITEM_CURRENCY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using index 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tablespace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ESBDATA</a:t>
            </a:r>
            <a:endParaRPr lang="en-US" altLang="zh-CN" sz="14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66" y="4177087"/>
            <a:ext cx="5795962" cy="73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下箭头 5"/>
          <p:cNvSpPr/>
          <p:nvPr/>
        </p:nvSpPr>
        <p:spPr>
          <a:xfrm>
            <a:off x="5004048" y="220486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004048" y="371703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– 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5210247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2" y="2492896"/>
            <a:ext cx="80310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14375" y="115888"/>
            <a:ext cx="7745413" cy="1143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– </a:t>
            </a:r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8650458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636912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192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7</a:t>
            </a:fld>
            <a:endParaRPr lang="de-DE" altLang="zh-CN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773724" y="16177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性能需求与指标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73724" y="26845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资源指标及分析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73724" y="3709175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JVM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指标及分析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73724" y="4733772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数据库</a:t>
            </a:r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5588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Part I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altLang="zh-CN" smtClean="0"/>
              <a:t>Page </a:t>
            </a:r>
            <a:fld id="{B07C2046-D865-4C78-B8B0-B8AE4AD582CA}" type="slidenum">
              <a:rPr lang="de-DE" altLang="zh-CN" smtClean="0"/>
              <a:pPr/>
              <a:t>8</a:t>
            </a:fld>
            <a:endParaRPr lang="de-DE" altLang="zh-CN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773724" y="1617778"/>
            <a:ext cx="7568418" cy="731520"/>
          </a:xfrm>
          <a:prstGeom prst="roundRect">
            <a:avLst/>
          </a:prstGeom>
          <a:solidFill>
            <a:srgbClr val="FFCC6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性能需求与指标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73724" y="2684578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资源指标及分析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73724" y="3709175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JVM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幼圆" pitchFamily="49" charset="-122"/>
                <a:ea typeface="幼圆" pitchFamily="49" charset="-122"/>
              </a:rPr>
              <a:t>指标及分析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73724" y="4733772"/>
            <a:ext cx="7568418" cy="7315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数据库</a:t>
            </a:r>
            <a:r>
              <a:rPr lang="zh-CN" altLang="en-US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分析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974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性能需求与指标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88344" y="1955364"/>
            <a:ext cx="3067250" cy="3046660"/>
            <a:chOff x="1115571" y="1628800"/>
            <a:chExt cx="3067250" cy="304666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880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Memory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网络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资源指标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5035" y="1961257"/>
            <a:ext cx="3067250" cy="3046660"/>
            <a:chOff x="1115571" y="1628800"/>
            <a:chExt cx="3067250" cy="3046660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blackWhite">
            <a:xfrm>
              <a:off x="1115571" y="2254024"/>
              <a:ext cx="1533625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并发用户数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blackWhite">
            <a:xfrm>
              <a:off x="2649197" y="2254024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响应时间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blackWhite">
            <a:xfrm>
              <a:off x="1115572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吞吐率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blackWhite">
            <a:xfrm>
              <a:off x="2649196" y="3464742"/>
              <a:ext cx="1533624" cy="12107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787400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成功率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gray">
            <a:xfrm>
              <a:off x="1403648" y="1628800"/>
              <a:ext cx="2337499" cy="369332"/>
            </a:xfrm>
            <a:prstGeom prst="rect">
              <a:avLst/>
            </a:prstGeom>
            <a:gradFill flip="none" rotWithShape="1">
              <a:gsLst>
                <a:gs pos="0">
                  <a:srgbClr val="1F497D">
                    <a:lumMod val="40000"/>
                    <a:lumOff val="60000"/>
                    <a:shade val="30000"/>
                    <a:satMod val="115000"/>
                  </a:srgbClr>
                </a:gs>
                <a:gs pos="50000">
                  <a:srgbClr val="1F497D">
                    <a:lumMod val="40000"/>
                    <a:lumOff val="60000"/>
                    <a:shade val="67500"/>
                    <a:satMod val="115000"/>
                  </a:srgbClr>
                </a:gs>
                <a:gs pos="100000">
                  <a:srgbClr val="1F497D">
                    <a:lumMod val="40000"/>
                    <a:lumOff val="6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zh-CN" altLang="en-US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产品指标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8061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4808</TotalTime>
  <Words>2126</Words>
  <Application>Microsoft Office PowerPoint</Application>
  <PresentationFormat>全屏显示(4:3)</PresentationFormat>
  <Paragraphs>477</Paragraphs>
  <Slides>66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Eclipse</vt:lpstr>
      <vt:lpstr>Java应用性能测试与分析</vt:lpstr>
      <vt:lpstr>性能测试（I）</vt:lpstr>
      <vt:lpstr>性能测试（I）</vt:lpstr>
      <vt:lpstr>性能测试（II）</vt:lpstr>
      <vt:lpstr>性能测试（II）</vt:lpstr>
      <vt:lpstr>PowerPoint 演示文稿</vt:lpstr>
      <vt:lpstr>大纲</vt:lpstr>
      <vt:lpstr>Part I</vt:lpstr>
      <vt:lpstr>性能需求与指标</vt:lpstr>
      <vt:lpstr>性能需求与指标 – 产品指标</vt:lpstr>
      <vt:lpstr>性能需求与指标 – 产品指标</vt:lpstr>
      <vt:lpstr>性能需求与指标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性能需求与指标 – 资源指标</vt:lpstr>
      <vt:lpstr>Part II</vt:lpstr>
      <vt:lpstr>CPU消耗分析</vt:lpstr>
      <vt:lpstr>CPU消耗分析</vt:lpstr>
      <vt:lpstr>CPU消耗分析</vt:lpstr>
      <vt:lpstr>PowerPoint 演示文稿</vt:lpstr>
      <vt:lpstr>PowerPoint 演示文稿</vt:lpstr>
      <vt:lpstr>CPU消耗分析</vt:lpstr>
      <vt:lpstr>文件IO消耗分析</vt:lpstr>
      <vt:lpstr>内存消耗分析</vt:lpstr>
      <vt:lpstr>内存消耗分析</vt:lpstr>
      <vt:lpstr>PowerPoint 演示文稿</vt:lpstr>
      <vt:lpstr>Part III</vt:lpstr>
      <vt:lpstr>JVM指标及分析</vt:lpstr>
      <vt:lpstr>JVM分析工具集</vt:lpstr>
      <vt:lpstr>JVM内存分析</vt:lpstr>
      <vt:lpstr>JVM内存泄漏</vt:lpstr>
      <vt:lpstr>JVM分代内存</vt:lpstr>
      <vt:lpstr>JVM内存溢出</vt:lpstr>
      <vt:lpstr>JVM老生代内存溢出</vt:lpstr>
      <vt:lpstr>JVM老生代内存溢出</vt:lpstr>
      <vt:lpstr>JVM老生代内存溢出</vt:lpstr>
      <vt:lpstr>JVM老生代内存溢出</vt:lpstr>
      <vt:lpstr>JVM持久代内存溢出</vt:lpstr>
      <vt:lpstr>JVM持久代内存溢出</vt:lpstr>
      <vt:lpstr>堆栈溢出</vt:lpstr>
      <vt:lpstr>JVM指标及分析</vt:lpstr>
      <vt:lpstr>JVM线程</vt:lpstr>
      <vt:lpstr>JVM线程 - Blocked</vt:lpstr>
      <vt:lpstr>JVM线程 – Profile</vt:lpstr>
      <vt:lpstr>Part IV</vt:lpstr>
      <vt:lpstr>数据库分析</vt:lpstr>
      <vt:lpstr>数据库分析</vt:lpstr>
      <vt:lpstr>示例一 – 现象</vt:lpstr>
      <vt:lpstr>示例一– 分析</vt:lpstr>
      <vt:lpstr>示例一– 分析</vt:lpstr>
      <vt:lpstr>PowerPoint 演示文稿</vt:lpstr>
      <vt:lpstr>示例一– 分析</vt:lpstr>
      <vt:lpstr>示例一– 结果</vt:lpstr>
      <vt:lpstr>示例一– 结果</vt:lpstr>
      <vt:lpstr>示例二 – 现象</vt:lpstr>
      <vt:lpstr>示例二 – 分析</vt:lpstr>
      <vt:lpstr>示例二 – 分析</vt:lpstr>
      <vt:lpstr>示例二 – 分析</vt:lpstr>
      <vt:lpstr>示例二 – 结果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IT</dc:creator>
  <cp:lastModifiedBy>Frank</cp:lastModifiedBy>
  <cp:revision>573</cp:revision>
  <dcterms:created xsi:type="dcterms:W3CDTF">2009-03-05T07:58:29Z</dcterms:created>
  <dcterms:modified xsi:type="dcterms:W3CDTF">2011-11-01T03:26:54Z</dcterms:modified>
</cp:coreProperties>
</file>