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7"/>
  </p:notesMasterIdLst>
  <p:sldIdLst>
    <p:sldId id="258" r:id="rId3"/>
    <p:sldId id="291" r:id="rId4"/>
    <p:sldId id="292" r:id="rId5"/>
    <p:sldId id="259" r:id="rId6"/>
    <p:sldId id="260" r:id="rId7"/>
    <p:sldId id="261" r:id="rId8"/>
    <p:sldId id="293" r:id="rId9"/>
    <p:sldId id="305" r:id="rId10"/>
    <p:sldId id="30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2" r:id="rId20"/>
    <p:sldId id="301" r:id="rId21"/>
    <p:sldId id="271" r:id="rId22"/>
    <p:sldId id="272" r:id="rId23"/>
    <p:sldId id="273" r:id="rId24"/>
    <p:sldId id="306" r:id="rId25"/>
    <p:sldId id="270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94" r:id="rId40"/>
    <p:sldId id="298" r:id="rId41"/>
    <p:sldId id="296" r:id="rId42"/>
    <p:sldId id="300" r:id="rId43"/>
    <p:sldId id="299" r:id="rId44"/>
    <p:sldId id="304" r:id="rId45"/>
    <p:sldId id="257" r:id="rId46"/>
  </p:sldIdLst>
  <p:sldSz cx="13716000" cy="8570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3293F6"/>
    <a:srgbClr val="66CCFF"/>
    <a:srgbClr val="AED2F1"/>
    <a:srgbClr val="71BCDF"/>
    <a:srgbClr val="E66450"/>
    <a:srgbClr val="E66452"/>
    <a:srgbClr val="CC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14" y="-84"/>
      </p:cViewPr>
      <p:guideLst>
        <p:guide orient="horz" pos="2624"/>
        <p:guide pos="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9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6AE8F4A-4492-4E2A-9AC2-C75330861FE5}" type="datetime1">
              <a:rPr lang="en-US"/>
              <a:pPr/>
              <a:t>1/11/2018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9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Char char="•"/>
              <a:defRPr sz="1200" noProof="1"/>
            </a:lvl1pPr>
          </a:lstStyle>
          <a:p>
            <a:fld id="{C223F18F-3AF3-4429-AFF1-F8261F4017F7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9542-D81A-864F-A747-83A5F8ACB55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3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662238"/>
            <a:ext cx="11658600" cy="183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4856163"/>
            <a:ext cx="9601200" cy="2190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0913" y="571500"/>
            <a:ext cx="2981325" cy="7085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3763" y="571500"/>
            <a:ext cx="8794750" cy="7085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773390" y="7943970"/>
            <a:ext cx="1453961" cy="456322"/>
          </a:xfrm>
          <a:prstGeom prst="rect">
            <a:avLst/>
          </a:prstGeom>
        </p:spPr>
        <p:txBody>
          <a:bodyPr lIns="142634" tIns="71316" rIns="142634" bIns="71316"/>
          <a:lstStyle/>
          <a:p>
            <a:fld id="{C10497FF-7C17-7046-A617-9DC840BE4E91}" type="datetime1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86301" y="7943970"/>
            <a:ext cx="4343400" cy="456322"/>
          </a:xfrm>
          <a:prstGeom prst="rect">
            <a:avLst/>
          </a:prstGeom>
        </p:spPr>
        <p:txBody>
          <a:bodyPr lIns="142634" tIns="71316" rIns="142634" bIns="71316"/>
          <a:lstStyle/>
          <a:p>
            <a:r>
              <a:rPr lang="en-US" dirty="0" smtClean="0"/>
              <a:t>©2014 Cloudera, Inc. All rights reserved.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34078" y="1656364"/>
            <a:ext cx="12365493" cy="5768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1371347"/>
            <a:ext cx="12344401" cy="1985"/>
          </a:xfrm>
          <a:prstGeom prst="line">
            <a:avLst/>
          </a:prstGeom>
          <a:ln w="6350" cap="flat" cmpd="sng" algn="ctr">
            <a:gradFill flip="none" rotWithShape="1">
              <a:gsLst>
                <a:gs pos="40000">
                  <a:srgbClr val="AEAEA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12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662238"/>
            <a:ext cx="11658600" cy="183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4856163"/>
            <a:ext cx="9601200" cy="2190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263" y="5507038"/>
            <a:ext cx="11658600" cy="1703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4263" y="3632200"/>
            <a:ext cx="11658600" cy="18748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3763" y="2000250"/>
            <a:ext cx="5888037" cy="565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4200" y="2000250"/>
            <a:ext cx="5888038" cy="565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12344400" cy="14287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919288"/>
            <a:ext cx="6061075" cy="798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717800"/>
            <a:ext cx="6061075" cy="4938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38" y="1919288"/>
            <a:ext cx="6062662" cy="798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38" y="2717800"/>
            <a:ext cx="6062662" cy="4938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41313"/>
            <a:ext cx="4513263" cy="1452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341313"/>
            <a:ext cx="7667625" cy="7315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793875"/>
            <a:ext cx="4513263" cy="5862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25" y="5999163"/>
            <a:ext cx="8229600" cy="708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9225" y="765175"/>
            <a:ext cx="82296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9225" y="6707188"/>
            <a:ext cx="8229600" cy="1006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0913" y="571500"/>
            <a:ext cx="2981325" cy="7085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3763" y="571500"/>
            <a:ext cx="8794750" cy="7085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263" y="5507038"/>
            <a:ext cx="11658600" cy="1703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4263" y="3632200"/>
            <a:ext cx="11658600" cy="18748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3763" y="2000250"/>
            <a:ext cx="5888037" cy="565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4200" y="2000250"/>
            <a:ext cx="5888038" cy="565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12344400" cy="14287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919288"/>
            <a:ext cx="6061075" cy="798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717800"/>
            <a:ext cx="6061075" cy="4938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38" y="1919288"/>
            <a:ext cx="6062662" cy="7985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38" y="2717800"/>
            <a:ext cx="6062662" cy="4938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41313"/>
            <a:ext cx="4513263" cy="1452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341313"/>
            <a:ext cx="7667625" cy="7315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793875"/>
            <a:ext cx="4513263" cy="5862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25" y="5999163"/>
            <a:ext cx="8229600" cy="708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9225" y="765175"/>
            <a:ext cx="82296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9225" y="6707188"/>
            <a:ext cx="8229600" cy="1006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93763" y="571500"/>
            <a:ext cx="1192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93763" y="2000250"/>
            <a:ext cx="11928475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+mj-lt"/>
          <a:ea typeface="+mj-ea"/>
          <a:cs typeface="+mj-cs"/>
        </a:defRPr>
      </a:lvl1pPr>
      <a:lvl2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2pPr>
      <a:lvl3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3pPr>
      <a:lvl4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4pPr>
      <a:lvl5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5pPr>
      <a:lvl6pPr marL="4572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6pPr>
      <a:lvl7pPr marL="9144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7pPr>
      <a:lvl8pPr marL="13716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8pPr>
      <a:lvl9pPr marL="18288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9pPr>
    </p:titleStyle>
    <p:bodyStyle>
      <a:lvl1pPr marL="471488" indent="-471488" algn="l" defTabSz="12573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95959"/>
          </a:solidFill>
          <a:latin typeface="+mn-lt"/>
          <a:ea typeface="+mn-ea"/>
          <a:cs typeface="+mn-cs"/>
        </a:defRPr>
      </a:lvl1pPr>
      <a:lvl2pPr marL="1022350" indent="-393700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95959"/>
          </a:solidFill>
          <a:latin typeface="+mn-lt"/>
          <a:ea typeface="+mn-ea"/>
        </a:defRPr>
      </a:lvl2pPr>
      <a:lvl3pPr marL="1571625" indent="-314325" algn="l" defTabSz="1257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+mn-lt"/>
          <a:ea typeface="+mn-ea"/>
        </a:defRPr>
      </a:lvl3pPr>
      <a:lvl4pPr marL="2200275" indent="-314325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  <a:ea typeface="+mn-ea"/>
        </a:defRPr>
      </a:lvl4pPr>
      <a:lvl5pPr marL="28289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5pPr>
      <a:lvl6pPr marL="32861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6pPr>
      <a:lvl7pPr marL="37433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7pPr>
      <a:lvl8pPr marL="42005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8pPr>
      <a:lvl9pPr marL="46577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93763" y="571500"/>
            <a:ext cx="1192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93763" y="2000250"/>
            <a:ext cx="11928475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+mj-lt"/>
          <a:ea typeface="+mj-ea"/>
          <a:cs typeface="+mj-cs"/>
        </a:defRPr>
      </a:lvl1pPr>
      <a:lvl2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2pPr>
      <a:lvl3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3pPr>
      <a:lvl4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4pPr>
      <a:lvl5pPr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5pPr>
      <a:lvl6pPr marL="4572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6pPr>
      <a:lvl7pPr marL="9144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7pPr>
      <a:lvl8pPr marL="13716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8pPr>
      <a:lvl9pPr marL="1828800" algn="l" defTabSz="12573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Arial" pitchFamily="34" charset="0"/>
          <a:ea typeface="宋体" pitchFamily="2" charset="-122"/>
        </a:defRPr>
      </a:lvl9pPr>
    </p:titleStyle>
    <p:bodyStyle>
      <a:lvl1pPr marL="471488" indent="-471488" algn="l" defTabSz="12573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95959"/>
          </a:solidFill>
          <a:latin typeface="+mn-lt"/>
          <a:ea typeface="+mn-ea"/>
          <a:cs typeface="+mn-cs"/>
        </a:defRPr>
      </a:lvl1pPr>
      <a:lvl2pPr marL="1022350" indent="-393700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95959"/>
          </a:solidFill>
          <a:latin typeface="+mn-lt"/>
          <a:ea typeface="+mn-ea"/>
        </a:defRPr>
      </a:lvl2pPr>
      <a:lvl3pPr marL="1571625" indent="-314325" algn="l" defTabSz="1257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+mn-lt"/>
          <a:ea typeface="+mn-ea"/>
        </a:defRPr>
      </a:lvl3pPr>
      <a:lvl4pPr marL="2200275" indent="-314325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  <a:ea typeface="+mn-ea"/>
        </a:defRPr>
      </a:lvl4pPr>
      <a:lvl5pPr marL="28289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5pPr>
      <a:lvl6pPr marL="32861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6pPr>
      <a:lvl7pPr marL="37433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7pPr>
      <a:lvl8pPr marL="42005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8pPr>
      <a:lvl9pPr marL="4657725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Hadoop" TargetMode="External"/><Relationship Id="rId2" Type="http://schemas.openxmlformats.org/officeDocument/2006/relationships/hyperlink" Target="https://baike.baidu.com/item/%E8%B0%B7%E6%AD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Apache/8512995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073"/>
          <p:cNvSpPr>
            <a:spLocks noGrp="1" noChangeArrowheads="1"/>
          </p:cNvSpPr>
          <p:nvPr>
            <p:ph type="ctrTitle" idx="4294967295"/>
          </p:nvPr>
        </p:nvSpPr>
        <p:spPr>
          <a:xfrm>
            <a:off x="1028700" y="2090738"/>
            <a:ext cx="11658600" cy="1838325"/>
          </a:xfrm>
        </p:spPr>
        <p:txBody>
          <a:bodyPr/>
          <a:lstStyle/>
          <a:p>
            <a:pPr algn="ctr" eaLnBrk="1" hangingPunct="1"/>
            <a:r>
              <a:rPr lang="zh-CN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的设计原理、使用和常见方案</a:t>
            </a:r>
            <a:endParaRPr lang="zh-CN" altLang="en-US" sz="54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副标题 3074"/>
          <p:cNvSpPr>
            <a:spLocks noGrp="1" noChangeArrowheads="1"/>
          </p:cNvSpPr>
          <p:nvPr/>
        </p:nvSpPr>
        <p:spPr bwMode="auto">
          <a:xfrm>
            <a:off x="1892300" y="5299075"/>
            <a:ext cx="9601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722" tIns="62861" rIns="125722" bIns="62861"/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数据平台组</a:t>
            </a:r>
            <a:r>
              <a:rPr 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kylefu</a:t>
            </a:r>
            <a:endParaRPr lang="en-US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2017.03.07</a:t>
            </a:r>
            <a:endParaRPr lang="zh-CN" altLang="en-US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图片 1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638" y="579438"/>
            <a:ext cx="1352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数据模型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809626" y="1765767"/>
          <a:ext cx="12313446" cy="4840346"/>
        </p:xfrm>
        <a:graphic>
          <a:graphicData uri="http://schemas.openxmlformats.org/drawingml/2006/table">
            <a:tbl>
              <a:tblPr/>
              <a:tblGrid>
                <a:gridCol w="1069182"/>
                <a:gridCol w="1426368"/>
                <a:gridCol w="2440782"/>
                <a:gridCol w="3309938"/>
                <a:gridCol w="2488406"/>
                <a:gridCol w="1578770"/>
              </a:tblGrid>
              <a:tr h="761859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RowKey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Time Stamp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Column Family:article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4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Column Family:author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column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value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column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value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3138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rowkey1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t4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article:title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HBase in Action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3138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t3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article:content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HBase is the hadoop database.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3011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t2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author:name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andrew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3138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t1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author:nickname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andrewcheng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3138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t0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article:tag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HBase,Hadoop,NoSQL</a:t>
                      </a: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L="137160" marR="137160" marT="57139" marB="5713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7305" name="Picture 1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35321"/>
            <a:ext cx="13716000" cy="12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06" name="AutoShape 138"/>
          <p:cNvSpPr>
            <a:spLocks noChangeArrowheads="1"/>
          </p:cNvSpPr>
          <p:nvPr/>
        </p:nvSpPr>
        <p:spPr bwMode="auto">
          <a:xfrm>
            <a:off x="52388" y="6715867"/>
            <a:ext cx="13611225" cy="628930"/>
          </a:xfrm>
          <a:prstGeom prst="flowChart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27348" tIns="63674" rIns="127348" bIns="63674" anchor="ctr"/>
          <a:lstStyle/>
          <a:p>
            <a:endParaRPr lang="zh-CN" altLang="en-US"/>
          </a:p>
        </p:txBody>
      </p:sp>
      <p:sp>
        <p:nvSpPr>
          <p:cNvPr id="7307" name="AutoShape 139"/>
          <p:cNvSpPr>
            <a:spLocks noChangeArrowheads="1"/>
          </p:cNvSpPr>
          <p:nvPr/>
        </p:nvSpPr>
        <p:spPr bwMode="auto">
          <a:xfrm>
            <a:off x="54770" y="7346781"/>
            <a:ext cx="13611225" cy="450369"/>
          </a:xfrm>
          <a:prstGeom prst="flowChartProcess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lIns="127348" tIns="63674" rIns="127348" bIns="63674" anchor="ctr"/>
          <a:lstStyle/>
          <a:p>
            <a:endParaRPr lang="zh-CN" altLang="en-US"/>
          </a:p>
        </p:txBody>
      </p:sp>
      <p:sp>
        <p:nvSpPr>
          <p:cNvPr id="7308" name="AutoShape 140"/>
          <p:cNvSpPr>
            <a:spLocks noChangeArrowheads="1"/>
          </p:cNvSpPr>
          <p:nvPr/>
        </p:nvSpPr>
        <p:spPr bwMode="auto">
          <a:xfrm>
            <a:off x="809626" y="1769736"/>
            <a:ext cx="1081088" cy="4765586"/>
          </a:xfrm>
          <a:prstGeom prst="flowChart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27348" tIns="63674" rIns="127348" bIns="63674" anchor="ctr"/>
          <a:lstStyle/>
          <a:p>
            <a:endParaRPr lang="zh-CN" altLang="en-US"/>
          </a:p>
        </p:txBody>
      </p:sp>
      <p:sp>
        <p:nvSpPr>
          <p:cNvPr id="7309" name="AutoShape 141"/>
          <p:cNvSpPr>
            <a:spLocks noChangeArrowheads="1"/>
          </p:cNvSpPr>
          <p:nvPr/>
        </p:nvSpPr>
        <p:spPr bwMode="auto">
          <a:xfrm>
            <a:off x="1890713" y="1765767"/>
            <a:ext cx="1404938" cy="4769554"/>
          </a:xfrm>
          <a:prstGeom prst="flowChart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27348" tIns="63674" rIns="127348" bIns="63674" anchor="ctr"/>
          <a:lstStyle/>
          <a:p>
            <a:endParaRPr lang="zh-CN" altLang="en-US"/>
          </a:p>
        </p:txBody>
      </p:sp>
      <p:sp>
        <p:nvSpPr>
          <p:cNvPr id="7310" name="AutoShape 142"/>
          <p:cNvSpPr>
            <a:spLocks noChangeArrowheads="1"/>
          </p:cNvSpPr>
          <p:nvPr/>
        </p:nvSpPr>
        <p:spPr bwMode="auto">
          <a:xfrm>
            <a:off x="3293270" y="1765767"/>
            <a:ext cx="5724525" cy="4769554"/>
          </a:xfrm>
          <a:prstGeom prst="flowChart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27348" tIns="63674" rIns="127348" bIns="63674" anchor="ctr"/>
          <a:lstStyle/>
          <a:p>
            <a:endParaRPr lang="zh-CN" altLang="en-US"/>
          </a:p>
        </p:txBody>
      </p:sp>
      <p:pic>
        <p:nvPicPr>
          <p:cNvPr id="7311" name="Picture 143" descr="hbase数据模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2485963"/>
            <a:ext cx="9286875" cy="35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6" grpId="0" animBg="1"/>
      <p:bldP spid="7307" grpId="0" animBg="1"/>
      <p:bldP spid="7308" grpId="0" animBg="1"/>
      <p:bldP spid="7308" grpId="1" animBg="1"/>
      <p:bldP spid="7309" grpId="0" animBg="1"/>
      <p:bldP spid="7309" grpId="1" animBg="1"/>
      <p:bldP spid="7310" grpId="0" animBg="1"/>
      <p:bldP spid="73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物理存储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74357" y="3926352"/>
            <a:ext cx="3429000" cy="3404557"/>
          </a:xfrm>
        </p:spPr>
      </p:pic>
      <p:sp>
        <p:nvSpPr>
          <p:cNvPr id="18436" name="内容占位符 4"/>
          <p:cNvSpPr>
            <a:spLocks noGrp="1" noChangeArrowheads="1"/>
          </p:cNvSpPr>
          <p:nvPr/>
        </p:nvSpPr>
        <p:spPr bwMode="auto">
          <a:xfrm>
            <a:off x="942975" y="2281609"/>
            <a:ext cx="11830050" cy="543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48" tIns="63674" rIns="127348" bIns="63674"/>
          <a:lstStyle/>
          <a:p>
            <a:pPr marL="238778" indent="-238778" defTabSz="955114">
              <a:lnSpc>
                <a:spcPct val="90000"/>
              </a:lnSpc>
              <a:spcBef>
                <a:spcPts val="1045"/>
              </a:spcBef>
              <a:buClr>
                <a:srgbClr val="0077C5"/>
              </a:buClr>
              <a:buFont typeface="Wingdings" pitchFamily="2" charset="2"/>
              <a:buChar char="l"/>
            </a:pPr>
            <a:r>
              <a:rPr lang="zh-CN" altLang="en-US" sz="2900" dirty="0">
                <a:solidFill>
                  <a:srgbClr val="757070"/>
                </a:solidFill>
                <a:ea typeface="微软雅黑" pitchFamily="34" charset="-122"/>
                <a:sym typeface="Arial" charset="0"/>
              </a:rPr>
              <a:t> table中的所有行都按照rowkey的字典序排列</a:t>
            </a:r>
          </a:p>
          <a:p>
            <a:pPr marL="238778" indent="-238778" defTabSz="955114">
              <a:lnSpc>
                <a:spcPct val="90000"/>
              </a:lnSpc>
              <a:spcBef>
                <a:spcPts val="1045"/>
              </a:spcBef>
              <a:buClr>
                <a:srgbClr val="0077C5"/>
              </a:buClr>
              <a:buFont typeface="Wingdings" pitchFamily="2" charset="2"/>
              <a:buChar char="l"/>
            </a:pPr>
            <a:r>
              <a:rPr lang="zh-CN" altLang="en-US" sz="2900" dirty="0">
                <a:solidFill>
                  <a:srgbClr val="757070"/>
                </a:solidFill>
                <a:ea typeface="微软雅黑" pitchFamily="34" charset="-122"/>
                <a:sym typeface="Arial" charset="0"/>
              </a:rPr>
              <a:t> table在行的方向上分割为多个Region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物理存储</a:t>
            </a:r>
          </a:p>
        </p:txBody>
      </p:sp>
      <p:sp>
        <p:nvSpPr>
          <p:cNvPr id="19459" name="内容占位符 4"/>
          <p:cNvSpPr>
            <a:spLocks noGrp="1" noChangeArrowheads="1"/>
          </p:cNvSpPr>
          <p:nvPr/>
        </p:nvSpPr>
        <p:spPr bwMode="auto">
          <a:xfrm>
            <a:off x="942975" y="2281609"/>
            <a:ext cx="11830050" cy="543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48" tIns="63674" rIns="127348" bIns="63674"/>
          <a:lstStyle/>
          <a:p>
            <a:pPr marL="238778" indent="-238778" defTabSz="955114">
              <a:lnSpc>
                <a:spcPct val="90000"/>
              </a:lnSpc>
              <a:spcBef>
                <a:spcPts val="1045"/>
              </a:spcBef>
              <a:buClr>
                <a:srgbClr val="0077C5"/>
              </a:buClr>
              <a:buFont typeface="Wingdings" pitchFamily="2" charset="2"/>
              <a:buChar char="l"/>
            </a:pPr>
            <a:r>
              <a:rPr lang="zh-CN" altLang="en-US" sz="2900" dirty="0">
                <a:solidFill>
                  <a:srgbClr val="757070"/>
                </a:solidFill>
                <a:ea typeface="微软雅黑" pitchFamily="34" charset="-122"/>
                <a:sym typeface="Arial" charset="0"/>
              </a:rPr>
              <a:t> 热点Region 可以自动分裂成两个，提升写入速度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270" y="3475982"/>
            <a:ext cx="7143750" cy="374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物理存储</a:t>
            </a:r>
          </a:p>
        </p:txBody>
      </p:sp>
      <p:sp>
        <p:nvSpPr>
          <p:cNvPr id="20483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Region是HBase中分布式存储和负载均衡的最小单元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720" y="3295438"/>
            <a:ext cx="8172450" cy="374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物理存储</a:t>
            </a:r>
          </a:p>
        </p:txBody>
      </p:sp>
      <p:sp>
        <p:nvSpPr>
          <p:cNvPr id="2150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Region由一个或者多个Store组成，每个Store保存一个columns family，每个Store又由一个memStore和0至多个StoreFile组成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6" y="3745807"/>
            <a:ext cx="7872413" cy="33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HBase支持的操作</a:t>
            </a:r>
          </a:p>
        </p:txBody>
      </p:sp>
      <p:sp>
        <p:nvSpPr>
          <p:cNvPr id="12291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Put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Get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Scan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Delete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Append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原子字符串加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Increment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原子数值加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CheckAndPut</a:t>
            </a:r>
            <a:r>
              <a:rPr lang="en-US" altLang="zh-CN" dirty="0" smtClean="0"/>
              <a:t>(</a:t>
            </a:r>
            <a:r>
              <a:rPr lang="zh-CN" altLang="en-US" dirty="0" smtClean="0"/>
              <a:t>先检查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，再执行</a:t>
            </a:r>
            <a:r>
              <a:rPr lang="en-US" altLang="zh-CN" dirty="0" smtClean="0"/>
              <a:t>put)</a:t>
            </a: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CheckAndDelete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Region定位</a:t>
            </a:r>
          </a:p>
        </p:txBody>
      </p:sp>
      <p:sp>
        <p:nvSpPr>
          <p:cNvPr id="13315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系统如何找到某个rowkey (或者某个 rowkey range)所在的region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访问ZK的meta-region-server节点获取meta表RS地址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根据rowkey访问meta表获得rowkey所在的region以及RS地址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发送请求到目标RS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4820" y="4646546"/>
            <a:ext cx="5183981" cy="2878796"/>
            <a:chOff x="0" y="0"/>
            <a:chExt cx="5442" cy="3628"/>
          </a:xfrm>
        </p:grpSpPr>
        <p:sp>
          <p:nvSpPr>
            <p:cNvPr id="23558" name="AutoShape 5"/>
            <p:cNvSpPr>
              <a:spLocks noChangeArrowheads="1"/>
            </p:cNvSpPr>
            <p:nvPr/>
          </p:nvSpPr>
          <p:spPr bwMode="auto">
            <a:xfrm>
              <a:off x="0" y="1024"/>
              <a:ext cx="1440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Client</a:t>
              </a:r>
            </a:p>
          </p:txBody>
        </p:sp>
        <p:sp>
          <p:nvSpPr>
            <p:cNvPr id="23559" name="AutoShape 6"/>
            <p:cNvSpPr>
              <a:spLocks noChangeArrowheads="1"/>
            </p:cNvSpPr>
            <p:nvPr/>
          </p:nvSpPr>
          <p:spPr bwMode="auto">
            <a:xfrm>
              <a:off x="3062" y="0"/>
              <a:ext cx="2381" cy="6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zookeeper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061" y="1360"/>
              <a:ext cx="2381" cy="6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hbase:meta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3062" y="2948"/>
              <a:ext cx="2381" cy="6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regionserver</a:t>
              </a:r>
            </a:p>
          </p:txBody>
        </p:sp>
        <p:sp>
          <p:nvSpPr>
            <p:cNvPr id="23562" name="AutoShape 9"/>
            <p:cNvSpPr>
              <a:spLocks noChangeArrowheads="1"/>
            </p:cNvSpPr>
            <p:nvPr/>
          </p:nvSpPr>
          <p:spPr bwMode="auto">
            <a:xfrm rot="-1560000">
              <a:off x="1360" y="571"/>
              <a:ext cx="1776" cy="249"/>
            </a:xfrm>
            <a:prstGeom prst="rightArrow">
              <a:avLst>
                <a:gd name="adj1" fmla="val 49806"/>
                <a:gd name="adj2" fmla="val 10064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/>
                <a:t>1</a:t>
              </a:r>
            </a:p>
          </p:txBody>
        </p:sp>
        <p:sp>
          <p:nvSpPr>
            <p:cNvPr id="23563" name="AutoShape 10"/>
            <p:cNvSpPr>
              <a:spLocks noChangeArrowheads="1"/>
            </p:cNvSpPr>
            <p:nvPr/>
          </p:nvSpPr>
          <p:spPr bwMode="auto">
            <a:xfrm rot="-60000">
              <a:off x="1475" y="1594"/>
              <a:ext cx="1587" cy="249"/>
            </a:xfrm>
            <a:prstGeom prst="rightArrow">
              <a:avLst>
                <a:gd name="adj1" fmla="val 49806"/>
                <a:gd name="adj2" fmla="val 8993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/>
                <a:t>2</a:t>
              </a:r>
            </a:p>
          </p:txBody>
        </p:sp>
        <p:sp>
          <p:nvSpPr>
            <p:cNvPr id="23564" name="AutoShape 11"/>
            <p:cNvSpPr>
              <a:spLocks noChangeArrowheads="1"/>
            </p:cNvSpPr>
            <p:nvPr/>
          </p:nvSpPr>
          <p:spPr bwMode="auto">
            <a:xfrm rot="1560000">
              <a:off x="1247" y="2725"/>
              <a:ext cx="1828" cy="249"/>
            </a:xfrm>
            <a:prstGeom prst="rightArrow">
              <a:avLst>
                <a:gd name="adj1" fmla="val 49806"/>
                <a:gd name="adj2" fmla="val 10359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/>
                <a:t>3</a:t>
              </a:r>
            </a:p>
          </p:txBody>
        </p:sp>
      </p:grpSp>
      <p:pic>
        <p:nvPicPr>
          <p:cNvPr id="13324" name="Picture 1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5275478"/>
            <a:ext cx="13716000" cy="15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读写过程</a:t>
            </a:r>
          </a:p>
        </p:txBody>
      </p:sp>
      <p:sp>
        <p:nvSpPr>
          <p:cNvPr id="26626" name="AutoShape 2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2459945"/>
            <a:ext cx="9229167" cy="398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写入过程</a:t>
            </a:r>
          </a:p>
        </p:txBody>
      </p:sp>
      <p:sp>
        <p:nvSpPr>
          <p:cNvPr id="26626" name="AutoShape 2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74" name="Picture 2" descr="https://blog-10039692.file.myqcloud.com/1501225356872_5846_15012253569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1175" y="1319212"/>
            <a:ext cx="7048500" cy="6143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读取过程</a:t>
            </a:r>
          </a:p>
        </p:txBody>
      </p:sp>
      <p:sp>
        <p:nvSpPr>
          <p:cNvPr id="26626" name="AutoShape 2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http://www.uml.org.cn/bigdata/images/201701032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8611" name="Picture 3" descr="C:\Users\kylefu\Desktop\81816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4994" y="1583758"/>
            <a:ext cx="6922635" cy="6531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1958538"/>
            <a:ext cx="9629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893763" y="571500"/>
            <a:ext cx="1192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2573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HDFS(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GFS)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Flush Memstore </a:t>
            </a:r>
          </a:p>
        </p:txBody>
      </p:sp>
      <p:sp>
        <p:nvSpPr>
          <p:cNvPr id="2662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upperLimit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memstore上限触发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HLog数量超过阈值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例行化check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手动触发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363" y="2666506"/>
            <a:ext cx="8891588" cy="543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Compact</a:t>
            </a:r>
          </a:p>
        </p:txBody>
      </p:sp>
      <p:sp>
        <p:nvSpPr>
          <p:cNvPr id="17411" name="内容占位符 4"/>
          <p:cNvSpPr>
            <a:spLocks noGrp="1" noChangeArrowheads="1"/>
          </p:cNvSpPr>
          <p:nvPr>
            <p:ph idx="1"/>
          </p:nvPr>
        </p:nvSpPr>
        <p:spPr>
          <a:xfrm>
            <a:off x="919163" y="2305417"/>
            <a:ext cx="11830050" cy="5440149"/>
          </a:xfrm>
        </p:spPr>
        <p:txBody>
          <a:bodyPr/>
          <a:lstStyle/>
          <a:p>
            <a:pPr marL="238778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dirty="0" smtClean="0"/>
              <a:t> WHY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合并文件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清除删除、过期、多余版本的数据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提高读写数据的效率</a:t>
            </a:r>
          </a:p>
          <a:p>
            <a:pPr marL="238778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dirty="0" smtClean="0"/>
              <a:t>Minor Compact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对部分StoreFile文件进行compact操作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清除过期数据</a:t>
            </a:r>
          </a:p>
          <a:p>
            <a:pPr marL="238778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dirty="0" smtClean="0"/>
              <a:t>Major Compact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对该Store下的所有文件做compact，也就是说major compact结束后，同一个Store下的StoreFile会被合并成一个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清除删除、过期、多余版本的数据</a:t>
            </a:r>
          </a:p>
          <a:p>
            <a:pPr marL="238778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dirty="0" smtClean="0"/>
              <a:t>误区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major compact == large compact?</a:t>
            </a:r>
          </a:p>
          <a:p>
            <a:pPr marL="716335" lvl="1" indent="-238778" algn="l"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 minor compact == small compact?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91051" y="6174232"/>
            <a:ext cx="5614988" cy="2341129"/>
            <a:chOff x="0" y="0"/>
            <a:chExt cx="7144" cy="317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7145" cy="3175"/>
              <a:chOff x="0" y="0"/>
              <a:chExt cx="7145" cy="3175"/>
            </a:xfrm>
          </p:grpSpPr>
          <p:sp>
            <p:nvSpPr>
              <p:cNvPr id="27674" name="Rectangle 6"/>
              <p:cNvSpPr>
                <a:spLocks noChangeArrowheads="1"/>
              </p:cNvSpPr>
              <p:nvPr/>
            </p:nvSpPr>
            <p:spPr bwMode="auto">
              <a:xfrm>
                <a:off x="0" y="1"/>
                <a:ext cx="3062" cy="31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900" dirty="0"/>
                  <a:t>Region A</a:t>
                </a:r>
              </a:p>
              <a:p>
                <a:pPr algn="ctr"/>
                <a:endParaRPr lang="zh-CN" altLang="en-US" sz="1900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75" name="Rectangle 7"/>
              <p:cNvSpPr>
                <a:spLocks noChangeArrowheads="1"/>
              </p:cNvSpPr>
              <p:nvPr/>
            </p:nvSpPr>
            <p:spPr bwMode="auto">
              <a:xfrm>
                <a:off x="116" y="566"/>
                <a:ext cx="2635" cy="2496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pPr algn="ctr"/>
                <a:r>
                  <a:rPr lang="zh-CN" altLang="en-US" sz="1700" dirty="0"/>
                  <a:t>Store</a:t>
                </a: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76" name="Rectangle 8"/>
              <p:cNvSpPr>
                <a:spLocks noChangeArrowheads="1"/>
              </p:cNvSpPr>
              <p:nvPr/>
            </p:nvSpPr>
            <p:spPr bwMode="auto">
              <a:xfrm>
                <a:off x="4083" y="0"/>
                <a:ext cx="3062" cy="31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900" dirty="0"/>
                  <a:t>Region A</a:t>
                </a:r>
              </a:p>
              <a:p>
                <a:pPr algn="ctr"/>
                <a:endParaRPr lang="zh-CN" altLang="en-US" sz="1900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77" name="Rectangle 9"/>
              <p:cNvSpPr>
                <a:spLocks noChangeArrowheads="1"/>
              </p:cNvSpPr>
              <p:nvPr/>
            </p:nvSpPr>
            <p:spPr bwMode="auto">
              <a:xfrm>
                <a:off x="4310" y="566"/>
                <a:ext cx="2635" cy="2496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700" dirty="0"/>
              </a:p>
              <a:p>
                <a:pPr algn="ctr"/>
                <a:r>
                  <a:rPr lang="zh-CN" altLang="en-US" sz="1700" dirty="0"/>
                  <a:t>Store</a:t>
                </a: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78" name="Rectangle 10"/>
              <p:cNvSpPr>
                <a:spLocks noChangeArrowheads="1"/>
              </p:cNvSpPr>
              <p:nvPr/>
            </p:nvSpPr>
            <p:spPr bwMode="auto">
              <a:xfrm>
                <a:off x="238" y="2040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79" name="Rectangle 11"/>
              <p:cNvSpPr>
                <a:spLocks noChangeArrowheads="1"/>
              </p:cNvSpPr>
              <p:nvPr/>
            </p:nvSpPr>
            <p:spPr bwMode="auto">
              <a:xfrm>
                <a:off x="238" y="906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0" name="Rectangle 12"/>
              <p:cNvSpPr>
                <a:spLocks noChangeArrowheads="1"/>
              </p:cNvSpPr>
              <p:nvPr/>
            </p:nvSpPr>
            <p:spPr bwMode="auto">
              <a:xfrm>
                <a:off x="238" y="1473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1" name="Rectangle 13"/>
              <p:cNvSpPr>
                <a:spLocks noChangeArrowheads="1"/>
              </p:cNvSpPr>
              <p:nvPr/>
            </p:nvSpPr>
            <p:spPr bwMode="auto">
              <a:xfrm>
                <a:off x="238" y="2607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2" name="Rectangle 14"/>
              <p:cNvSpPr>
                <a:spLocks noChangeArrowheads="1"/>
              </p:cNvSpPr>
              <p:nvPr/>
            </p:nvSpPr>
            <p:spPr bwMode="auto">
              <a:xfrm>
                <a:off x="1493" y="915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3" name="Rectangle 15"/>
              <p:cNvSpPr>
                <a:spLocks noChangeArrowheads="1"/>
              </p:cNvSpPr>
              <p:nvPr/>
            </p:nvSpPr>
            <p:spPr bwMode="auto">
              <a:xfrm>
                <a:off x="1467" y="1454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4" name="Rectangle 16"/>
              <p:cNvSpPr>
                <a:spLocks noChangeArrowheads="1"/>
              </p:cNvSpPr>
              <p:nvPr/>
            </p:nvSpPr>
            <p:spPr bwMode="auto">
              <a:xfrm>
                <a:off x="1455" y="2014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5" name="Rectangle 17"/>
              <p:cNvSpPr>
                <a:spLocks noChangeArrowheads="1"/>
              </p:cNvSpPr>
              <p:nvPr/>
            </p:nvSpPr>
            <p:spPr bwMode="auto">
              <a:xfrm>
                <a:off x="1455" y="2581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6" name="Rectangle 18"/>
              <p:cNvSpPr>
                <a:spLocks noChangeArrowheads="1"/>
              </p:cNvSpPr>
              <p:nvPr/>
            </p:nvSpPr>
            <p:spPr bwMode="auto">
              <a:xfrm>
                <a:off x="4415" y="1124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7" name="Rectangle 19"/>
              <p:cNvSpPr>
                <a:spLocks noChangeArrowheads="1"/>
              </p:cNvSpPr>
              <p:nvPr/>
            </p:nvSpPr>
            <p:spPr bwMode="auto">
              <a:xfrm>
                <a:off x="5670" y="1133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8" name="Rectangle 20"/>
              <p:cNvSpPr>
                <a:spLocks noChangeArrowheads="1"/>
              </p:cNvSpPr>
              <p:nvPr/>
            </p:nvSpPr>
            <p:spPr bwMode="auto">
              <a:xfrm>
                <a:off x="5103" y="1927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89" name="Rectangle 21"/>
              <p:cNvSpPr>
                <a:spLocks noChangeArrowheads="1"/>
              </p:cNvSpPr>
              <p:nvPr/>
            </p:nvSpPr>
            <p:spPr bwMode="auto">
              <a:xfrm>
                <a:off x="227" y="1360"/>
                <a:ext cx="2495" cy="170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0" name="箭头 206"/>
              <p:cNvSpPr>
                <a:spLocks noChangeShapeType="1"/>
              </p:cNvSpPr>
              <p:nvPr/>
            </p:nvSpPr>
            <p:spPr bwMode="auto">
              <a:xfrm>
                <a:off x="2837" y="2154"/>
                <a:ext cx="1926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Rectangle 23"/>
              <p:cNvSpPr>
                <a:spLocks noChangeArrowheads="1"/>
              </p:cNvSpPr>
              <p:nvPr/>
            </p:nvSpPr>
            <p:spPr bwMode="auto">
              <a:xfrm>
                <a:off x="4990" y="1702"/>
                <a:ext cx="1474" cy="909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2835" y="1701"/>
              <a:ext cx="1440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1400" dirty="0"/>
                <a:t>minor compact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157663" y="6174232"/>
            <a:ext cx="6477000" cy="2341129"/>
            <a:chOff x="0" y="0"/>
            <a:chExt cx="7144" cy="317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7145" cy="3175"/>
              <a:chOff x="0" y="0"/>
              <a:chExt cx="7145" cy="3175"/>
            </a:xfrm>
          </p:grpSpPr>
          <p:sp>
            <p:nvSpPr>
              <p:cNvPr id="27656" name="Rectangle 2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3062" cy="31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900" dirty="0"/>
                  <a:t>Region A</a:t>
                </a: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57" name="Rectangle 28"/>
              <p:cNvSpPr>
                <a:spLocks noChangeArrowheads="1"/>
              </p:cNvSpPr>
              <p:nvPr/>
            </p:nvSpPr>
            <p:spPr bwMode="auto">
              <a:xfrm>
                <a:off x="116" y="566"/>
                <a:ext cx="2635" cy="2496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pPr algn="ctr"/>
                <a:r>
                  <a:rPr lang="zh-CN" altLang="en-US" sz="1700" dirty="0"/>
                  <a:t>Store</a:t>
                </a:r>
              </a:p>
              <a:p>
                <a:pPr algn="ctr"/>
                <a:endParaRPr lang="zh-CN" altLang="en-US" sz="1700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58" name="Rectangle 29"/>
              <p:cNvSpPr>
                <a:spLocks noChangeArrowheads="1"/>
              </p:cNvSpPr>
              <p:nvPr/>
            </p:nvSpPr>
            <p:spPr bwMode="auto">
              <a:xfrm>
                <a:off x="4083" y="0"/>
                <a:ext cx="3062" cy="31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900" dirty="0"/>
                  <a:t>Region A</a:t>
                </a: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59" name="Rectangle 30"/>
              <p:cNvSpPr>
                <a:spLocks noChangeArrowheads="1"/>
              </p:cNvSpPr>
              <p:nvPr/>
            </p:nvSpPr>
            <p:spPr bwMode="auto">
              <a:xfrm>
                <a:off x="4310" y="566"/>
                <a:ext cx="2635" cy="2496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170" tIns="46990" rIns="90170" bIns="46990" anchor="ctr"/>
              <a:lstStyle/>
              <a:p>
                <a:pPr algn="ctr"/>
                <a:r>
                  <a:rPr lang="zh-CN" altLang="en-US" sz="1700" dirty="0"/>
                  <a:t>Store</a:t>
                </a: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660" name="Rectangle 31"/>
              <p:cNvSpPr>
                <a:spLocks noChangeArrowheads="1"/>
              </p:cNvSpPr>
              <p:nvPr/>
            </p:nvSpPr>
            <p:spPr bwMode="auto">
              <a:xfrm>
                <a:off x="238" y="2040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1" name="Rectangle 32"/>
              <p:cNvSpPr>
                <a:spLocks noChangeArrowheads="1"/>
              </p:cNvSpPr>
              <p:nvPr/>
            </p:nvSpPr>
            <p:spPr bwMode="auto">
              <a:xfrm>
                <a:off x="238" y="906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2" name="Rectangle 33"/>
              <p:cNvSpPr>
                <a:spLocks noChangeArrowheads="1"/>
              </p:cNvSpPr>
              <p:nvPr/>
            </p:nvSpPr>
            <p:spPr bwMode="auto">
              <a:xfrm>
                <a:off x="238" y="1473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3" name="Rectangle 34"/>
              <p:cNvSpPr>
                <a:spLocks noChangeArrowheads="1"/>
              </p:cNvSpPr>
              <p:nvPr/>
            </p:nvSpPr>
            <p:spPr bwMode="auto">
              <a:xfrm>
                <a:off x="238" y="2607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4" name="Rectangle 35"/>
              <p:cNvSpPr>
                <a:spLocks noChangeArrowheads="1"/>
              </p:cNvSpPr>
              <p:nvPr/>
            </p:nvSpPr>
            <p:spPr bwMode="auto">
              <a:xfrm>
                <a:off x="1493" y="915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5" name="Rectangle 36"/>
              <p:cNvSpPr>
                <a:spLocks noChangeArrowheads="1"/>
              </p:cNvSpPr>
              <p:nvPr/>
            </p:nvSpPr>
            <p:spPr bwMode="auto">
              <a:xfrm>
                <a:off x="1467" y="1454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6" name="Rectangle 37"/>
              <p:cNvSpPr>
                <a:spLocks noChangeArrowheads="1"/>
              </p:cNvSpPr>
              <p:nvPr/>
            </p:nvSpPr>
            <p:spPr bwMode="auto">
              <a:xfrm>
                <a:off x="1455" y="2014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7" name="Rectangle 38"/>
              <p:cNvSpPr>
                <a:spLocks noChangeArrowheads="1"/>
              </p:cNvSpPr>
              <p:nvPr/>
            </p:nvSpPr>
            <p:spPr bwMode="auto">
              <a:xfrm>
                <a:off x="1455" y="2581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8" name="Rectangle 39"/>
              <p:cNvSpPr>
                <a:spLocks noChangeArrowheads="1"/>
              </p:cNvSpPr>
              <p:nvPr/>
            </p:nvSpPr>
            <p:spPr bwMode="auto">
              <a:xfrm>
                <a:off x="5103" y="1927"/>
                <a:ext cx="1133" cy="45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/>
                  <a:t>HFile</a:t>
                </a:r>
              </a:p>
            </p:txBody>
          </p:sp>
          <p:sp>
            <p:nvSpPr>
              <p:cNvPr id="27669" name="Rectangle 40"/>
              <p:cNvSpPr>
                <a:spLocks noChangeArrowheads="1"/>
              </p:cNvSpPr>
              <p:nvPr/>
            </p:nvSpPr>
            <p:spPr bwMode="auto">
              <a:xfrm>
                <a:off x="228" y="907"/>
                <a:ext cx="2495" cy="2154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0" name="箭头 206"/>
              <p:cNvSpPr>
                <a:spLocks noChangeShapeType="1"/>
              </p:cNvSpPr>
              <p:nvPr/>
            </p:nvSpPr>
            <p:spPr bwMode="auto">
              <a:xfrm>
                <a:off x="2837" y="2154"/>
                <a:ext cx="1926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Rectangle 42"/>
              <p:cNvSpPr>
                <a:spLocks noChangeArrowheads="1"/>
              </p:cNvSpPr>
              <p:nvPr/>
            </p:nvSpPr>
            <p:spPr bwMode="auto">
              <a:xfrm>
                <a:off x="4990" y="1702"/>
                <a:ext cx="1474" cy="909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7655" name="Rectangle 43"/>
            <p:cNvSpPr>
              <a:spLocks noChangeArrowheads="1"/>
            </p:cNvSpPr>
            <p:nvPr/>
          </p:nvSpPr>
          <p:spPr bwMode="auto">
            <a:xfrm>
              <a:off x="2835" y="1587"/>
              <a:ext cx="1440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r>
                <a:rPr lang="zh-CN" altLang="en-US" sz="1400" dirty="0"/>
                <a:t>major compact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Split</a:t>
            </a:r>
          </a:p>
        </p:txBody>
      </p:sp>
      <p:sp>
        <p:nvSpPr>
          <p:cNvPr id="28675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随着数据量的不断写入，单个Region大小达到一定阈值后，就会分裂成两个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提高读写性能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减少 major compact 产生的流量</a:t>
            </a:r>
          </a:p>
          <a:p>
            <a:pPr marL="716335" lvl="1" indent="-238778" algn="l" eaLnBrk="1" hangingPunct="1"/>
            <a:endParaRPr lang="zh-CN" altLang="en-US" sz="2500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752725" y="4646546"/>
            <a:ext cx="2917032" cy="242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7348" tIns="63674" rIns="127348" bIns="63674" anchor="ctr"/>
          <a:lstStyle/>
          <a:p>
            <a:pPr algn="ctr"/>
            <a:r>
              <a:rPr lang="zh-CN" altLang="en-US"/>
              <a:t>RegionServer A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86112" y="5636567"/>
            <a:ext cx="1943100" cy="89875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7348" tIns="63674" rIns="127348" bIns="63674" anchor="ctr"/>
          <a:lstStyle/>
          <a:p>
            <a:pPr algn="ctr"/>
            <a:r>
              <a:rPr lang="zh-CN" altLang="en-US"/>
              <a:t>RegionA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181850" y="4646546"/>
            <a:ext cx="2917032" cy="242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7348" tIns="63674" rIns="127348" bIns="63674" anchor="ctr"/>
          <a:lstStyle/>
          <a:p>
            <a:pPr algn="ctr"/>
            <a:r>
              <a:rPr lang="zh-CN" altLang="en-US"/>
              <a:t>RegionServer A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722395" y="5456021"/>
            <a:ext cx="1943100" cy="5396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7348" tIns="63674" rIns="127348" bIns="63674" anchor="ctr"/>
          <a:lstStyle/>
          <a:p>
            <a:pPr algn="ctr"/>
            <a:r>
              <a:rPr lang="zh-CN" altLang="en-US"/>
              <a:t>Region B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722395" y="6265497"/>
            <a:ext cx="1943100" cy="53766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7348" tIns="63674" rIns="127348" bIns="63674" anchor="ctr"/>
          <a:lstStyle/>
          <a:p>
            <a:pPr algn="ctr"/>
            <a:r>
              <a:rPr lang="zh-CN" altLang="en-US"/>
              <a:t>Region C</a:t>
            </a:r>
          </a:p>
        </p:txBody>
      </p:sp>
      <p:sp>
        <p:nvSpPr>
          <p:cNvPr id="28681" name="箭头 206"/>
          <p:cNvSpPr>
            <a:spLocks noChangeShapeType="1"/>
          </p:cNvSpPr>
          <p:nvPr/>
        </p:nvSpPr>
        <p:spPr bwMode="auto">
          <a:xfrm flipV="1">
            <a:off x="5238750" y="5725846"/>
            <a:ext cx="2266950" cy="269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27348" tIns="63674" rIns="127348" bIns="63674"/>
          <a:lstStyle/>
          <a:p>
            <a:endParaRPr lang="zh-CN" altLang="en-US"/>
          </a:p>
        </p:txBody>
      </p:sp>
      <p:sp>
        <p:nvSpPr>
          <p:cNvPr id="28682" name="箭头 206"/>
          <p:cNvSpPr>
            <a:spLocks noChangeShapeType="1"/>
          </p:cNvSpPr>
          <p:nvPr/>
        </p:nvSpPr>
        <p:spPr bwMode="auto">
          <a:xfrm>
            <a:off x="5238751" y="6176217"/>
            <a:ext cx="2376488" cy="3591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27348" tIns="63674" rIns="127348" bIns="63674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2706" name="Picture 2" descr="http://www.thebigdata.cn/upload/2017-08/17080115084636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4061" y="1551215"/>
            <a:ext cx="5229225" cy="643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</a:t>
            </a:r>
            <a:r>
              <a:rPr lang="en-US" altLang="zh-CN" dirty="0" smtClean="0"/>
              <a:t>l</a:t>
            </a:r>
            <a:r>
              <a:rPr lang="zh-CN" altLang="en-US" dirty="0" smtClean="0"/>
              <a:t>og</a:t>
            </a:r>
            <a:r>
              <a:rPr lang="en-US" altLang="zh-CN" dirty="0" smtClean="0"/>
              <a:t>(WAL)</a:t>
            </a:r>
            <a:endParaRPr lang="zh-CN" altLang="en-US" dirty="0" smtClean="0"/>
          </a:p>
        </p:txBody>
      </p:sp>
      <p:sp>
        <p:nvSpPr>
          <p:cNvPr id="25603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主要作用就是在RS宕机后，可以恢复RS上memstore中的数据，防止数据丢失，这也是HBase高可靠性的一个手段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482" y="3384718"/>
            <a:ext cx="10001250" cy="451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宕机恢复</a:t>
            </a:r>
          </a:p>
        </p:txBody>
      </p:sp>
      <p:sp>
        <p:nvSpPr>
          <p:cNvPr id="29699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replay hlog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482" y="3206157"/>
            <a:ext cx="10115550" cy="43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7870" y="3384717"/>
            <a:ext cx="10341768" cy="449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数据备份与容灾</a:t>
            </a:r>
          </a:p>
        </p:txBody>
      </p:sp>
      <p:sp>
        <p:nvSpPr>
          <p:cNvPr id="30723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采用的HDFS 存储，默认存储3 备份数据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支持表的跨集群容灾</a:t>
            </a:r>
            <a:r>
              <a:rPr lang="zh-CN" altLang="en-US" dirty="0" smtClean="0"/>
              <a:t>备份</a:t>
            </a:r>
            <a:endParaRPr lang="en-US" altLang="zh-CN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快照</a:t>
            </a:r>
            <a:endParaRPr lang="en-US" altLang="zh-CN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en-US" altLang="zh-CN" dirty="0" err="1" smtClean="0"/>
              <a:t>distcp</a:t>
            </a:r>
            <a:endParaRPr lang="zh-CN" altLang="en-US" dirty="0" smtClean="0"/>
          </a:p>
        </p:txBody>
      </p:sp>
      <p:pic>
        <p:nvPicPr>
          <p:cNvPr id="20484" name="Picture 3" descr="{59AC8A6D-CEB0-45CD-8C17-BA592DC07D60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489" y="4375318"/>
            <a:ext cx="6259150" cy="39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HBase表设计</a:t>
            </a:r>
          </a:p>
        </p:txBody>
      </p:sp>
      <p:sp>
        <p:nvSpPr>
          <p:cNvPr id="3174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HBase是一个分布式数据库，其性能的好坏主要取决于内部表的设计和资源的分配是否合理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Rowkey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在满足查询需求的前提下，尽可能的保证每个region读写均匀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最大长度64KB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列族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建议一张表只有一个列族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TTL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合适的数据过期时间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预分区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根据rowkey分布，建表时提前预分区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region大小合适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38132" y="5519057"/>
            <a:ext cx="7977868" cy="12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7348" tIns="63674" rIns="127348" bIns="63674">
            <a:spAutoFit/>
          </a:bodyPr>
          <a:lstStyle/>
          <a:p>
            <a:r>
              <a:rPr lang="en-US" altLang="zh-CN" sz="1800" dirty="0" smtClean="0">
                <a:latin typeface="宋体" pitchFamily="2" charset="-122"/>
                <a:sym typeface="宋体" pitchFamily="2" charset="-122"/>
              </a:rPr>
              <a:t>Create </a:t>
            </a:r>
            <a:r>
              <a:rPr lang="zh-CN" altLang="en-US" sz="1800" dirty="0" smtClean="0">
                <a:latin typeface="宋体" pitchFamily="2" charset="-122"/>
                <a:sym typeface="宋体" pitchFamily="2" charset="-122"/>
              </a:rPr>
              <a:t>'</a:t>
            </a:r>
            <a:r>
              <a:rPr lang="zh-CN" altLang="en-US" sz="1800" dirty="0">
                <a:latin typeface="宋体" pitchFamily="2" charset="-122"/>
                <a:sym typeface="宋体" pitchFamily="2" charset="-122"/>
              </a:rPr>
              <a:t>gdt_logjoin_trace_journal_20160620', {TABLE_ATTRIBUTES =&gt; {MAX_FILESIZE =&gt; '549755813888'}, {NAME =&gt; 'cf', DATA_BLOCK_ENCODING =&gt; 'DIFF', COMPRESSION =&gt; 'GZ', TTL =&gt; '604800 SECONDS (7 DAYS)'}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存储优化</a:t>
            </a:r>
          </a:p>
        </p:txBody>
      </p:sp>
      <p:sp>
        <p:nvSpPr>
          <p:cNvPr id="32771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zh-CN" dirty="0" smtClean="0"/>
              <a:t>hadoop</a:t>
            </a:r>
            <a:r>
              <a:rPr lang="zh-CN" dirty="0" smtClean="0"/>
              <a:t>目前支持结构化存储和非结构话存储，结构化存储的代表是</a:t>
            </a:r>
            <a:r>
              <a:rPr lang="zh-CN" altLang="zh-CN" dirty="0" smtClean="0"/>
              <a:t>Hive</a:t>
            </a:r>
            <a:r>
              <a:rPr lang="zh-CN" dirty="0" smtClean="0"/>
              <a:t>，非结构化或是半结构化的数据为</a:t>
            </a:r>
            <a:r>
              <a:rPr lang="zh-CN" altLang="zh-CN" dirty="0" smtClean="0"/>
              <a:t>HBase</a:t>
            </a:r>
            <a:r>
              <a:rPr lang="zh-CN" dirty="0" smtClean="0"/>
              <a:t>的存储模型</a:t>
            </a:r>
          </a:p>
        </p:txBody>
      </p:sp>
      <p:pic>
        <p:nvPicPr>
          <p:cNvPr id="3277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3206156"/>
            <a:ext cx="11556207" cy="377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存储优化-四大利器</a:t>
            </a:r>
          </a:p>
        </p:txBody>
      </p:sp>
      <p:sp>
        <p:nvSpPr>
          <p:cNvPr id="33795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利器之一： 压缩算法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创建表时设置压缩算法，hbase存储模型的特点，能有较高的压缩比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读写速度均衡型：snappy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高压缩比型：GZ</a:t>
            </a:r>
          </a:p>
          <a:p>
            <a:pPr marL="1193892" lvl="2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DATA_BLOCK压缩：DIFF/FASTDIFF等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利器之二：合理的Key设计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在能满足需求前提下，rowkey尽量设计的简短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2321720" y="5834743"/>
          <a:ext cx="7129464" cy="1396742"/>
        </p:xfrm>
        <a:graphic>
          <a:graphicData uri="http://schemas.openxmlformats.org/drawingml/2006/table">
            <a:tbl>
              <a:tblPr/>
              <a:tblGrid>
                <a:gridCol w="1935956"/>
                <a:gridCol w="1778795"/>
                <a:gridCol w="1807368"/>
                <a:gridCol w="1607345"/>
              </a:tblGrid>
              <a:tr h="46029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Algorithm </a:t>
                      </a:r>
                      <a:endParaRPr kumimoji="0" lang="zh-CN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137160" marR="137160" marT="57139" marB="5713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remaining 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137160" marR="137160" marT="57139" marB="5713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Encoding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137160" marR="137160" marT="57139" marB="5713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Decoding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137160" marR="137160" marT="57139" marB="5713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22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GZIP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13.4%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21 MB/s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118 MB/s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22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Snappy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22.2%</a:t>
                      </a:r>
                      <a:endParaRPr kumimoji="0" lang="zh-CN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172 MB/s</a:t>
                      </a:r>
                      <a:endParaRPr kumimoji="0" lang="zh-CN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7C5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Calibri" pitchFamily="34" charset="0"/>
                        </a:rPr>
                        <a:t>409 MB/s</a:t>
                      </a:r>
                      <a:endParaRPr kumimoji="0" lang="zh-CN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Calibri" pitchFamily="34" charset="0"/>
                      </a:endParaRPr>
                    </a:p>
                  </a:txBody>
                  <a:tcPr marL="42863" marR="42863" marT="35712" marB="35712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 noChangeArrowheads="1"/>
          </p:cNvSpPr>
          <p:nvPr/>
        </p:nvSpPr>
        <p:spPr bwMode="auto">
          <a:xfrm>
            <a:off x="893763" y="571500"/>
            <a:ext cx="1192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22" tIns="62861" rIns="125722" bIns="62861" numCol="1" anchor="ctr" anchorCtr="0" compatLnSpc="1">
            <a:prstTxWarp prst="textNoShape">
              <a:avLst/>
            </a:prstTxWarp>
          </a:bodyPr>
          <a:lstStyle/>
          <a:p>
            <a:pPr lvl="0" defTabSz="1257300" eaLnBrk="1" hangingPunct="1"/>
            <a:r>
              <a:rPr lang="en-US" altLang="zh-CN" sz="3600" b="1" kern="0" dirty="0" smtClean="0">
                <a:solidFill>
                  <a:srgbClr val="404040"/>
                </a:solidFill>
              </a:rPr>
              <a:t>YARN(</a:t>
            </a:r>
            <a:r>
              <a:rPr kumimoji="0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r>
              <a:rPr lang="en-US" altLang="zh-CN" sz="3600" b="1" kern="0" dirty="0" smtClean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http://static.oschina.net/uploads/img/201607/21163258_XKK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906" y="2000250"/>
            <a:ext cx="6533923" cy="4073979"/>
          </a:xfrm>
          <a:prstGeom prst="rect">
            <a:avLst/>
          </a:prstGeom>
          <a:noFill/>
        </p:spPr>
      </p:pic>
      <p:pic>
        <p:nvPicPr>
          <p:cNvPr id="3078" name="Picture 6" descr="http://static.oschina.net/uploads/img/201607/21163300_K2G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9817" y="2000250"/>
            <a:ext cx="6000750" cy="4073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存储优化-四大利器</a:t>
            </a:r>
          </a:p>
        </p:txBody>
      </p:sp>
      <p:sp>
        <p:nvSpPr>
          <p:cNvPr id="34819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1867941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利器之三：简短的列族和列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最好只有一个列族且命名尽可能短，用一个字符代表下就好了，例如：i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列名称也要尽可能的短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利器之四 列值合并。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在入库HBase把列分类合并到一个列中，读取时只要客户端解析对应的数据就好了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如果每次都是查询全部列值的话，强烈建议用这种方式，对读写性能也有一定提升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如果每次只查询其中的一列，这种方式就有点得不偿失了</a:t>
            </a:r>
          </a:p>
        </p:txBody>
      </p:sp>
      <p:pic>
        <p:nvPicPr>
          <p:cNvPr id="34820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5943561"/>
            <a:ext cx="11682413" cy="224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网络优化</a:t>
            </a:r>
          </a:p>
        </p:txBody>
      </p:sp>
      <p:sp>
        <p:nvSpPr>
          <p:cNvPr id="35843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HBase底层存储系统为HDFS，天然具备了相关的容灾备份等优点，同时也带来一些问题，对一个RS节点分析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单台RS的网络入口流量 = 数据写入流量N + 2 * HLOG + 2 * flush + 2 * minor compa</a:t>
            </a:r>
            <a:r>
              <a:rPr lang="en-US" altLang="zh-CN" dirty="0" smtClean="0"/>
              <a:t>c</a:t>
            </a:r>
            <a:r>
              <a:rPr lang="zh-CN" altLang="en-US" dirty="0" smtClean="0"/>
              <a:t>tion + 2 * major compation = 9 * N MB流量</a:t>
            </a:r>
          </a:p>
        </p:txBody>
      </p:sp>
      <p:pic>
        <p:nvPicPr>
          <p:cNvPr id="35844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6" y="3114892"/>
            <a:ext cx="8427245" cy="305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网络优化</a:t>
            </a:r>
          </a:p>
        </p:txBody>
      </p:sp>
      <p:sp>
        <p:nvSpPr>
          <p:cNvPr id="3686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compation优化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关闭 major compation，在业务低峰期手工触发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减少large和small线程个数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flush优化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调整RS写cache的大小以及Hlog等参数减少flush小文件的几率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关闭定时自动flush线程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增大flush文件的大小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HLog 优化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hlog开启压缩开关，默认字典压缩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采用分天建表模式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过期表直接删除掉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读写性能优化</a:t>
            </a:r>
          </a:p>
        </p:txBody>
      </p:sp>
      <p:sp>
        <p:nvSpPr>
          <p:cNvPr id="37891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1763486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rowkey优化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哈希分桶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字段反转，如qq号，openid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随机前缀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选择合适的cache参数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读cache压缩，尽可能的多缓存数据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写cache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选用合适的压缩算法，减少IOPS数目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开启bloom filter特性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Get请求较多的情况下，开始开启bloom filter特性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定期进行major compation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尽快删除过期以及delete标记的数据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合并小文件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内存优化</a:t>
            </a:r>
          </a:p>
        </p:txBody>
      </p:sp>
      <p:sp>
        <p:nvSpPr>
          <p:cNvPr id="38915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机型选择-TS5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内存：64G 内存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硬盘：2T * 11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读写内存配置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读密集型集群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写密集型集群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CMSInitiatingOccupancyFraction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hbase.regionserver.global.memstore.upperLimit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hbase.regionserver.global.memstore.lowerLimit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hfile.block.cache.size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6356761"/>
            <a:ext cx="11441907" cy="105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446402"/>
            <a:ext cx="11830050" cy="165664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TDW海量数据实时查询服务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7870" y="2035592"/>
            <a:ext cx="8196263" cy="4769554"/>
            <a:chOff x="0" y="0"/>
            <a:chExt cx="8606" cy="6010"/>
          </a:xfrm>
        </p:grpSpPr>
        <p:sp>
          <p:nvSpPr>
            <p:cNvPr id="40964" name="矩形 22"/>
            <p:cNvSpPr>
              <a:spLocks noChangeArrowheads="1"/>
            </p:cNvSpPr>
            <p:nvPr/>
          </p:nvSpPr>
          <p:spPr bwMode="auto">
            <a:xfrm>
              <a:off x="142" y="4640"/>
              <a:ext cx="8352" cy="137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000000"/>
                </a:solidFill>
              </a:endParaRPr>
            </a:p>
          </p:txBody>
        </p:sp>
        <p:sp>
          <p:nvSpPr>
            <p:cNvPr id="40965" name="圆角矩形 24"/>
            <p:cNvSpPr>
              <a:spLocks noChangeArrowheads="1"/>
            </p:cNvSpPr>
            <p:nvPr/>
          </p:nvSpPr>
          <p:spPr bwMode="auto">
            <a:xfrm>
              <a:off x="496" y="4827"/>
              <a:ext cx="2269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 err="1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HBase</a:t>
              </a:r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A</a:t>
              </a:r>
            </a:p>
          </p:txBody>
        </p:sp>
        <p:sp>
          <p:nvSpPr>
            <p:cNvPr id="40966" name="圆角矩形 25"/>
            <p:cNvSpPr>
              <a:spLocks noChangeArrowheads="1"/>
            </p:cNvSpPr>
            <p:nvPr/>
          </p:nvSpPr>
          <p:spPr bwMode="auto">
            <a:xfrm>
              <a:off x="3177" y="4827"/>
              <a:ext cx="2269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 err="1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HBase</a:t>
              </a:r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B</a:t>
              </a:r>
            </a:p>
          </p:txBody>
        </p:sp>
        <p:sp>
          <p:nvSpPr>
            <p:cNvPr id="40967" name="圆角矩形 26"/>
            <p:cNvSpPr>
              <a:spLocks noChangeArrowheads="1"/>
            </p:cNvSpPr>
            <p:nvPr/>
          </p:nvSpPr>
          <p:spPr bwMode="auto">
            <a:xfrm>
              <a:off x="5858" y="4827"/>
              <a:ext cx="2268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 err="1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HBase</a:t>
              </a:r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C</a:t>
              </a:r>
            </a:p>
          </p:txBody>
        </p:sp>
        <p:sp>
          <p:nvSpPr>
            <p:cNvPr id="40968" name="圆角矩形 27"/>
            <p:cNvSpPr>
              <a:spLocks noChangeArrowheads="1"/>
            </p:cNvSpPr>
            <p:nvPr/>
          </p:nvSpPr>
          <p:spPr bwMode="auto">
            <a:xfrm>
              <a:off x="5961" y="2196"/>
              <a:ext cx="1959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TDSI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0969" name="圆角矩形 28"/>
            <p:cNvSpPr>
              <a:spLocks noChangeArrowheads="1"/>
            </p:cNvSpPr>
            <p:nvPr/>
          </p:nvSpPr>
          <p:spPr bwMode="auto">
            <a:xfrm>
              <a:off x="6064" y="2299"/>
              <a:ext cx="1959" cy="92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TDSI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0970" name="圆角矩形 29"/>
            <p:cNvSpPr>
              <a:spLocks noChangeArrowheads="1"/>
            </p:cNvSpPr>
            <p:nvPr/>
          </p:nvSpPr>
          <p:spPr bwMode="auto">
            <a:xfrm>
              <a:off x="6181" y="2416"/>
              <a:ext cx="1959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DSF</a:t>
              </a:r>
            </a:p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查询接口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0971" name="圆角矩形 33"/>
            <p:cNvSpPr>
              <a:spLocks noChangeArrowheads="1"/>
            </p:cNvSpPr>
            <p:nvPr/>
          </p:nvSpPr>
          <p:spPr bwMode="auto">
            <a:xfrm>
              <a:off x="787" y="1330"/>
              <a:ext cx="3937" cy="9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 err="1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TDBank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实时接入平台</a:t>
              </a:r>
            </a:p>
          </p:txBody>
        </p:sp>
        <p:sp>
          <p:nvSpPr>
            <p:cNvPr id="40972" name="圆角矩形 34"/>
            <p:cNvSpPr>
              <a:spLocks noChangeArrowheads="1"/>
            </p:cNvSpPr>
            <p:nvPr/>
          </p:nvSpPr>
          <p:spPr bwMode="auto">
            <a:xfrm>
              <a:off x="0" y="2568"/>
              <a:ext cx="3486" cy="14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TDW</a:t>
              </a:r>
              <a:endPara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分布式数据仓库</a:t>
              </a:r>
            </a:p>
          </p:txBody>
        </p:sp>
        <p:sp>
          <p:nvSpPr>
            <p:cNvPr id="40973" name="矩形 35"/>
            <p:cNvSpPr>
              <a:spLocks noChangeArrowheads="1"/>
            </p:cNvSpPr>
            <p:nvPr/>
          </p:nvSpPr>
          <p:spPr bwMode="auto">
            <a:xfrm>
              <a:off x="48" y="0"/>
              <a:ext cx="8559" cy="1031"/>
            </a:xfrm>
            <a:prstGeom prst="rect">
              <a:avLst/>
            </a:prstGeom>
            <a:solidFill>
              <a:srgbClr val="B7CCE4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74" name="圆角矩形 36"/>
            <p:cNvSpPr>
              <a:spLocks noChangeArrowheads="1"/>
            </p:cNvSpPr>
            <p:nvPr/>
          </p:nvSpPr>
          <p:spPr bwMode="auto">
            <a:xfrm>
              <a:off x="284" y="186"/>
              <a:ext cx="4228" cy="7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业务生产</a:t>
              </a:r>
            </a:p>
          </p:txBody>
        </p:sp>
        <p:sp>
          <p:nvSpPr>
            <p:cNvPr id="40975" name="下箭头 38"/>
            <p:cNvSpPr>
              <a:spLocks noChangeArrowheads="1"/>
            </p:cNvSpPr>
            <p:nvPr/>
          </p:nvSpPr>
          <p:spPr bwMode="auto">
            <a:xfrm>
              <a:off x="2699" y="1011"/>
              <a:ext cx="454" cy="31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76" name="下箭头 39"/>
            <p:cNvSpPr>
              <a:spLocks noChangeArrowheads="1"/>
            </p:cNvSpPr>
            <p:nvPr/>
          </p:nvSpPr>
          <p:spPr bwMode="auto">
            <a:xfrm>
              <a:off x="1555" y="4030"/>
              <a:ext cx="453" cy="591"/>
            </a:xfrm>
            <a:prstGeom prst="downArrow">
              <a:avLst>
                <a:gd name="adj1" fmla="val 50000"/>
                <a:gd name="adj2" fmla="val 5009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77" name="上箭头 42"/>
            <p:cNvSpPr>
              <a:spLocks noChangeArrowheads="1"/>
            </p:cNvSpPr>
            <p:nvPr/>
          </p:nvSpPr>
          <p:spPr bwMode="auto">
            <a:xfrm>
              <a:off x="6903" y="3347"/>
              <a:ext cx="453" cy="1247"/>
            </a:xfrm>
            <a:prstGeom prst="upArrow">
              <a:avLst>
                <a:gd name="adj1" fmla="val 50000"/>
                <a:gd name="adj2" fmla="val 50047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78" name="圆角矩形 43"/>
            <p:cNvSpPr>
              <a:spLocks noChangeArrowheads="1"/>
            </p:cNvSpPr>
            <p:nvPr/>
          </p:nvSpPr>
          <p:spPr bwMode="auto">
            <a:xfrm>
              <a:off x="4821" y="186"/>
              <a:ext cx="3506" cy="7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业务查询</a:t>
              </a:r>
            </a:p>
          </p:txBody>
        </p:sp>
        <p:sp>
          <p:nvSpPr>
            <p:cNvPr id="40979" name="下箭头 49"/>
            <p:cNvSpPr>
              <a:spLocks noChangeArrowheads="1"/>
            </p:cNvSpPr>
            <p:nvPr/>
          </p:nvSpPr>
          <p:spPr bwMode="auto">
            <a:xfrm>
              <a:off x="1561" y="2268"/>
              <a:ext cx="454" cy="31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80" name="下箭头 51"/>
            <p:cNvSpPr>
              <a:spLocks noChangeArrowheads="1"/>
            </p:cNvSpPr>
            <p:nvPr/>
          </p:nvSpPr>
          <p:spPr bwMode="auto">
            <a:xfrm>
              <a:off x="3824" y="2343"/>
              <a:ext cx="453" cy="2267"/>
            </a:xfrm>
            <a:prstGeom prst="downArrow">
              <a:avLst>
                <a:gd name="adj1" fmla="val 50000"/>
                <a:gd name="adj2" fmla="val 50044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  <p:sp>
          <p:nvSpPr>
            <p:cNvPr id="40981" name="上箭头 52"/>
            <p:cNvSpPr>
              <a:spLocks noChangeArrowheads="1"/>
            </p:cNvSpPr>
            <p:nvPr/>
          </p:nvSpPr>
          <p:spPr bwMode="auto">
            <a:xfrm>
              <a:off x="6911" y="1105"/>
              <a:ext cx="454" cy="1247"/>
            </a:xfrm>
            <a:prstGeom prst="upArrow">
              <a:avLst>
                <a:gd name="adj1" fmla="val 50000"/>
                <a:gd name="adj2" fmla="val 49936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2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接入方式</a:t>
            </a:r>
          </a:p>
        </p:txBody>
      </p:sp>
      <p:sp>
        <p:nvSpPr>
          <p:cNvPr id="4198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离线导入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直接在Lhotse系统上创建出库任务，将TDW表或HDFS上的文件(文本)出库到HBase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支持按小时/天/周/月等不同时间粒度加载数据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实时导入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通过TDBank实时拉取数据，写入到HBase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TDBank可以接入的数据形式有文件、TCP/UDP消息和MySQL DB等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业务数据先接入TDBank，由TDBank负责根据接入配置将数据分拣后直接写入到HBase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查询接口</a:t>
            </a:r>
          </a:p>
        </p:txBody>
      </p:sp>
      <p:sp>
        <p:nvSpPr>
          <p:cNvPr id="43011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HTTP API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返回json /xml等格式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轻量查询，例如：游戏客服查询等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 TCP API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返回protobuf 格式</a:t>
            </a:r>
          </a:p>
          <a:p>
            <a:pPr marL="716335" lvl="1" indent="-238778" algn="l" eaLnBrk="1" hangingPunct="1">
              <a:buFont typeface="Wingdings" pitchFamily="2" charset="2"/>
              <a:buChar char="l"/>
            </a:pPr>
            <a:r>
              <a:rPr lang="zh-CN" altLang="en-US" sz="2500" dirty="0" smtClean="0"/>
              <a:t> 大规模查询，例如：用户画像查询</a:t>
            </a:r>
          </a:p>
          <a:p>
            <a:pPr marL="238778" indent="-238778" algn="l"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Kafka+storm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spark+hbase</a:t>
            </a:r>
            <a:endParaRPr lang="zh-CN" altLang="en-US" dirty="0"/>
          </a:p>
        </p:txBody>
      </p:sp>
      <p:pic>
        <p:nvPicPr>
          <p:cNvPr id="66562" name="Picture 2" descr="http://www.aboutyun.com/data/attachment/forum/201505/30/172841pvuv5ve3mmv5u4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605" y="2794667"/>
            <a:ext cx="5314950" cy="2933701"/>
          </a:xfrm>
          <a:prstGeom prst="rect">
            <a:avLst/>
          </a:prstGeom>
          <a:noFill/>
        </p:spPr>
      </p:pic>
      <p:pic>
        <p:nvPicPr>
          <p:cNvPr id="66564" name="Picture 4" descr="http://www.aboutyun.com/data/attachment/forum/201505/30/172843rg0ykwyk8or2rrc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0804" y="2794667"/>
            <a:ext cx="5314950" cy="2933701"/>
          </a:xfrm>
          <a:prstGeom prst="rect">
            <a:avLst/>
          </a:prstGeom>
          <a:noFill/>
        </p:spPr>
      </p:pic>
      <p:pic>
        <p:nvPicPr>
          <p:cNvPr id="66566" name="Picture 6" descr="http://7nj1qk.com1.z0.glb.clouddn.com/@/spark/intro/spark_architec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0274" y="5796407"/>
            <a:ext cx="4924425" cy="2447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66"/>
          <p:cNvSpPr/>
          <p:nvPr/>
        </p:nvSpPr>
        <p:spPr>
          <a:xfrm>
            <a:off x="8777292" y="4349889"/>
            <a:ext cx="1152524" cy="15065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" name="Shape 268"/>
          <p:cNvSpPr/>
          <p:nvPr/>
        </p:nvSpPr>
        <p:spPr>
          <a:xfrm>
            <a:off x="784374" y="1462195"/>
            <a:ext cx="1549253" cy="54844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69"/>
          <p:cNvSpPr/>
          <p:nvPr/>
        </p:nvSpPr>
        <p:spPr>
          <a:xfrm>
            <a:off x="6215063" y="3951765"/>
            <a:ext cx="1738311" cy="1249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" name="Shape 270"/>
          <p:cNvSpPr/>
          <p:nvPr/>
        </p:nvSpPr>
        <p:spPr>
          <a:xfrm>
            <a:off x="5595935" y="1432078"/>
            <a:ext cx="3024186" cy="8332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877" y="3974766"/>
            <a:ext cx="1679114" cy="57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5014" y="3741197"/>
            <a:ext cx="863623" cy="8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74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2567311" y="4797014"/>
            <a:ext cx="930936" cy="775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75"/>
          <p:cNvSpPr txBox="1"/>
          <p:nvPr/>
        </p:nvSpPr>
        <p:spPr>
          <a:xfrm>
            <a:off x="8836781" y="4319291"/>
            <a:ext cx="1260598" cy="461580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14" name="Shape 276"/>
          <p:cNvSpPr/>
          <p:nvPr/>
        </p:nvSpPr>
        <p:spPr>
          <a:xfrm>
            <a:off x="3071814" y="3297044"/>
            <a:ext cx="2214562" cy="255937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>
              <a:buSzPct val="25000"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Ingest</a:t>
            </a: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2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3" y="2683325"/>
            <a:ext cx="804859" cy="67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2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4915" y="3542163"/>
            <a:ext cx="719138" cy="60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7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76339" y="4349888"/>
            <a:ext cx="823913" cy="68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80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1223963" y="5293786"/>
            <a:ext cx="685800" cy="7927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281"/>
          <p:cNvCxnSpPr/>
          <p:nvPr/>
        </p:nvCxnSpPr>
        <p:spPr>
          <a:xfrm>
            <a:off x="2381254" y="3733526"/>
            <a:ext cx="642937" cy="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" name="Shape 282"/>
          <p:cNvCxnSpPr/>
          <p:nvPr/>
        </p:nvCxnSpPr>
        <p:spPr>
          <a:xfrm rot="10800000" flipH="1">
            <a:off x="2309815" y="5340572"/>
            <a:ext cx="738188" cy="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" name="Shape 283"/>
          <p:cNvCxnSpPr>
            <a:stCxn id="14" idx="3"/>
            <a:endCxn id="8" idx="2"/>
          </p:cNvCxnSpPr>
          <p:nvPr/>
        </p:nvCxnSpPr>
        <p:spPr>
          <a:xfrm rot="10800000" flipH="1">
            <a:off x="5286374" y="2265282"/>
            <a:ext cx="1821600" cy="231144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" name="Shape 284"/>
          <p:cNvCxnSpPr>
            <a:stCxn id="14" idx="3"/>
            <a:endCxn id="7" idx="1"/>
          </p:cNvCxnSpPr>
          <p:nvPr/>
        </p:nvCxnSpPr>
        <p:spPr>
          <a:xfrm>
            <a:off x="5286375" y="4576729"/>
            <a:ext cx="928800" cy="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" name="Shape 285"/>
          <p:cNvCxnSpPr>
            <a:stCxn id="7" idx="3"/>
            <a:endCxn id="5" idx="1"/>
          </p:cNvCxnSpPr>
          <p:nvPr/>
        </p:nvCxnSpPr>
        <p:spPr>
          <a:xfrm>
            <a:off x="7953374" y="4576728"/>
            <a:ext cx="823918" cy="526424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" name="Shape 286"/>
          <p:cNvCxnSpPr>
            <a:stCxn id="7" idx="0"/>
            <a:endCxn id="8" idx="2"/>
          </p:cNvCxnSpPr>
          <p:nvPr/>
        </p:nvCxnSpPr>
        <p:spPr>
          <a:xfrm rot="10800000" flipH="1">
            <a:off x="7084218" y="2265326"/>
            <a:ext cx="23849" cy="16864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" name="Shape 287"/>
          <p:cNvCxnSpPr>
            <a:stCxn id="5" idx="3"/>
          </p:cNvCxnSpPr>
          <p:nvPr/>
        </p:nvCxnSpPr>
        <p:spPr>
          <a:xfrm flipV="1">
            <a:off x="9929816" y="4209874"/>
            <a:ext cx="1285648" cy="89327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" name="Shape 288"/>
          <p:cNvCxnSpPr>
            <a:stCxn id="5" idx="3"/>
          </p:cNvCxnSpPr>
          <p:nvPr/>
        </p:nvCxnSpPr>
        <p:spPr>
          <a:xfrm>
            <a:off x="9929816" y="5103151"/>
            <a:ext cx="1276199" cy="5079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" name="Shape 289"/>
          <p:cNvCxnSpPr>
            <a:stCxn id="5" idx="3"/>
          </p:cNvCxnSpPr>
          <p:nvPr/>
        </p:nvCxnSpPr>
        <p:spPr>
          <a:xfrm>
            <a:off x="9929816" y="5103152"/>
            <a:ext cx="1166849" cy="103086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" name="Shape 290"/>
          <p:cNvSpPr/>
          <p:nvPr/>
        </p:nvSpPr>
        <p:spPr>
          <a:xfrm>
            <a:off x="11215688" y="3892246"/>
            <a:ext cx="1285875" cy="6348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</a:p>
        </p:txBody>
      </p:sp>
      <p:sp>
        <p:nvSpPr>
          <p:cNvPr id="29" name="Shape 291"/>
          <p:cNvSpPr/>
          <p:nvPr/>
        </p:nvSpPr>
        <p:spPr>
          <a:xfrm>
            <a:off x="11206162" y="4836633"/>
            <a:ext cx="1285875" cy="6348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</p:txBody>
      </p:sp>
      <p:sp>
        <p:nvSpPr>
          <p:cNvPr id="30" name="Shape 292"/>
          <p:cNvSpPr txBox="1"/>
          <p:nvPr/>
        </p:nvSpPr>
        <p:spPr>
          <a:xfrm>
            <a:off x="11549065" y="5538975"/>
            <a:ext cx="714373" cy="1927132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31" name="Shape 29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08097" y="4637567"/>
            <a:ext cx="693407" cy="83328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294"/>
          <p:cNvSpPr txBox="1"/>
          <p:nvPr/>
        </p:nvSpPr>
        <p:spPr>
          <a:xfrm>
            <a:off x="3043656" y="3951764"/>
            <a:ext cx="1260598" cy="461580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pic>
        <p:nvPicPr>
          <p:cNvPr id="33" name="Shape 29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347128" y="4625649"/>
            <a:ext cx="824916" cy="8452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296"/>
          <p:cNvSpPr txBox="1"/>
          <p:nvPr/>
        </p:nvSpPr>
        <p:spPr>
          <a:xfrm>
            <a:off x="4206716" y="3979083"/>
            <a:ext cx="1260598" cy="461580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35" name="Shape 297"/>
          <p:cNvSpPr txBox="1"/>
          <p:nvPr/>
        </p:nvSpPr>
        <p:spPr>
          <a:xfrm>
            <a:off x="6572252" y="1590798"/>
            <a:ext cx="1095375" cy="476162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HDFS </a:t>
            </a:r>
          </a:p>
        </p:txBody>
      </p:sp>
      <p:sp>
        <p:nvSpPr>
          <p:cNvPr id="36" name="Shape 298"/>
          <p:cNvSpPr/>
          <p:nvPr/>
        </p:nvSpPr>
        <p:spPr>
          <a:xfrm>
            <a:off x="10358438" y="1392397"/>
            <a:ext cx="1143000" cy="1210245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2611" tIns="71286" rIns="142611" bIns="71286" anchor="ctr" anchorCtr="0">
            <a:noAutofit/>
          </a:bodyPr>
          <a:lstStyle/>
          <a:p>
            <a:pPr algn="ctr"/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299"/>
          <p:cNvSpPr txBox="1"/>
          <p:nvPr/>
        </p:nvSpPr>
        <p:spPr>
          <a:xfrm>
            <a:off x="10372728" y="1820942"/>
            <a:ext cx="1271585" cy="461580"/>
          </a:xfrm>
          <a:prstGeom prst="rect">
            <a:avLst/>
          </a:prstGeom>
          <a:noFill/>
          <a:ln>
            <a:noFill/>
          </a:ln>
        </p:spPr>
        <p:txBody>
          <a:bodyPr lIns="142611" tIns="71286" rIns="142611" bIns="71286" anchor="t" anchorCtr="0">
            <a:noAutofit/>
          </a:bodyPr>
          <a:lstStyle/>
          <a:p>
            <a:pPr>
              <a:buSzPct val="25000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Shape 300"/>
          <p:cNvCxnSpPr>
            <a:stCxn id="7" idx="3"/>
            <a:endCxn id="36" idx="2"/>
          </p:cNvCxnSpPr>
          <p:nvPr/>
        </p:nvCxnSpPr>
        <p:spPr>
          <a:xfrm rot="10800000" flipH="1">
            <a:off x="7953374" y="1997580"/>
            <a:ext cx="2405250" cy="257914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9" name="TextBox 38"/>
          <p:cNvSpPr txBox="1"/>
          <p:nvPr/>
        </p:nvSpPr>
        <p:spPr>
          <a:xfrm>
            <a:off x="838201" y="1477047"/>
            <a:ext cx="1428750" cy="1252021"/>
          </a:xfrm>
          <a:prstGeom prst="rect">
            <a:avLst/>
          </a:prstGeom>
          <a:noFill/>
        </p:spPr>
        <p:txBody>
          <a:bodyPr wrap="square" lIns="142634" tIns="71316" rIns="142634" bIns="71316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" name="Shape 29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010333" y="4923928"/>
            <a:ext cx="693407" cy="83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61383" y="4670416"/>
            <a:ext cx="1645667" cy="47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2034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</a:t>
            </a:r>
            <a:r>
              <a:rPr lang="en-US" altLang="zh-CN" dirty="0" smtClean="0"/>
              <a:t>b</a:t>
            </a:r>
            <a:r>
              <a:rPr lang="zh-CN" altLang="en-US" dirty="0" smtClean="0"/>
              <a:t>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BigTable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4339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lnSpc>
                <a:spcPct val="70000"/>
              </a:lnSpc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lnSpc>
                <a:spcPct val="70000"/>
              </a:lnSpc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lnSpc>
                <a:spcPct val="70000"/>
              </a:lnSpc>
              <a:buFont typeface="Wingdings" pitchFamily="2" charset="2"/>
              <a:buChar char="l"/>
            </a:pPr>
            <a:endParaRPr lang="zh-CN" altLang="en-US" dirty="0" smtClean="0"/>
          </a:p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dirty="0" smtClean="0"/>
              <a:t>HBase – Hadoop Database，是一个高可靠性、高性能、面向列、可伸缩的分布式存储系统，利用HBase技术可在廉价PC Server上搭建起大规模结构化存储集群</a:t>
            </a:r>
          </a:p>
          <a:p>
            <a:pPr marL="716335" lvl="1" indent="-238778" algn="l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大：百亿行 × 百万列</a:t>
            </a:r>
          </a:p>
          <a:p>
            <a:pPr marL="716335" lvl="1" indent="-238778" algn="l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多版本：每个cell中的数据可以有多个版本，默认情况下版本号自动分配，是单元格插入时的时间戳</a:t>
            </a:r>
          </a:p>
          <a:p>
            <a:pPr marL="716335" lvl="1" indent="-238778" algn="l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无类型：hbase中的数据都是byte，没有类型</a:t>
            </a:r>
          </a:p>
          <a:p>
            <a:pPr marL="716335" lvl="1" indent="-238778" algn="l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500" dirty="0" smtClean="0"/>
              <a:t>线性水平扩展</a:t>
            </a:r>
          </a:p>
          <a:p>
            <a:pPr marL="716335" lvl="1" indent="-238778" algn="l" eaLnBrk="1" hangingPunct="1">
              <a:lnSpc>
                <a:spcPct val="70000"/>
              </a:lnSpc>
              <a:buFont typeface="Wingdings" pitchFamily="2" charset="2"/>
              <a:buChar char="l"/>
            </a:pPr>
            <a:endParaRPr lang="zh-CN" altLang="en-US" sz="2500" dirty="0" smtClean="0"/>
          </a:p>
        </p:txBody>
      </p:sp>
      <p:pic>
        <p:nvPicPr>
          <p:cNvPr id="14340" name="Picture 4" descr="hbase_logo_with_orca_la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270" y="1765767"/>
            <a:ext cx="7165181" cy="152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Hbase+kylin</a:t>
            </a:r>
            <a:r>
              <a:rPr lang="en-US" altLang="zh-CN" dirty="0" smtClean="0"/>
              <a:t>/phoenix</a:t>
            </a:r>
            <a:endParaRPr lang="zh-CN" alt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2871711"/>
            <a:ext cx="94107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常用方案三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Hbase+opentsdb+grafana</a:t>
            </a:r>
            <a:endParaRPr lang="zh-CN" altLang="en-US" dirty="0"/>
          </a:p>
        </p:txBody>
      </p:sp>
      <p:pic>
        <p:nvPicPr>
          <p:cNvPr id="1026" name="Picture 2" descr="http://images.cnitblog.com/blog/532389/201410/1622184129428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2988129"/>
            <a:ext cx="5853340" cy="3816378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6286" y="2962855"/>
            <a:ext cx="5385952" cy="384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读写流程问题分析</a:t>
            </a:r>
            <a:endParaRPr lang="zh-CN" altLang="en-US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14700" y="2337594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同类开源组件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Cassandra(http://cassandra.apache.org/)</a:t>
            </a:r>
            <a:endParaRPr lang="en-US" altLang="zh-CN" dirty="0" smtClean="0"/>
          </a:p>
          <a:p>
            <a:pPr lvl="1"/>
            <a:r>
              <a:rPr lang="en-US" dirty="0" smtClean="0"/>
              <a:t>Cassandra</a:t>
            </a:r>
            <a:r>
              <a:rPr lang="zh-CN" altLang="en-US" dirty="0" smtClean="0"/>
              <a:t>是一套开源分布式</a:t>
            </a:r>
            <a:r>
              <a:rPr lang="en-US" dirty="0" err="1" smtClean="0"/>
              <a:t>NoSQL</a:t>
            </a:r>
            <a:r>
              <a:rPr lang="zh-CN" altLang="en-US" dirty="0" smtClean="0"/>
              <a:t>数据库系统。它最初由</a:t>
            </a:r>
            <a:r>
              <a:rPr lang="en-US" dirty="0" err="1" smtClean="0"/>
              <a:t>Facebook</a:t>
            </a:r>
            <a:r>
              <a:rPr lang="zh-CN" altLang="en-US" dirty="0" smtClean="0"/>
              <a:t>开发，用于储存收件箱等简单格式数据，集</a:t>
            </a:r>
            <a:r>
              <a:rPr lang="en-US" dirty="0" err="1" smtClean="0"/>
              <a:t>GoogleBigTable</a:t>
            </a:r>
            <a:r>
              <a:rPr lang="zh-CN" altLang="en-US" dirty="0" smtClean="0"/>
              <a:t>的数据模型与</a:t>
            </a:r>
            <a:r>
              <a:rPr lang="en-US" dirty="0" smtClean="0"/>
              <a:t>Amazon Dynamo</a:t>
            </a:r>
            <a:r>
              <a:rPr lang="zh-CN" altLang="en-US" dirty="0" smtClean="0"/>
              <a:t>的完全分布式的架构于一身</a:t>
            </a:r>
            <a:r>
              <a:rPr lang="en-US" dirty="0" err="1" smtClean="0"/>
              <a:t>Facebook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将 </a:t>
            </a:r>
            <a:r>
              <a:rPr lang="en-US" dirty="0" smtClean="0"/>
              <a:t>Cassandra </a:t>
            </a:r>
            <a:r>
              <a:rPr lang="zh-CN" altLang="en-US" dirty="0" smtClean="0"/>
              <a:t>开源，此后，由于</a:t>
            </a:r>
            <a:r>
              <a:rPr lang="en-US" dirty="0" smtClean="0"/>
              <a:t>Cassandra</a:t>
            </a:r>
            <a:r>
              <a:rPr lang="zh-CN" altLang="en-US" dirty="0" smtClean="0"/>
              <a:t>良好的可扩展性，被</a:t>
            </a:r>
            <a:r>
              <a:rPr lang="en-US" dirty="0" err="1" smtClean="0"/>
              <a:t>Digg、Twitter</a:t>
            </a:r>
            <a:r>
              <a:rPr lang="zh-CN" altLang="en-US" dirty="0" smtClean="0"/>
              <a:t>等知名</a:t>
            </a:r>
            <a:r>
              <a:rPr lang="en-US" dirty="0" smtClean="0"/>
              <a:t>Web 2.0</a:t>
            </a:r>
            <a:r>
              <a:rPr lang="zh-CN" altLang="en-US" dirty="0" smtClean="0"/>
              <a:t>网站所采纳，成为了一种流行的分布式结构化数据存储方案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71488" lvl="1" indent="-471488">
              <a:buChar char="•"/>
            </a:pPr>
            <a:r>
              <a:rPr lang="en-US" altLang="zh-CN" sz="3200" dirty="0" smtClean="0">
                <a:cs typeface="+mn-cs"/>
              </a:rPr>
              <a:t>Apache Acc(http://accumulo.apache.org/)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Accumulo</a:t>
            </a:r>
            <a:r>
              <a:rPr lang="zh-CN" altLang="en-US" dirty="0" smtClean="0"/>
              <a:t>是一个基于</a:t>
            </a:r>
            <a:r>
              <a:rPr lang="zh-CN" altLang="en-US" dirty="0" smtClean="0">
                <a:hlinkClick r:id="rId2"/>
              </a:rPr>
              <a:t>谷歌</a:t>
            </a:r>
            <a:r>
              <a:rPr lang="en-US" altLang="zh-CN" dirty="0" smtClean="0"/>
              <a:t>Big Table</a:t>
            </a:r>
            <a:r>
              <a:rPr lang="zh-CN" altLang="en-US" dirty="0" smtClean="0"/>
              <a:t>、采用键值的分布式数据存储。这个开源选项是由美国国家安全局开发，并于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年发布的。</a:t>
            </a:r>
            <a:r>
              <a:rPr lang="en-US" altLang="zh-CN" dirty="0" err="1" smtClean="0"/>
              <a:t>Accumulo</a:t>
            </a:r>
            <a:r>
              <a:rPr lang="zh-CN" altLang="en-US" dirty="0" smtClean="0"/>
              <a:t>是一个可在</a:t>
            </a:r>
            <a:r>
              <a:rPr lang="en-US" altLang="zh-CN" dirty="0" err="1" smtClean="0">
                <a:hlinkClick r:id="rId3"/>
              </a:rPr>
              <a:t>Hadoop</a:t>
            </a:r>
            <a:r>
              <a:rPr lang="zh-CN" altLang="en-US" dirty="0" smtClean="0"/>
              <a:t>环境中运行的</a:t>
            </a:r>
            <a:r>
              <a:rPr lang="en-US" altLang="zh-CN" dirty="0" smtClean="0">
                <a:hlinkClick r:id="rId4"/>
              </a:rPr>
              <a:t>Apache</a:t>
            </a:r>
            <a:r>
              <a:rPr lang="zh-CN" altLang="en-US" dirty="0" smtClean="0"/>
              <a:t>项目，它具有</a:t>
            </a:r>
            <a:r>
              <a:rPr lang="en-US" altLang="zh-CN" dirty="0" smtClean="0"/>
              <a:t>Big Table</a:t>
            </a:r>
            <a:r>
              <a:rPr lang="zh-CN" altLang="en-US" dirty="0" smtClean="0"/>
              <a:t>中所没有的功能，其中被包括了基于单元的访问控制。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"/>
          <p:cNvSpPr txBox="1">
            <a:spLocks noChangeArrowheads="1"/>
          </p:cNvSpPr>
          <p:nvPr/>
        </p:nvSpPr>
        <p:spPr bwMode="auto">
          <a:xfrm>
            <a:off x="3732213" y="3343275"/>
            <a:ext cx="62515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6000">
                <a:solidFill>
                  <a:srgbClr val="3293F6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HBase架构</a:t>
            </a:r>
          </a:p>
        </p:txBody>
      </p:sp>
      <p:pic>
        <p:nvPicPr>
          <p:cNvPr id="15363" name="图片 3" descr="hbase-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964168"/>
            <a:ext cx="12751595" cy="53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HBase架构-各部件介绍</a:t>
            </a:r>
          </a:p>
        </p:txBody>
      </p:sp>
      <p:sp>
        <p:nvSpPr>
          <p:cNvPr id="6147" name="内容占位符 4"/>
          <p:cNvSpPr>
            <a:spLocks noGrp="1" noChangeArrowheads="1"/>
          </p:cNvSpPr>
          <p:nvPr>
            <p:ph idx="1"/>
          </p:nvPr>
        </p:nvSpPr>
        <p:spPr>
          <a:xfrm>
            <a:off x="942975" y="2281609"/>
            <a:ext cx="11830050" cy="5438166"/>
          </a:xfrm>
        </p:spPr>
        <p:txBody>
          <a:bodyPr/>
          <a:lstStyle/>
          <a:p>
            <a:pPr marL="238778" indent="-238778" algn="l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Client：管理集群与数据读写的入口，HTable/HBaseAdmin</a:t>
            </a:r>
            <a:endParaRPr lang="zh-CN" altLang="en-US" sz="2200" dirty="0" smtClean="0"/>
          </a:p>
          <a:p>
            <a:pPr marL="238778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ZooKeeper：</a:t>
            </a:r>
            <a:r>
              <a:rPr lang="zh-CN" altLang="en-US" sz="2200" dirty="0" smtClean="0"/>
              <a:t>不可缺少的重要部分，主要用于存储hbase:meta表地址、主Master地址，协调Master和协调各个region server的容灾流程。</a:t>
            </a:r>
          </a:p>
          <a:p>
            <a:pPr marL="238778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HMaster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900" dirty="0" smtClean="0"/>
              <a:t>集群管理：容错、扩容、日志分裂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 smtClean="0"/>
              <a:t>分发close、flush、compact等管理消息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 smtClean="0"/>
              <a:t>Region分配、负载均衡</a:t>
            </a:r>
          </a:p>
          <a:p>
            <a:pPr marL="238778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HRegionServer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 smtClean="0"/>
              <a:t>处理Client读、写、扫描请求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 smtClean="0"/>
              <a:t>与HMaster通信，处理管理消息</a:t>
            </a:r>
          </a:p>
          <a:p>
            <a:pPr marL="716335" lvl="1" indent="-238778" algn="l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 smtClean="0"/>
              <a:t>Region的open、close、compaction、split、flush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HFILE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020" y="2153103"/>
            <a:ext cx="8036379" cy="551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6" y="2261963"/>
            <a:ext cx="238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bigdata.163yun.com/images/product/article/22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2851603"/>
            <a:ext cx="9467396" cy="4581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LSM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0553" y="1836971"/>
            <a:ext cx="6674304" cy="52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27453</TotalTime>
  <Pages>0</Pages>
  <Words>1678</Words>
  <Characters>0</Characters>
  <Application>Microsoft Office PowerPoint</Application>
  <DocSecurity>0</DocSecurity>
  <PresentationFormat>自定义</PresentationFormat>
  <Lines>0</Lines>
  <Paragraphs>356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默认设计模板</vt:lpstr>
      <vt:lpstr>1_默认设计模板</vt:lpstr>
      <vt:lpstr>HBase的设计原理、使用和常见方案</vt:lpstr>
      <vt:lpstr>幻灯片 2</vt:lpstr>
      <vt:lpstr>幻灯片 3</vt:lpstr>
      <vt:lpstr>Hbase(BigTable)</vt:lpstr>
      <vt:lpstr>HBase架构</vt:lpstr>
      <vt:lpstr>HBase架构-各部件介绍</vt:lpstr>
      <vt:lpstr>HFILE格式</vt:lpstr>
      <vt:lpstr>幻灯片 8</vt:lpstr>
      <vt:lpstr>LSM树</vt:lpstr>
      <vt:lpstr>数据模型</vt:lpstr>
      <vt:lpstr>物理存储</vt:lpstr>
      <vt:lpstr>物理存储</vt:lpstr>
      <vt:lpstr>物理存储</vt:lpstr>
      <vt:lpstr>物理存储</vt:lpstr>
      <vt:lpstr>HBase支持的操作</vt:lpstr>
      <vt:lpstr>Region定位</vt:lpstr>
      <vt:lpstr>读写过程</vt:lpstr>
      <vt:lpstr>写入过程</vt:lpstr>
      <vt:lpstr>读取过程</vt:lpstr>
      <vt:lpstr>Flush Memstore </vt:lpstr>
      <vt:lpstr>Compact</vt:lpstr>
      <vt:lpstr>Split</vt:lpstr>
      <vt:lpstr>幻灯片 23</vt:lpstr>
      <vt:lpstr>Hlog(WAL)</vt:lpstr>
      <vt:lpstr>宕机恢复</vt:lpstr>
      <vt:lpstr>数据备份与容灾</vt:lpstr>
      <vt:lpstr>HBase表设计</vt:lpstr>
      <vt:lpstr>存储优化</vt:lpstr>
      <vt:lpstr>存储优化-四大利器</vt:lpstr>
      <vt:lpstr>存储优化-四大利器</vt:lpstr>
      <vt:lpstr>网络优化</vt:lpstr>
      <vt:lpstr>网络优化</vt:lpstr>
      <vt:lpstr>读写性能优化</vt:lpstr>
      <vt:lpstr>内存优化</vt:lpstr>
      <vt:lpstr>TDW海量数据实时查询服务</vt:lpstr>
      <vt:lpstr>接入方式</vt:lpstr>
      <vt:lpstr>查询接口</vt:lpstr>
      <vt:lpstr>常用方案一</vt:lpstr>
      <vt:lpstr>幻灯片 39</vt:lpstr>
      <vt:lpstr>常用方案二</vt:lpstr>
      <vt:lpstr>常用方案三</vt:lpstr>
      <vt:lpstr>读写流程问题分析</vt:lpstr>
      <vt:lpstr>同类开源组件</vt:lpstr>
      <vt:lpstr>幻灯片 44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eminmo</dc:creator>
  <cp:lastModifiedBy>kylefu(付凯)</cp:lastModifiedBy>
  <cp:revision>2254</cp:revision>
  <dcterms:created xsi:type="dcterms:W3CDTF">2013-01-25T01:44:32Z</dcterms:created>
  <dcterms:modified xsi:type="dcterms:W3CDTF">2018-01-11T10:57:49Z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2052-9.1.0.4337</vt:lpwstr>
  </property>
</Properties>
</file>