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3" r:id="rId5"/>
    <p:sldId id="264" r:id="rId6"/>
    <p:sldId id="265" r:id="rId7"/>
    <p:sldId id="267" r:id="rId8"/>
    <p:sldId id="268" r:id="rId9"/>
    <p:sldId id="271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4059-E374-48C9-9B0B-9354A4DE0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8A0CE-5E55-4EAA-932B-D4280F2D4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0FDF7-7057-4C50-9DE1-52CE5118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9981-63C0-489E-9C3D-B03F8AEAED3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E28C7-3A52-4BA8-90C3-C986F5A9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5DF86-3C37-4DFF-A826-D797BE82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0E4F-24BB-42A6-906B-16703C669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84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465A-F1F8-43B6-A6D5-1A855139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078F-5AE5-4016-B8F8-84B2BD9C2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6844-5D45-4E7A-9AEA-D384ED6F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9981-63C0-489E-9C3D-B03F8AEAED3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734B4-861D-4D45-8499-5F9E182B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8D9EE-BD8B-4FF3-9947-DF36957B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0E4F-24BB-42A6-906B-16703C669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28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43225-BE1F-4B6A-BE4D-44DA66312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ECF4E-EEF3-4650-A412-E18CF626D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A6AC6-67DF-4C81-9807-97DF1374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9981-63C0-489E-9C3D-B03F8AEAED3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C8FE9-0E8C-48D4-9327-7072AAA8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69947-7E21-4FC2-A0D1-4EB5D6BB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0E4F-24BB-42A6-906B-16703C669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1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DC6A-39DE-48D3-AF02-C196E54F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F90A-2A6E-4067-A96D-E5FBB11AC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F5D34-20E3-4C9C-9247-DD62ECC1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9981-63C0-489E-9C3D-B03F8AEAED3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3E8AA-9D63-4755-9E87-25F4C262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BFB57-4D78-4035-9D99-5484388F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0E4F-24BB-42A6-906B-16703C669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7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53FC-2084-4AC1-A614-3205B89D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CA70C-6C09-4D76-B237-E1BE6E7FC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CCD1D-7B79-4DCB-A614-D83FD364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9981-63C0-489E-9C3D-B03F8AEAED3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87AB3-AC13-4873-9800-6D0A6145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A994F-5967-4DE7-A408-A36609EC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0E4F-24BB-42A6-906B-16703C669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08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4711-42AF-4CBB-9453-2D021D87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BB8E-94E4-4E45-A890-9A9148DAF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0D1B9-1519-4894-A10F-24CC2B98C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35CDE-B230-4B09-A1E4-8FC8AD76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9981-63C0-489E-9C3D-B03F8AEAED3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84D38-4502-4FA9-9DF6-82F0039C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C123F-9C34-482D-A52F-163347A3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0E4F-24BB-42A6-906B-16703C669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86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4F2B-4B31-43E2-A938-F6925962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9C227-F7B9-4F7E-B2EB-6A690A9D9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EF474-78C1-4D0F-BC7F-F56A21806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BFE86-7239-4A56-BE48-45861C08E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108C8-250D-4F96-936C-83B8FDE0D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A9EF5-3B89-4BE9-A7B6-A2046BC9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9981-63C0-489E-9C3D-B03F8AEAED3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50B2-32C2-4E69-AF65-563EFF07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4D12A-148E-4524-94E2-D0608DF1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0E4F-24BB-42A6-906B-16703C669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0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409E-AE44-4F33-808D-F5CD0F5A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5063F-C1E2-4823-B95D-6AE978F9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9981-63C0-489E-9C3D-B03F8AEAED3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90325-AD17-4D0C-A328-4285BE7A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D8B5A-E67E-4AF4-B6E0-7778339C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0E4F-24BB-42A6-906B-16703C669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8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EC3CF-201C-4C59-A90E-FCDC432D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9981-63C0-489E-9C3D-B03F8AEAED3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39146-2638-4E6B-8605-A9736557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59BF1-CF2A-4053-AEC9-78B0932A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0E4F-24BB-42A6-906B-16703C669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01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D107-3E41-4F1F-AB68-AC4B87D1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A2523-CE31-4FBD-9702-B4712EAB2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9BE66-9EED-4BE3-8C8F-EDF1516BC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A2553-4895-4358-9000-BDB87074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9981-63C0-489E-9C3D-B03F8AEAED3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ECD58-471D-4BC8-BC72-85C7B092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5C2FF-728C-4462-9FC6-F43FB85A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0E4F-24BB-42A6-906B-16703C669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25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BA0F-5F00-4659-A76E-550E4812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6E80EA-84C2-463A-92AB-79FA48C43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45D25-A4A1-4336-808B-72722D8FB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58850-CFA6-4F20-8218-175B3A4D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9981-63C0-489E-9C3D-B03F8AEAED3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4F370-AABF-44F0-98A6-BF178975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ED8C3-4D68-47DA-9D09-CF90202E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0E4F-24BB-42A6-906B-16703C669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74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15608-EEEB-4236-9D8A-2F0A2772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A5CFB-4BB1-4BE0-8E34-2DFEBBAB9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77E6B-4B7D-48D1-983E-ED6FDB99B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09981-63C0-489E-9C3D-B03F8AEAED3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DB17C-EC26-4F55-9DC4-6E2B6D8C2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A56E-7419-4DAA-B783-DD3117FBA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50E4F-24BB-42A6-906B-16703C669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64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66750" y="304800"/>
            <a:ext cx="10934700" cy="621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0"/>
            <a:ext cx="10934700" cy="11334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1C0AA4-A56C-4474-8820-1DF0A9C739F7}"/>
              </a:ext>
            </a:extLst>
          </p:cNvPr>
          <p:cNvSpPr/>
          <p:nvPr/>
        </p:nvSpPr>
        <p:spPr>
          <a:xfrm>
            <a:off x="4038600" y="2324100"/>
            <a:ext cx="331470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7E162-02D1-42CF-9682-74A236ED1D10}"/>
              </a:ext>
            </a:extLst>
          </p:cNvPr>
          <p:cNvSpPr txBox="1"/>
          <p:nvPr/>
        </p:nvSpPr>
        <p:spPr>
          <a:xfrm>
            <a:off x="2686050" y="242887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username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92D7E5-ED6E-415B-9C2B-8A9B1081B21D}"/>
              </a:ext>
            </a:extLst>
          </p:cNvPr>
          <p:cNvSpPr/>
          <p:nvPr/>
        </p:nvSpPr>
        <p:spPr>
          <a:xfrm>
            <a:off x="4038600" y="3048000"/>
            <a:ext cx="331470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D69ED-1305-4FD7-8B85-3C5D28661749}"/>
              </a:ext>
            </a:extLst>
          </p:cNvPr>
          <p:cNvSpPr txBox="1"/>
          <p:nvPr/>
        </p:nvSpPr>
        <p:spPr>
          <a:xfrm>
            <a:off x="2686050" y="315277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password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160ABC-0F23-4242-972D-4774A0B59827}"/>
              </a:ext>
            </a:extLst>
          </p:cNvPr>
          <p:cNvSpPr/>
          <p:nvPr/>
        </p:nvSpPr>
        <p:spPr>
          <a:xfrm>
            <a:off x="4010025" y="3971926"/>
            <a:ext cx="150495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Login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E208B3-4D91-47B3-BF3C-CB16C0E41B43}"/>
              </a:ext>
            </a:extLst>
          </p:cNvPr>
          <p:cNvSpPr/>
          <p:nvPr/>
        </p:nvSpPr>
        <p:spPr>
          <a:xfrm>
            <a:off x="5953125" y="3957639"/>
            <a:ext cx="150495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Sign Up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82E224-A0B6-4E9D-A828-87E64C0FF5DF}"/>
              </a:ext>
            </a:extLst>
          </p:cNvPr>
          <p:cNvSpPr txBox="1"/>
          <p:nvPr/>
        </p:nvSpPr>
        <p:spPr>
          <a:xfrm>
            <a:off x="3200401" y="1634610"/>
            <a:ext cx="456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Welcome to Stock Market Exchange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038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66750" y="314325"/>
            <a:ext cx="10934700" cy="621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0"/>
            <a:ext cx="10934700" cy="11334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65B5D-574C-4050-8C2A-94CB8EF7CAC8}"/>
              </a:ext>
            </a:extLst>
          </p:cNvPr>
          <p:cNvSpPr/>
          <p:nvPr/>
        </p:nvSpPr>
        <p:spPr>
          <a:xfrm>
            <a:off x="666750" y="1457325"/>
            <a:ext cx="109347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8695D-D22E-44F3-95DB-ED8B6CAD125D}"/>
              </a:ext>
            </a:extLst>
          </p:cNvPr>
          <p:cNvSpPr/>
          <p:nvPr/>
        </p:nvSpPr>
        <p:spPr>
          <a:xfrm>
            <a:off x="666750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Import Data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02143-3A58-4390-9DF3-82394CA72B2E}"/>
              </a:ext>
            </a:extLst>
          </p:cNvPr>
          <p:cNvSpPr/>
          <p:nvPr/>
        </p:nvSpPr>
        <p:spPr>
          <a:xfrm>
            <a:off x="2657475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Manage Company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21807-F038-4E35-A835-97057F5761F9}"/>
              </a:ext>
            </a:extLst>
          </p:cNvPr>
          <p:cNvSpPr/>
          <p:nvPr/>
        </p:nvSpPr>
        <p:spPr>
          <a:xfrm>
            <a:off x="4648200" y="1457325"/>
            <a:ext cx="23622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Update IPO Details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CDDA-3C0A-41DA-8255-A7F36D4805DE}"/>
              </a:ext>
            </a:extLst>
          </p:cNvPr>
          <p:cNvSpPr txBox="1"/>
          <p:nvPr/>
        </p:nvSpPr>
        <p:spPr>
          <a:xfrm>
            <a:off x="9772650" y="705921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Hi, admin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53EA1-C7E2-43D7-A15E-7593D3E85FF9}"/>
              </a:ext>
            </a:extLst>
          </p:cNvPr>
          <p:cNvSpPr txBox="1"/>
          <p:nvPr/>
        </p:nvSpPr>
        <p:spPr>
          <a:xfrm>
            <a:off x="10687050" y="717053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Logout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E15689-849E-47BD-A815-B914930E258E}"/>
              </a:ext>
            </a:extLst>
          </p:cNvPr>
          <p:cNvSpPr txBox="1"/>
          <p:nvPr/>
        </p:nvSpPr>
        <p:spPr>
          <a:xfrm>
            <a:off x="4243388" y="1984447"/>
            <a:ext cx="456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 IPO Detail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5C34A2-B5A8-45B4-8A5B-5B4DF814A6E0}"/>
              </a:ext>
            </a:extLst>
          </p:cNvPr>
          <p:cNvSpPr/>
          <p:nvPr/>
        </p:nvSpPr>
        <p:spPr>
          <a:xfrm>
            <a:off x="4314825" y="2402808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480D3F-74A2-48AE-9350-7B0F0FF27A5C}"/>
              </a:ext>
            </a:extLst>
          </p:cNvPr>
          <p:cNvSpPr txBox="1"/>
          <p:nvPr/>
        </p:nvSpPr>
        <p:spPr>
          <a:xfrm>
            <a:off x="2343150" y="2438626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Company Name:</a:t>
            </a:r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9A5EF8-6C10-471F-9DA2-17C2C439F545}"/>
              </a:ext>
            </a:extLst>
          </p:cNvPr>
          <p:cNvSpPr/>
          <p:nvPr/>
        </p:nvSpPr>
        <p:spPr>
          <a:xfrm>
            <a:off x="4314824" y="5664588"/>
            <a:ext cx="952500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Save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255D7E-1B36-4F86-AE5C-BD288CFF3EF5}"/>
              </a:ext>
            </a:extLst>
          </p:cNvPr>
          <p:cNvSpPr/>
          <p:nvPr/>
        </p:nvSpPr>
        <p:spPr>
          <a:xfrm>
            <a:off x="4314824" y="5010332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F58768-0D0D-45EE-84A4-24510AAB4816}"/>
              </a:ext>
            </a:extLst>
          </p:cNvPr>
          <p:cNvSpPr txBox="1"/>
          <p:nvPr/>
        </p:nvSpPr>
        <p:spPr>
          <a:xfrm>
            <a:off x="3067049" y="4987154"/>
            <a:ext cx="113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Remarks:</a:t>
            </a:r>
            <a:endParaRPr lang="zh-CN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B63271-FEA5-4740-BA27-8F4EB31EC892}"/>
              </a:ext>
            </a:extLst>
          </p:cNvPr>
          <p:cNvSpPr/>
          <p:nvPr/>
        </p:nvSpPr>
        <p:spPr>
          <a:xfrm>
            <a:off x="4314825" y="3452509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1B161-BF41-4B8E-9F59-A32E298965BA}"/>
              </a:ext>
            </a:extLst>
          </p:cNvPr>
          <p:cNvSpPr txBox="1"/>
          <p:nvPr/>
        </p:nvSpPr>
        <p:spPr>
          <a:xfrm>
            <a:off x="2461022" y="3459671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Price Per Share:</a:t>
            </a:r>
            <a:endParaRPr lang="zh-CN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48220-57D6-4C84-82F2-BD0F927B85B8}"/>
              </a:ext>
            </a:extLst>
          </p:cNvPr>
          <p:cNvSpPr/>
          <p:nvPr/>
        </p:nvSpPr>
        <p:spPr>
          <a:xfrm>
            <a:off x="4314825" y="3988779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C0AF02-79FD-4E02-9133-FA80B088F86C}"/>
              </a:ext>
            </a:extLst>
          </p:cNvPr>
          <p:cNvSpPr txBox="1"/>
          <p:nvPr/>
        </p:nvSpPr>
        <p:spPr>
          <a:xfrm>
            <a:off x="1566862" y="4005807"/>
            <a:ext cx="274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Total Number of Shares:</a:t>
            </a:r>
            <a:endParaRPr lang="zh-CN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819371-6291-4602-89D6-F5325758CE67}"/>
              </a:ext>
            </a:extLst>
          </p:cNvPr>
          <p:cNvSpPr/>
          <p:nvPr/>
        </p:nvSpPr>
        <p:spPr>
          <a:xfrm>
            <a:off x="4314825" y="4474622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FA5162-4B66-4122-9677-2E4B450EC205}"/>
              </a:ext>
            </a:extLst>
          </p:cNvPr>
          <p:cNvSpPr txBox="1"/>
          <p:nvPr/>
        </p:nvSpPr>
        <p:spPr>
          <a:xfrm>
            <a:off x="2383629" y="4530605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Open Datetime:</a:t>
            </a:r>
            <a:endParaRPr lang="zh-CN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CF0905-5CB7-482C-86C7-3DC28B14F7BD}"/>
              </a:ext>
            </a:extLst>
          </p:cNvPr>
          <p:cNvSpPr/>
          <p:nvPr/>
        </p:nvSpPr>
        <p:spPr>
          <a:xfrm>
            <a:off x="4314824" y="2916240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NSE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BD2C50-6C1D-421C-8CBB-CB1BBDD806EB}"/>
              </a:ext>
            </a:extLst>
          </p:cNvPr>
          <p:cNvSpPr txBox="1"/>
          <p:nvPr/>
        </p:nvSpPr>
        <p:spPr>
          <a:xfrm>
            <a:off x="2343148" y="2936166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Exchange :</a:t>
            </a:r>
            <a:endParaRPr lang="zh-CN" alt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40B86C-CE3C-4EEB-8479-61A1E24EE27A}"/>
              </a:ext>
            </a:extLst>
          </p:cNvPr>
          <p:cNvSpPr/>
          <p:nvPr/>
        </p:nvSpPr>
        <p:spPr>
          <a:xfrm>
            <a:off x="7010399" y="2916240"/>
            <a:ext cx="533400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V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77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66750" y="304800"/>
            <a:ext cx="10934700" cy="621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0"/>
            <a:ext cx="10934700" cy="11334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65B5D-574C-4050-8C2A-94CB8EF7CAC8}"/>
              </a:ext>
            </a:extLst>
          </p:cNvPr>
          <p:cNvSpPr/>
          <p:nvPr/>
        </p:nvSpPr>
        <p:spPr>
          <a:xfrm>
            <a:off x="666750" y="1457325"/>
            <a:ext cx="109347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8695D-D22E-44F3-95DB-ED8B6CAD125D}"/>
              </a:ext>
            </a:extLst>
          </p:cNvPr>
          <p:cNvSpPr/>
          <p:nvPr/>
        </p:nvSpPr>
        <p:spPr>
          <a:xfrm>
            <a:off x="666750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IPOs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02143-3A58-4390-9DF3-82394CA72B2E}"/>
              </a:ext>
            </a:extLst>
          </p:cNvPr>
          <p:cNvSpPr/>
          <p:nvPr/>
        </p:nvSpPr>
        <p:spPr>
          <a:xfrm>
            <a:off x="2657475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Company Detail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21807-F038-4E35-A835-97057F5761F9}"/>
              </a:ext>
            </a:extLst>
          </p:cNvPr>
          <p:cNvSpPr/>
          <p:nvPr/>
        </p:nvSpPr>
        <p:spPr>
          <a:xfrm>
            <a:off x="4648199" y="1457325"/>
            <a:ext cx="25241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Company Comparison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CDDA-3C0A-41DA-8255-A7F36D4805DE}"/>
              </a:ext>
            </a:extLst>
          </p:cNvPr>
          <p:cNvSpPr txBox="1"/>
          <p:nvPr/>
        </p:nvSpPr>
        <p:spPr>
          <a:xfrm>
            <a:off x="9772650" y="705921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Hi, User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53EA1-C7E2-43D7-A15E-7593D3E85FF9}"/>
              </a:ext>
            </a:extLst>
          </p:cNvPr>
          <p:cNvSpPr txBox="1"/>
          <p:nvPr/>
        </p:nvSpPr>
        <p:spPr>
          <a:xfrm>
            <a:off x="10687050" y="717053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Logout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C4631D-5E6B-494B-8292-7BF110541C10}"/>
              </a:ext>
            </a:extLst>
          </p:cNvPr>
          <p:cNvSpPr txBox="1"/>
          <p:nvPr/>
        </p:nvSpPr>
        <p:spPr>
          <a:xfrm>
            <a:off x="4243388" y="2193997"/>
            <a:ext cx="456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List of IPO Details</a:t>
            </a:r>
            <a:endParaRPr lang="zh-CN" altLang="en-US" dirty="0"/>
          </a:p>
        </p:txBody>
      </p:sp>
      <p:graphicFrame>
        <p:nvGraphicFramePr>
          <p:cNvPr id="13" name="Table 18">
            <a:extLst>
              <a:ext uri="{FF2B5EF4-FFF2-40B4-BE49-F238E27FC236}">
                <a16:creationId xmlns:a16="http://schemas.microsoft.com/office/drawing/2014/main" id="{CB997B71-B5B6-46FB-B957-EF13F529CA5D}"/>
              </a:ext>
            </a:extLst>
          </p:cNvPr>
          <p:cNvGraphicFramePr>
            <a:graphicFrameLocks noGrp="1"/>
          </p:cNvGraphicFramePr>
          <p:nvPr/>
        </p:nvGraphicFramePr>
        <p:xfrm>
          <a:off x="885825" y="2628900"/>
          <a:ext cx="9334500" cy="2069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55">
                  <a:extLst>
                    <a:ext uri="{9D8B030D-6E8A-4147-A177-3AD203B41FA5}">
                      <a16:colId xmlns:a16="http://schemas.microsoft.com/office/drawing/2014/main" val="1426371900"/>
                    </a:ext>
                  </a:extLst>
                </a:gridCol>
                <a:gridCol w="1501586">
                  <a:extLst>
                    <a:ext uri="{9D8B030D-6E8A-4147-A177-3AD203B41FA5}">
                      <a16:colId xmlns:a16="http://schemas.microsoft.com/office/drawing/2014/main" val="1157611740"/>
                    </a:ext>
                  </a:extLst>
                </a:gridCol>
                <a:gridCol w="1833624">
                  <a:extLst>
                    <a:ext uri="{9D8B030D-6E8A-4147-A177-3AD203B41FA5}">
                      <a16:colId xmlns:a16="http://schemas.microsoft.com/office/drawing/2014/main" val="1102649331"/>
                    </a:ext>
                  </a:extLst>
                </a:gridCol>
                <a:gridCol w="1006110">
                  <a:extLst>
                    <a:ext uri="{9D8B030D-6E8A-4147-A177-3AD203B41FA5}">
                      <a16:colId xmlns:a16="http://schemas.microsoft.com/office/drawing/2014/main" val="1112650721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120145689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201075081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35179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Company Name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Stock Exchange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Price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Total Share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Open Date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Remarks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15253"/>
                  </a:ext>
                </a:extLst>
              </a:tr>
              <a:tr h="788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aaa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2020-01-03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576987"/>
                  </a:ext>
                </a:extLst>
              </a:tr>
              <a:tr h="702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bbb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BSE, NSE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2020-02-05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484173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F4051B93-FA4E-4AE2-A647-E1F242128839}"/>
              </a:ext>
            </a:extLst>
          </p:cNvPr>
          <p:cNvSpPr/>
          <p:nvPr/>
        </p:nvSpPr>
        <p:spPr>
          <a:xfrm>
            <a:off x="4114800" y="5178353"/>
            <a:ext cx="1085850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Previous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4B3527-971E-4A4B-A7B0-09C69972387F}"/>
              </a:ext>
            </a:extLst>
          </p:cNvPr>
          <p:cNvSpPr/>
          <p:nvPr/>
        </p:nvSpPr>
        <p:spPr>
          <a:xfrm>
            <a:off x="5600700" y="5194153"/>
            <a:ext cx="1152526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Next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6375D6-50BF-4104-829B-A836833866C3}"/>
              </a:ext>
            </a:extLst>
          </p:cNvPr>
          <p:cNvSpPr/>
          <p:nvPr/>
        </p:nvSpPr>
        <p:spPr>
          <a:xfrm>
            <a:off x="7172324" y="1466739"/>
            <a:ext cx="1066801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Other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8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66750" y="304800"/>
            <a:ext cx="10934700" cy="621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0"/>
            <a:ext cx="10934700" cy="11334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65B5D-574C-4050-8C2A-94CB8EF7CAC8}"/>
              </a:ext>
            </a:extLst>
          </p:cNvPr>
          <p:cNvSpPr/>
          <p:nvPr/>
        </p:nvSpPr>
        <p:spPr>
          <a:xfrm>
            <a:off x="666750" y="1457325"/>
            <a:ext cx="109347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8695D-D22E-44F3-95DB-ED8B6CAD125D}"/>
              </a:ext>
            </a:extLst>
          </p:cNvPr>
          <p:cNvSpPr/>
          <p:nvPr/>
        </p:nvSpPr>
        <p:spPr>
          <a:xfrm>
            <a:off x="666750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IPOs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02143-3A58-4390-9DF3-82394CA72B2E}"/>
              </a:ext>
            </a:extLst>
          </p:cNvPr>
          <p:cNvSpPr/>
          <p:nvPr/>
        </p:nvSpPr>
        <p:spPr>
          <a:xfrm>
            <a:off x="2657475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Company Detail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21807-F038-4E35-A835-97057F5761F9}"/>
              </a:ext>
            </a:extLst>
          </p:cNvPr>
          <p:cNvSpPr/>
          <p:nvPr/>
        </p:nvSpPr>
        <p:spPr>
          <a:xfrm>
            <a:off x="4648199" y="1457325"/>
            <a:ext cx="25241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Company Comparison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CDDA-3C0A-41DA-8255-A7F36D4805DE}"/>
              </a:ext>
            </a:extLst>
          </p:cNvPr>
          <p:cNvSpPr txBox="1"/>
          <p:nvPr/>
        </p:nvSpPr>
        <p:spPr>
          <a:xfrm>
            <a:off x="9772650" y="705921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Hi, User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53EA1-C7E2-43D7-A15E-7593D3E85FF9}"/>
              </a:ext>
            </a:extLst>
          </p:cNvPr>
          <p:cNvSpPr txBox="1"/>
          <p:nvPr/>
        </p:nvSpPr>
        <p:spPr>
          <a:xfrm>
            <a:off x="10687050" y="717053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Logout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794978-B85F-4740-BCFC-767EB56E906A}"/>
              </a:ext>
            </a:extLst>
          </p:cNvPr>
          <p:cNvSpPr txBox="1"/>
          <p:nvPr/>
        </p:nvSpPr>
        <p:spPr>
          <a:xfrm>
            <a:off x="4243388" y="2193997"/>
            <a:ext cx="456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List of Companies</a:t>
            </a:r>
            <a:endParaRPr lang="zh-CN" altLang="en-US" dirty="0"/>
          </a:p>
        </p:txBody>
      </p:sp>
      <p:graphicFrame>
        <p:nvGraphicFramePr>
          <p:cNvPr id="13" name="Table 18">
            <a:extLst>
              <a:ext uri="{FF2B5EF4-FFF2-40B4-BE49-F238E27FC236}">
                <a16:creationId xmlns:a16="http://schemas.microsoft.com/office/drawing/2014/main" id="{3E10AA60-FD00-465F-B508-24D8B9389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843226"/>
              </p:ext>
            </p:extLst>
          </p:nvPr>
        </p:nvGraphicFramePr>
        <p:xfrm>
          <a:off x="885825" y="3233549"/>
          <a:ext cx="10572748" cy="2283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08">
                  <a:extLst>
                    <a:ext uri="{9D8B030D-6E8A-4147-A177-3AD203B41FA5}">
                      <a16:colId xmlns:a16="http://schemas.microsoft.com/office/drawing/2014/main" val="1426371900"/>
                    </a:ext>
                  </a:extLst>
                </a:gridCol>
                <a:gridCol w="1067670">
                  <a:extLst>
                    <a:ext uri="{9D8B030D-6E8A-4147-A177-3AD203B41FA5}">
                      <a16:colId xmlns:a16="http://schemas.microsoft.com/office/drawing/2014/main" val="1157611740"/>
                    </a:ext>
                  </a:extLst>
                </a:gridCol>
                <a:gridCol w="1067022">
                  <a:extLst>
                    <a:ext uri="{9D8B030D-6E8A-4147-A177-3AD203B41FA5}">
                      <a16:colId xmlns:a16="http://schemas.microsoft.com/office/drawing/2014/main" val="110264933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11265072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174208962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04014838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416723907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95306869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1119426604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35179599"/>
                    </a:ext>
                  </a:extLst>
                </a:gridCol>
                <a:gridCol w="885823">
                  <a:extLst>
                    <a:ext uri="{9D8B030D-6E8A-4147-A177-3AD203B41FA5}">
                      <a16:colId xmlns:a16="http://schemas.microsoft.com/office/drawing/2014/main" val="933266107"/>
                    </a:ext>
                  </a:extLst>
                </a:gridCol>
              </a:tblGrid>
              <a:tr h="793144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Company Picture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Company Name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rgbClr val="0070C0"/>
                          </a:solidFill>
                        </a:rPr>
                        <a:t>TurnOver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CEO</a:t>
                      </a:r>
                    </a:p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Board Members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Sector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Brief Writeup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Stock Exchange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Stock Code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Latest Price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15253"/>
                  </a:ext>
                </a:extLst>
              </a:tr>
              <a:tr h="788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aaaa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Jimmy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Finace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ASW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22.91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576987"/>
                  </a:ext>
                </a:extLst>
              </a:tr>
              <a:tr h="702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aaaa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Jimmy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Finace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ERW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13.85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48417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79C79FAD-FCD9-421D-9864-A492BE565BAB}"/>
              </a:ext>
            </a:extLst>
          </p:cNvPr>
          <p:cNvSpPr/>
          <p:nvPr/>
        </p:nvSpPr>
        <p:spPr>
          <a:xfrm>
            <a:off x="1350169" y="4219505"/>
            <a:ext cx="623885" cy="3114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70C0"/>
                </a:solidFill>
              </a:rPr>
              <a:t>picture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9EAD3A-2FAF-4760-8E5B-F84BA5D506C0}"/>
              </a:ext>
            </a:extLst>
          </p:cNvPr>
          <p:cNvSpPr/>
          <p:nvPr/>
        </p:nvSpPr>
        <p:spPr>
          <a:xfrm>
            <a:off x="2647950" y="2714403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70C0"/>
                </a:solidFill>
              </a:rPr>
              <a:t>aaa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325ED2-D709-42E2-8775-0C50FD7BE4F9}"/>
              </a:ext>
            </a:extLst>
          </p:cNvPr>
          <p:cNvSpPr txBox="1"/>
          <p:nvPr/>
        </p:nvSpPr>
        <p:spPr>
          <a:xfrm>
            <a:off x="804862" y="2765497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Name or Code:</a:t>
            </a:r>
            <a:endParaRPr lang="zh-CN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BD2A0B-B262-4C5F-AE96-586A37D49089}"/>
              </a:ext>
            </a:extLst>
          </p:cNvPr>
          <p:cNvSpPr/>
          <p:nvPr/>
        </p:nvSpPr>
        <p:spPr>
          <a:xfrm>
            <a:off x="6210300" y="2714403"/>
            <a:ext cx="952500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Search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8ACF98-9036-45E8-A23F-49A8ECFE48FF}"/>
              </a:ext>
            </a:extLst>
          </p:cNvPr>
          <p:cNvSpPr/>
          <p:nvPr/>
        </p:nvSpPr>
        <p:spPr>
          <a:xfrm>
            <a:off x="3695700" y="5766316"/>
            <a:ext cx="1085850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Previous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E8CB3B-3B4C-4A13-951A-8F854242843C}"/>
              </a:ext>
            </a:extLst>
          </p:cNvPr>
          <p:cNvSpPr/>
          <p:nvPr/>
        </p:nvSpPr>
        <p:spPr>
          <a:xfrm>
            <a:off x="5181600" y="5782116"/>
            <a:ext cx="1152526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Next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259B04-01FC-44C2-869B-DC88518B7149}"/>
              </a:ext>
            </a:extLst>
          </p:cNvPr>
          <p:cNvSpPr/>
          <p:nvPr/>
        </p:nvSpPr>
        <p:spPr>
          <a:xfrm>
            <a:off x="1350168" y="4889725"/>
            <a:ext cx="623885" cy="3114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70C0"/>
                </a:solidFill>
              </a:rPr>
              <a:t>picture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71C6B0-4E4D-40C3-89FD-63DCBF87AF17}"/>
              </a:ext>
            </a:extLst>
          </p:cNvPr>
          <p:cNvSpPr/>
          <p:nvPr/>
        </p:nvSpPr>
        <p:spPr>
          <a:xfrm>
            <a:off x="7172324" y="1466739"/>
            <a:ext cx="1066801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Other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607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66750" y="304800"/>
            <a:ext cx="10934700" cy="621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0"/>
            <a:ext cx="10934700" cy="11334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65B5D-574C-4050-8C2A-94CB8EF7CAC8}"/>
              </a:ext>
            </a:extLst>
          </p:cNvPr>
          <p:cNvSpPr/>
          <p:nvPr/>
        </p:nvSpPr>
        <p:spPr>
          <a:xfrm>
            <a:off x="666750" y="1457325"/>
            <a:ext cx="109347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8695D-D22E-44F3-95DB-ED8B6CAD125D}"/>
              </a:ext>
            </a:extLst>
          </p:cNvPr>
          <p:cNvSpPr/>
          <p:nvPr/>
        </p:nvSpPr>
        <p:spPr>
          <a:xfrm>
            <a:off x="666750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IPOs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02143-3A58-4390-9DF3-82394CA72B2E}"/>
              </a:ext>
            </a:extLst>
          </p:cNvPr>
          <p:cNvSpPr/>
          <p:nvPr/>
        </p:nvSpPr>
        <p:spPr>
          <a:xfrm>
            <a:off x="2657475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Company Detail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21807-F038-4E35-A835-97057F5761F9}"/>
              </a:ext>
            </a:extLst>
          </p:cNvPr>
          <p:cNvSpPr/>
          <p:nvPr/>
        </p:nvSpPr>
        <p:spPr>
          <a:xfrm>
            <a:off x="4648199" y="1457325"/>
            <a:ext cx="25241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Company Comparison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CDDA-3C0A-41DA-8255-A7F36D4805DE}"/>
              </a:ext>
            </a:extLst>
          </p:cNvPr>
          <p:cNvSpPr txBox="1"/>
          <p:nvPr/>
        </p:nvSpPr>
        <p:spPr>
          <a:xfrm>
            <a:off x="9772650" y="705921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Hi, User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53EA1-C7E2-43D7-A15E-7593D3E85FF9}"/>
              </a:ext>
            </a:extLst>
          </p:cNvPr>
          <p:cNvSpPr txBox="1"/>
          <p:nvPr/>
        </p:nvSpPr>
        <p:spPr>
          <a:xfrm>
            <a:off x="10687050" y="717053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Logout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81F3C9-FA27-419F-8102-1C832C64E93C}"/>
              </a:ext>
            </a:extLst>
          </p:cNvPr>
          <p:cNvSpPr/>
          <p:nvPr/>
        </p:nvSpPr>
        <p:spPr>
          <a:xfrm>
            <a:off x="7172324" y="1466739"/>
            <a:ext cx="1066801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Other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E76D4C-2F06-46B5-8E02-071C79E45261}"/>
              </a:ext>
            </a:extLst>
          </p:cNvPr>
          <p:cNvSpPr/>
          <p:nvPr/>
        </p:nvSpPr>
        <p:spPr>
          <a:xfrm>
            <a:off x="4481512" y="2125369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NSE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3D9C3-48E0-4CF7-8041-D91855E5907D}"/>
              </a:ext>
            </a:extLst>
          </p:cNvPr>
          <p:cNvSpPr txBox="1"/>
          <p:nvPr/>
        </p:nvSpPr>
        <p:spPr>
          <a:xfrm>
            <a:off x="2509836" y="2145295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Exchange :</a:t>
            </a:r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B6CDBD-16B4-4A65-B077-57731C5F3373}"/>
              </a:ext>
            </a:extLst>
          </p:cNvPr>
          <p:cNvSpPr/>
          <p:nvPr/>
        </p:nvSpPr>
        <p:spPr>
          <a:xfrm>
            <a:off x="7177087" y="2125369"/>
            <a:ext cx="533400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V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89A735-E4F3-4576-9EA4-F9CE47BF7145}"/>
              </a:ext>
            </a:extLst>
          </p:cNvPr>
          <p:cNvSpPr/>
          <p:nvPr/>
        </p:nvSpPr>
        <p:spPr>
          <a:xfrm>
            <a:off x="4481511" y="2590800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A79F4-F9CF-4267-B88E-6A86417C0B17}"/>
              </a:ext>
            </a:extLst>
          </p:cNvPr>
          <p:cNvSpPr txBox="1"/>
          <p:nvPr/>
        </p:nvSpPr>
        <p:spPr>
          <a:xfrm>
            <a:off x="2509836" y="2626618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Company Name:</a:t>
            </a:r>
            <a:endParaRPr lang="zh-CN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0275B4-873E-4F17-9059-7CB1398F6B39}"/>
              </a:ext>
            </a:extLst>
          </p:cNvPr>
          <p:cNvSpPr/>
          <p:nvPr/>
        </p:nvSpPr>
        <p:spPr>
          <a:xfrm>
            <a:off x="4481511" y="3079418"/>
            <a:ext cx="1166814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EEFADA-DCC5-4FC8-ADD1-E6C3A4600DF7}"/>
              </a:ext>
            </a:extLst>
          </p:cNvPr>
          <p:cNvSpPr txBox="1"/>
          <p:nvPr/>
        </p:nvSpPr>
        <p:spPr>
          <a:xfrm>
            <a:off x="2867024" y="3123130"/>
            <a:ext cx="157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Period:</a:t>
            </a:r>
            <a:endParaRPr lang="zh-CN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E04B50-7DC9-48CD-91E0-71DEC6D5131B}"/>
              </a:ext>
            </a:extLst>
          </p:cNvPr>
          <p:cNvSpPr/>
          <p:nvPr/>
        </p:nvSpPr>
        <p:spPr>
          <a:xfrm>
            <a:off x="7134222" y="3086746"/>
            <a:ext cx="1166814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201F08-367E-4287-8E4C-F6B530BD9519}"/>
              </a:ext>
            </a:extLst>
          </p:cNvPr>
          <p:cNvSpPr txBox="1"/>
          <p:nvPr/>
        </p:nvSpPr>
        <p:spPr>
          <a:xfrm>
            <a:off x="5848349" y="3090290"/>
            <a:ext cx="157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Period:</a:t>
            </a:r>
            <a:endParaRPr lang="zh-CN" alt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A3CDEBC-A1EB-4ACA-A6A8-18F0A2BD932C}"/>
              </a:ext>
            </a:extLst>
          </p:cNvPr>
          <p:cNvSpPr/>
          <p:nvPr/>
        </p:nvSpPr>
        <p:spPr>
          <a:xfrm>
            <a:off x="8705848" y="3068434"/>
            <a:ext cx="469106" cy="4130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+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D15C0B-9C76-49B1-9D76-CF5A7720E8EB}"/>
              </a:ext>
            </a:extLst>
          </p:cNvPr>
          <p:cNvSpPr/>
          <p:nvPr/>
        </p:nvSpPr>
        <p:spPr>
          <a:xfrm>
            <a:off x="4481510" y="3596611"/>
            <a:ext cx="1900240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Generate Map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607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66750" y="304800"/>
            <a:ext cx="10934700" cy="621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0"/>
            <a:ext cx="10934700" cy="11334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65B5D-574C-4050-8C2A-94CB8EF7CAC8}"/>
              </a:ext>
            </a:extLst>
          </p:cNvPr>
          <p:cNvSpPr/>
          <p:nvPr/>
        </p:nvSpPr>
        <p:spPr>
          <a:xfrm>
            <a:off x="666750" y="1457325"/>
            <a:ext cx="109347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8695D-D22E-44F3-95DB-ED8B6CAD125D}"/>
              </a:ext>
            </a:extLst>
          </p:cNvPr>
          <p:cNvSpPr/>
          <p:nvPr/>
        </p:nvSpPr>
        <p:spPr>
          <a:xfrm>
            <a:off x="666750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IPOs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02143-3A58-4390-9DF3-82394CA72B2E}"/>
              </a:ext>
            </a:extLst>
          </p:cNvPr>
          <p:cNvSpPr/>
          <p:nvPr/>
        </p:nvSpPr>
        <p:spPr>
          <a:xfrm>
            <a:off x="2657475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Company Detail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21807-F038-4E35-A835-97057F5761F9}"/>
              </a:ext>
            </a:extLst>
          </p:cNvPr>
          <p:cNvSpPr/>
          <p:nvPr/>
        </p:nvSpPr>
        <p:spPr>
          <a:xfrm>
            <a:off x="4648199" y="1457325"/>
            <a:ext cx="25241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Company Comparison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CDDA-3C0A-41DA-8255-A7F36D4805DE}"/>
              </a:ext>
            </a:extLst>
          </p:cNvPr>
          <p:cNvSpPr txBox="1"/>
          <p:nvPr/>
        </p:nvSpPr>
        <p:spPr>
          <a:xfrm>
            <a:off x="9772650" y="705921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Hi, User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53EA1-C7E2-43D7-A15E-7593D3E85FF9}"/>
              </a:ext>
            </a:extLst>
          </p:cNvPr>
          <p:cNvSpPr txBox="1"/>
          <p:nvPr/>
        </p:nvSpPr>
        <p:spPr>
          <a:xfrm>
            <a:off x="10687050" y="717053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Logout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81F3C9-FA27-419F-8102-1C832C64E93C}"/>
              </a:ext>
            </a:extLst>
          </p:cNvPr>
          <p:cNvSpPr/>
          <p:nvPr/>
        </p:nvSpPr>
        <p:spPr>
          <a:xfrm>
            <a:off x="7172324" y="1466739"/>
            <a:ext cx="1066801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Other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E76D4C-2F06-46B5-8E02-071C79E45261}"/>
              </a:ext>
            </a:extLst>
          </p:cNvPr>
          <p:cNvSpPr/>
          <p:nvPr/>
        </p:nvSpPr>
        <p:spPr>
          <a:xfrm>
            <a:off x="4481512" y="2125369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NSE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3D9C3-48E0-4CF7-8041-D91855E5907D}"/>
              </a:ext>
            </a:extLst>
          </p:cNvPr>
          <p:cNvSpPr txBox="1"/>
          <p:nvPr/>
        </p:nvSpPr>
        <p:spPr>
          <a:xfrm>
            <a:off x="2509836" y="2145295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Exchange :</a:t>
            </a:r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B6CDBD-16B4-4A65-B077-57731C5F3373}"/>
              </a:ext>
            </a:extLst>
          </p:cNvPr>
          <p:cNvSpPr/>
          <p:nvPr/>
        </p:nvSpPr>
        <p:spPr>
          <a:xfrm>
            <a:off x="7177087" y="2125369"/>
            <a:ext cx="533400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V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89A735-E4F3-4576-9EA4-F9CE47BF7145}"/>
              </a:ext>
            </a:extLst>
          </p:cNvPr>
          <p:cNvSpPr/>
          <p:nvPr/>
        </p:nvSpPr>
        <p:spPr>
          <a:xfrm>
            <a:off x="4481511" y="2590800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A79F4-F9CF-4267-B88E-6A86417C0B17}"/>
              </a:ext>
            </a:extLst>
          </p:cNvPr>
          <p:cNvSpPr txBox="1"/>
          <p:nvPr/>
        </p:nvSpPr>
        <p:spPr>
          <a:xfrm>
            <a:off x="2509836" y="2626618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Company Name:</a:t>
            </a:r>
            <a:endParaRPr lang="zh-CN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0275B4-873E-4F17-9059-7CB1398F6B39}"/>
              </a:ext>
            </a:extLst>
          </p:cNvPr>
          <p:cNvSpPr/>
          <p:nvPr/>
        </p:nvSpPr>
        <p:spPr>
          <a:xfrm>
            <a:off x="4481511" y="3079418"/>
            <a:ext cx="1166814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EEFADA-DCC5-4FC8-ADD1-E6C3A4600DF7}"/>
              </a:ext>
            </a:extLst>
          </p:cNvPr>
          <p:cNvSpPr txBox="1"/>
          <p:nvPr/>
        </p:nvSpPr>
        <p:spPr>
          <a:xfrm>
            <a:off x="2867024" y="3123130"/>
            <a:ext cx="157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Period:</a:t>
            </a:r>
            <a:endParaRPr lang="zh-CN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E04B50-7DC9-48CD-91E0-71DEC6D5131B}"/>
              </a:ext>
            </a:extLst>
          </p:cNvPr>
          <p:cNvSpPr/>
          <p:nvPr/>
        </p:nvSpPr>
        <p:spPr>
          <a:xfrm>
            <a:off x="7134222" y="3086746"/>
            <a:ext cx="1166814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201F08-367E-4287-8E4C-F6B530BD9519}"/>
              </a:ext>
            </a:extLst>
          </p:cNvPr>
          <p:cNvSpPr txBox="1"/>
          <p:nvPr/>
        </p:nvSpPr>
        <p:spPr>
          <a:xfrm>
            <a:off x="5848349" y="3090290"/>
            <a:ext cx="157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Period:</a:t>
            </a:r>
            <a:endParaRPr lang="zh-CN" alt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A3CDEBC-A1EB-4ACA-A6A8-18F0A2BD932C}"/>
              </a:ext>
            </a:extLst>
          </p:cNvPr>
          <p:cNvSpPr/>
          <p:nvPr/>
        </p:nvSpPr>
        <p:spPr>
          <a:xfrm>
            <a:off x="8004572" y="3593093"/>
            <a:ext cx="469106" cy="4130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-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D15C0B-9C76-49B1-9D76-CF5A7720E8EB}"/>
              </a:ext>
            </a:extLst>
          </p:cNvPr>
          <p:cNvSpPr/>
          <p:nvPr/>
        </p:nvSpPr>
        <p:spPr>
          <a:xfrm>
            <a:off x="4481510" y="4585872"/>
            <a:ext cx="1900240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Generate Map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AC899A-606A-4B60-B41C-9766067BA7A9}"/>
              </a:ext>
            </a:extLst>
          </p:cNvPr>
          <p:cNvSpPr/>
          <p:nvPr/>
        </p:nvSpPr>
        <p:spPr>
          <a:xfrm>
            <a:off x="4481511" y="3582692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NSE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08B842-3F7B-466B-AAEB-AFC5B231FF0B}"/>
              </a:ext>
            </a:extLst>
          </p:cNvPr>
          <p:cNvSpPr txBox="1"/>
          <p:nvPr/>
        </p:nvSpPr>
        <p:spPr>
          <a:xfrm>
            <a:off x="2509835" y="3602618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Exchange :</a:t>
            </a:r>
            <a:endParaRPr lang="zh-CN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9633E4-BD2B-49CB-A655-A0A2810CEF7C}"/>
              </a:ext>
            </a:extLst>
          </p:cNvPr>
          <p:cNvSpPr/>
          <p:nvPr/>
        </p:nvSpPr>
        <p:spPr>
          <a:xfrm>
            <a:off x="7177086" y="3582692"/>
            <a:ext cx="533400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V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C034B1-2D8E-4F2A-90FE-83474D37374A}"/>
              </a:ext>
            </a:extLst>
          </p:cNvPr>
          <p:cNvSpPr/>
          <p:nvPr/>
        </p:nvSpPr>
        <p:spPr>
          <a:xfrm>
            <a:off x="4481510" y="4048123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61CCB9-5A92-460E-A90F-0D42E5813C98}"/>
              </a:ext>
            </a:extLst>
          </p:cNvPr>
          <p:cNvSpPr txBox="1"/>
          <p:nvPr/>
        </p:nvSpPr>
        <p:spPr>
          <a:xfrm>
            <a:off x="2509835" y="4083941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Company Name: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176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66750" y="276225"/>
            <a:ext cx="10934700" cy="621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0"/>
            <a:ext cx="10934700" cy="11334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65B5D-574C-4050-8C2A-94CB8EF7CAC8}"/>
              </a:ext>
            </a:extLst>
          </p:cNvPr>
          <p:cNvSpPr/>
          <p:nvPr/>
        </p:nvSpPr>
        <p:spPr>
          <a:xfrm>
            <a:off x="666750" y="1457325"/>
            <a:ext cx="109347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8695D-D22E-44F3-95DB-ED8B6CAD125D}"/>
              </a:ext>
            </a:extLst>
          </p:cNvPr>
          <p:cNvSpPr/>
          <p:nvPr/>
        </p:nvSpPr>
        <p:spPr>
          <a:xfrm>
            <a:off x="666750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IPOs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02143-3A58-4390-9DF3-82394CA72B2E}"/>
              </a:ext>
            </a:extLst>
          </p:cNvPr>
          <p:cNvSpPr/>
          <p:nvPr/>
        </p:nvSpPr>
        <p:spPr>
          <a:xfrm>
            <a:off x="2657475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Company Detail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21807-F038-4E35-A835-97057F5761F9}"/>
              </a:ext>
            </a:extLst>
          </p:cNvPr>
          <p:cNvSpPr/>
          <p:nvPr/>
        </p:nvSpPr>
        <p:spPr>
          <a:xfrm>
            <a:off x="4648199" y="1457325"/>
            <a:ext cx="25241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Company Comparison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CDDA-3C0A-41DA-8255-A7F36D4805DE}"/>
              </a:ext>
            </a:extLst>
          </p:cNvPr>
          <p:cNvSpPr txBox="1"/>
          <p:nvPr/>
        </p:nvSpPr>
        <p:spPr>
          <a:xfrm>
            <a:off x="9772650" y="705921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Hi, User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53EA1-C7E2-43D7-A15E-7593D3E85FF9}"/>
              </a:ext>
            </a:extLst>
          </p:cNvPr>
          <p:cNvSpPr txBox="1"/>
          <p:nvPr/>
        </p:nvSpPr>
        <p:spPr>
          <a:xfrm>
            <a:off x="10687050" y="717053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Logout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81F3C9-FA27-419F-8102-1C832C64E93C}"/>
              </a:ext>
            </a:extLst>
          </p:cNvPr>
          <p:cNvSpPr/>
          <p:nvPr/>
        </p:nvSpPr>
        <p:spPr>
          <a:xfrm>
            <a:off x="7172324" y="1466739"/>
            <a:ext cx="1066801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Other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8F2DF9-467E-45D9-BAC8-1166D22E1D0B}"/>
              </a:ext>
            </a:extLst>
          </p:cNvPr>
          <p:cNvCxnSpPr/>
          <p:nvPr/>
        </p:nvCxnSpPr>
        <p:spPr>
          <a:xfrm>
            <a:off x="2886075" y="2276475"/>
            <a:ext cx="0" cy="370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A21608-9D4B-4A06-8198-CE7A24C07208}"/>
              </a:ext>
            </a:extLst>
          </p:cNvPr>
          <p:cNvCxnSpPr/>
          <p:nvPr/>
        </p:nvCxnSpPr>
        <p:spPr>
          <a:xfrm>
            <a:off x="2886075" y="59817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68E084-2829-487A-8A6E-19E22379B53E}"/>
              </a:ext>
            </a:extLst>
          </p:cNvPr>
          <p:cNvCxnSpPr/>
          <p:nvPr/>
        </p:nvCxnSpPr>
        <p:spPr>
          <a:xfrm>
            <a:off x="2886075" y="51530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9E3A11-ABFF-41CB-A02B-C3228C96813D}"/>
              </a:ext>
            </a:extLst>
          </p:cNvPr>
          <p:cNvCxnSpPr/>
          <p:nvPr/>
        </p:nvCxnSpPr>
        <p:spPr>
          <a:xfrm>
            <a:off x="2886075" y="5114925"/>
            <a:ext cx="133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F6A85F-15F1-4C62-B3E0-2DED3FECBDBD}"/>
              </a:ext>
            </a:extLst>
          </p:cNvPr>
          <p:cNvCxnSpPr/>
          <p:nvPr/>
        </p:nvCxnSpPr>
        <p:spPr>
          <a:xfrm>
            <a:off x="2886075" y="4200525"/>
            <a:ext cx="133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2F048C-D051-416D-9B45-0F0589F8ACB8}"/>
              </a:ext>
            </a:extLst>
          </p:cNvPr>
          <p:cNvCxnSpPr/>
          <p:nvPr/>
        </p:nvCxnSpPr>
        <p:spPr>
          <a:xfrm>
            <a:off x="2867025" y="3209925"/>
            <a:ext cx="133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35CF24D-6650-4678-9C96-36E906BBC3E8}"/>
              </a:ext>
            </a:extLst>
          </p:cNvPr>
          <p:cNvSpPr/>
          <p:nvPr/>
        </p:nvSpPr>
        <p:spPr>
          <a:xfrm>
            <a:off x="3000375" y="3543194"/>
            <a:ext cx="828605" cy="24385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800F88-2988-49A5-B5B4-BA4B2984FAE4}"/>
              </a:ext>
            </a:extLst>
          </p:cNvPr>
          <p:cNvSpPr/>
          <p:nvPr/>
        </p:nvSpPr>
        <p:spPr>
          <a:xfrm>
            <a:off x="3819594" y="4343400"/>
            <a:ext cx="828605" cy="1628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A5316A-3B86-4C36-A633-BD905A498FCD}"/>
              </a:ext>
            </a:extLst>
          </p:cNvPr>
          <p:cNvSpPr/>
          <p:nvPr/>
        </p:nvSpPr>
        <p:spPr>
          <a:xfrm>
            <a:off x="4648270" y="2933703"/>
            <a:ext cx="828605" cy="3047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A14C2D-CC5D-4425-BDDC-52509290EA8A}"/>
              </a:ext>
            </a:extLst>
          </p:cNvPr>
          <p:cNvSpPr/>
          <p:nvPr/>
        </p:nvSpPr>
        <p:spPr>
          <a:xfrm>
            <a:off x="5476875" y="3895830"/>
            <a:ext cx="828605" cy="20764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B4AF72-413C-46D1-A73A-3749AFD586F0}"/>
              </a:ext>
            </a:extLst>
          </p:cNvPr>
          <p:cNvSpPr txBox="1"/>
          <p:nvPr/>
        </p:nvSpPr>
        <p:spPr>
          <a:xfrm>
            <a:off x="2990989" y="6023401"/>
            <a:ext cx="82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2019 Nov</a:t>
            </a:r>
            <a:endParaRPr lang="zh-CN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AC968C-CA3B-4B0D-B02A-1C39DFC288E0}"/>
              </a:ext>
            </a:extLst>
          </p:cNvPr>
          <p:cNvSpPr txBox="1"/>
          <p:nvPr/>
        </p:nvSpPr>
        <p:spPr>
          <a:xfrm>
            <a:off x="3819593" y="6040589"/>
            <a:ext cx="82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2019 Dec</a:t>
            </a:r>
            <a:endParaRPr lang="zh-CN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DAFD43-93DD-4FF7-981F-9816A872F787}"/>
              </a:ext>
            </a:extLst>
          </p:cNvPr>
          <p:cNvSpPr txBox="1"/>
          <p:nvPr/>
        </p:nvSpPr>
        <p:spPr>
          <a:xfrm>
            <a:off x="4648270" y="6037952"/>
            <a:ext cx="82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2020 Jan</a:t>
            </a:r>
            <a:endParaRPr lang="zh-CN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F54981-034B-467A-B112-AB0D22212981}"/>
              </a:ext>
            </a:extLst>
          </p:cNvPr>
          <p:cNvSpPr txBox="1"/>
          <p:nvPr/>
        </p:nvSpPr>
        <p:spPr>
          <a:xfrm>
            <a:off x="5495958" y="6028427"/>
            <a:ext cx="82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2020 Feb</a:t>
            </a:r>
            <a:endParaRPr lang="zh-CN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11D487-5E49-45E3-B281-C0300031F278}"/>
              </a:ext>
            </a:extLst>
          </p:cNvPr>
          <p:cNvSpPr txBox="1"/>
          <p:nvPr/>
        </p:nvSpPr>
        <p:spPr>
          <a:xfrm>
            <a:off x="2352709" y="3061127"/>
            <a:ext cx="82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3000</a:t>
            </a:r>
            <a:endParaRPr lang="zh-CN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84A057-332B-48C1-B658-E22A07CC5D71}"/>
              </a:ext>
            </a:extLst>
          </p:cNvPr>
          <p:cNvSpPr txBox="1"/>
          <p:nvPr/>
        </p:nvSpPr>
        <p:spPr>
          <a:xfrm>
            <a:off x="2352708" y="4070777"/>
            <a:ext cx="82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2000</a:t>
            </a:r>
            <a:endParaRPr lang="zh-CN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286D68-B65D-4988-995A-33AB1821764A}"/>
              </a:ext>
            </a:extLst>
          </p:cNvPr>
          <p:cNvSpPr txBox="1"/>
          <p:nvPr/>
        </p:nvSpPr>
        <p:spPr>
          <a:xfrm>
            <a:off x="2314468" y="4972050"/>
            <a:ext cx="82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1000</a:t>
            </a:r>
            <a:endParaRPr lang="zh-CN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A50C85-92D1-4FD5-BFE6-F396182F167B}"/>
              </a:ext>
            </a:extLst>
          </p:cNvPr>
          <p:cNvSpPr txBox="1"/>
          <p:nvPr/>
        </p:nvSpPr>
        <p:spPr>
          <a:xfrm>
            <a:off x="6705565" y="2952749"/>
            <a:ext cx="1362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Average</a:t>
            </a:r>
            <a:r>
              <a:rPr lang="zh-CN" altLang="en-US" sz="1200" dirty="0"/>
              <a:t>：</a:t>
            </a:r>
            <a:r>
              <a:rPr lang="en-US" altLang="zh-CN" sz="1200" dirty="0"/>
              <a:t>2100</a:t>
            </a:r>
            <a:endParaRPr lang="zh-CN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F9FF6D-4FD6-4FF4-9622-BDECCB864377}"/>
              </a:ext>
            </a:extLst>
          </p:cNvPr>
          <p:cNvSpPr txBox="1"/>
          <p:nvPr/>
        </p:nvSpPr>
        <p:spPr>
          <a:xfrm>
            <a:off x="7024669" y="3256333"/>
            <a:ext cx="1362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Min</a:t>
            </a:r>
            <a:r>
              <a:rPr lang="zh-CN" altLang="en-US" sz="1200" dirty="0"/>
              <a:t>：</a:t>
            </a:r>
            <a:r>
              <a:rPr lang="en-US" altLang="zh-CN" sz="1200" dirty="0"/>
              <a:t>2100</a:t>
            </a:r>
            <a:endParaRPr lang="zh-CN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EBBB61-1A97-4352-8C8E-321549625A9E}"/>
              </a:ext>
            </a:extLst>
          </p:cNvPr>
          <p:cNvSpPr txBox="1"/>
          <p:nvPr/>
        </p:nvSpPr>
        <p:spPr>
          <a:xfrm>
            <a:off x="7024669" y="3559917"/>
            <a:ext cx="1362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Max</a:t>
            </a:r>
            <a:r>
              <a:rPr lang="zh-CN" altLang="en-US" sz="1200" dirty="0"/>
              <a:t>：</a:t>
            </a:r>
            <a:r>
              <a:rPr lang="en-US" altLang="zh-CN" sz="1200" dirty="0"/>
              <a:t>3500</a:t>
            </a:r>
            <a:endParaRPr lang="zh-CN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D180C2-061C-4D65-AE4E-BD664653E68E}"/>
              </a:ext>
            </a:extLst>
          </p:cNvPr>
          <p:cNvSpPr txBox="1"/>
          <p:nvPr/>
        </p:nvSpPr>
        <p:spPr>
          <a:xfrm>
            <a:off x="3414677" y="2111874"/>
            <a:ext cx="456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Company Stock Price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43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66750" y="123825"/>
            <a:ext cx="10934700" cy="621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0"/>
            <a:ext cx="10934700" cy="11334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65B5D-574C-4050-8C2A-94CB8EF7CAC8}"/>
              </a:ext>
            </a:extLst>
          </p:cNvPr>
          <p:cNvSpPr/>
          <p:nvPr/>
        </p:nvSpPr>
        <p:spPr>
          <a:xfrm>
            <a:off x="666750" y="1457325"/>
            <a:ext cx="109347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8695D-D22E-44F3-95DB-ED8B6CAD125D}"/>
              </a:ext>
            </a:extLst>
          </p:cNvPr>
          <p:cNvSpPr/>
          <p:nvPr/>
        </p:nvSpPr>
        <p:spPr>
          <a:xfrm>
            <a:off x="666750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IPOs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02143-3A58-4390-9DF3-82394CA72B2E}"/>
              </a:ext>
            </a:extLst>
          </p:cNvPr>
          <p:cNvSpPr/>
          <p:nvPr/>
        </p:nvSpPr>
        <p:spPr>
          <a:xfrm>
            <a:off x="2657475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Company Detail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21807-F038-4E35-A835-97057F5761F9}"/>
              </a:ext>
            </a:extLst>
          </p:cNvPr>
          <p:cNvSpPr/>
          <p:nvPr/>
        </p:nvSpPr>
        <p:spPr>
          <a:xfrm>
            <a:off x="4648199" y="1457325"/>
            <a:ext cx="25241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Company Comparison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CDDA-3C0A-41DA-8255-A7F36D4805DE}"/>
              </a:ext>
            </a:extLst>
          </p:cNvPr>
          <p:cNvSpPr txBox="1"/>
          <p:nvPr/>
        </p:nvSpPr>
        <p:spPr>
          <a:xfrm>
            <a:off x="9772650" y="705921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Hi, User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53EA1-C7E2-43D7-A15E-7593D3E85FF9}"/>
              </a:ext>
            </a:extLst>
          </p:cNvPr>
          <p:cNvSpPr txBox="1"/>
          <p:nvPr/>
        </p:nvSpPr>
        <p:spPr>
          <a:xfrm>
            <a:off x="10687050" y="717053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Logout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81F3C9-FA27-419F-8102-1C832C64E93C}"/>
              </a:ext>
            </a:extLst>
          </p:cNvPr>
          <p:cNvSpPr/>
          <p:nvPr/>
        </p:nvSpPr>
        <p:spPr>
          <a:xfrm>
            <a:off x="7172324" y="1466739"/>
            <a:ext cx="1066801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Other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8F2DF9-467E-45D9-BAC8-1166D22E1D0B}"/>
              </a:ext>
            </a:extLst>
          </p:cNvPr>
          <p:cNvCxnSpPr/>
          <p:nvPr/>
        </p:nvCxnSpPr>
        <p:spPr>
          <a:xfrm>
            <a:off x="2886075" y="2276475"/>
            <a:ext cx="0" cy="370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A21608-9D4B-4A06-8198-CE7A24C07208}"/>
              </a:ext>
            </a:extLst>
          </p:cNvPr>
          <p:cNvCxnSpPr/>
          <p:nvPr/>
        </p:nvCxnSpPr>
        <p:spPr>
          <a:xfrm>
            <a:off x="2886075" y="59817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68E084-2829-487A-8A6E-19E22379B53E}"/>
              </a:ext>
            </a:extLst>
          </p:cNvPr>
          <p:cNvCxnSpPr/>
          <p:nvPr/>
        </p:nvCxnSpPr>
        <p:spPr>
          <a:xfrm>
            <a:off x="2886075" y="51530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9E3A11-ABFF-41CB-A02B-C3228C96813D}"/>
              </a:ext>
            </a:extLst>
          </p:cNvPr>
          <p:cNvCxnSpPr/>
          <p:nvPr/>
        </p:nvCxnSpPr>
        <p:spPr>
          <a:xfrm>
            <a:off x="2886075" y="5114925"/>
            <a:ext cx="133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F6A85F-15F1-4C62-B3E0-2DED3FECBDBD}"/>
              </a:ext>
            </a:extLst>
          </p:cNvPr>
          <p:cNvCxnSpPr/>
          <p:nvPr/>
        </p:nvCxnSpPr>
        <p:spPr>
          <a:xfrm>
            <a:off x="2886075" y="4200525"/>
            <a:ext cx="133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2F048C-D051-416D-9B45-0F0589F8ACB8}"/>
              </a:ext>
            </a:extLst>
          </p:cNvPr>
          <p:cNvCxnSpPr/>
          <p:nvPr/>
        </p:nvCxnSpPr>
        <p:spPr>
          <a:xfrm>
            <a:off x="2867025" y="3209925"/>
            <a:ext cx="133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35CF24D-6650-4678-9C96-36E906BBC3E8}"/>
              </a:ext>
            </a:extLst>
          </p:cNvPr>
          <p:cNvSpPr/>
          <p:nvPr/>
        </p:nvSpPr>
        <p:spPr>
          <a:xfrm>
            <a:off x="3000375" y="3543194"/>
            <a:ext cx="828605" cy="24385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800F88-2988-49A5-B5B4-BA4B2984FAE4}"/>
              </a:ext>
            </a:extLst>
          </p:cNvPr>
          <p:cNvSpPr/>
          <p:nvPr/>
        </p:nvSpPr>
        <p:spPr>
          <a:xfrm>
            <a:off x="3819594" y="4343400"/>
            <a:ext cx="828605" cy="1628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A5316A-3B86-4C36-A633-BD905A498FCD}"/>
              </a:ext>
            </a:extLst>
          </p:cNvPr>
          <p:cNvSpPr/>
          <p:nvPr/>
        </p:nvSpPr>
        <p:spPr>
          <a:xfrm>
            <a:off x="4648270" y="2933703"/>
            <a:ext cx="828605" cy="3047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A14C2D-CC5D-4425-BDDC-52509290EA8A}"/>
              </a:ext>
            </a:extLst>
          </p:cNvPr>
          <p:cNvSpPr/>
          <p:nvPr/>
        </p:nvSpPr>
        <p:spPr>
          <a:xfrm>
            <a:off x="5476875" y="3895830"/>
            <a:ext cx="828605" cy="20764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B4AF72-413C-46D1-A73A-3749AFD586F0}"/>
              </a:ext>
            </a:extLst>
          </p:cNvPr>
          <p:cNvSpPr txBox="1"/>
          <p:nvPr/>
        </p:nvSpPr>
        <p:spPr>
          <a:xfrm>
            <a:off x="2990989" y="6023401"/>
            <a:ext cx="82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2019 Nov</a:t>
            </a:r>
            <a:endParaRPr lang="zh-CN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AC968C-CA3B-4B0D-B02A-1C39DFC288E0}"/>
              </a:ext>
            </a:extLst>
          </p:cNvPr>
          <p:cNvSpPr txBox="1"/>
          <p:nvPr/>
        </p:nvSpPr>
        <p:spPr>
          <a:xfrm>
            <a:off x="3819593" y="6040589"/>
            <a:ext cx="82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2019 Dec</a:t>
            </a:r>
            <a:endParaRPr lang="zh-CN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DAFD43-93DD-4FF7-981F-9816A872F787}"/>
              </a:ext>
            </a:extLst>
          </p:cNvPr>
          <p:cNvSpPr txBox="1"/>
          <p:nvPr/>
        </p:nvSpPr>
        <p:spPr>
          <a:xfrm>
            <a:off x="4648270" y="6037952"/>
            <a:ext cx="82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2020 Jan</a:t>
            </a:r>
            <a:endParaRPr lang="zh-CN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F54981-034B-467A-B112-AB0D22212981}"/>
              </a:ext>
            </a:extLst>
          </p:cNvPr>
          <p:cNvSpPr txBox="1"/>
          <p:nvPr/>
        </p:nvSpPr>
        <p:spPr>
          <a:xfrm>
            <a:off x="5495958" y="6028427"/>
            <a:ext cx="82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2020 Feb</a:t>
            </a:r>
            <a:endParaRPr lang="zh-CN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11D487-5E49-45E3-B281-C0300031F278}"/>
              </a:ext>
            </a:extLst>
          </p:cNvPr>
          <p:cNvSpPr txBox="1"/>
          <p:nvPr/>
        </p:nvSpPr>
        <p:spPr>
          <a:xfrm>
            <a:off x="2352709" y="3061127"/>
            <a:ext cx="82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3000</a:t>
            </a:r>
            <a:endParaRPr lang="zh-CN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84A057-332B-48C1-B658-E22A07CC5D71}"/>
              </a:ext>
            </a:extLst>
          </p:cNvPr>
          <p:cNvSpPr txBox="1"/>
          <p:nvPr/>
        </p:nvSpPr>
        <p:spPr>
          <a:xfrm>
            <a:off x="2352708" y="4070777"/>
            <a:ext cx="82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2000</a:t>
            </a:r>
            <a:endParaRPr lang="zh-CN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286D68-B65D-4988-995A-33AB1821764A}"/>
              </a:ext>
            </a:extLst>
          </p:cNvPr>
          <p:cNvSpPr txBox="1"/>
          <p:nvPr/>
        </p:nvSpPr>
        <p:spPr>
          <a:xfrm>
            <a:off x="2314468" y="4972050"/>
            <a:ext cx="82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1000</a:t>
            </a:r>
            <a:endParaRPr lang="zh-CN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A50C85-92D1-4FD5-BFE6-F396182F167B}"/>
              </a:ext>
            </a:extLst>
          </p:cNvPr>
          <p:cNvSpPr txBox="1"/>
          <p:nvPr/>
        </p:nvSpPr>
        <p:spPr>
          <a:xfrm>
            <a:off x="6705565" y="2952749"/>
            <a:ext cx="1362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Average</a:t>
            </a:r>
            <a:r>
              <a:rPr lang="zh-CN" altLang="en-US" sz="1200" dirty="0">
                <a:solidFill>
                  <a:srgbClr val="00B0F0"/>
                </a:solidFill>
              </a:rPr>
              <a:t>：</a:t>
            </a:r>
            <a:r>
              <a:rPr lang="en-US" altLang="zh-CN" sz="1200" dirty="0">
                <a:solidFill>
                  <a:srgbClr val="00B0F0"/>
                </a:solidFill>
              </a:rPr>
              <a:t>2100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F9FF6D-4FD6-4FF4-9622-BDECCB864377}"/>
              </a:ext>
            </a:extLst>
          </p:cNvPr>
          <p:cNvSpPr txBox="1"/>
          <p:nvPr/>
        </p:nvSpPr>
        <p:spPr>
          <a:xfrm>
            <a:off x="7024669" y="3256333"/>
            <a:ext cx="1362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Min</a:t>
            </a:r>
            <a:r>
              <a:rPr lang="zh-CN" altLang="en-US" sz="1200" dirty="0">
                <a:solidFill>
                  <a:srgbClr val="00B0F0"/>
                </a:solidFill>
              </a:rPr>
              <a:t>：</a:t>
            </a:r>
            <a:r>
              <a:rPr lang="en-US" altLang="zh-CN" sz="1200" dirty="0">
                <a:solidFill>
                  <a:srgbClr val="00B0F0"/>
                </a:solidFill>
              </a:rPr>
              <a:t>1700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EBBB61-1A97-4352-8C8E-321549625A9E}"/>
              </a:ext>
            </a:extLst>
          </p:cNvPr>
          <p:cNvSpPr txBox="1"/>
          <p:nvPr/>
        </p:nvSpPr>
        <p:spPr>
          <a:xfrm>
            <a:off x="7024669" y="3559917"/>
            <a:ext cx="1362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Max</a:t>
            </a:r>
            <a:r>
              <a:rPr lang="zh-CN" altLang="en-US" sz="1200" dirty="0">
                <a:solidFill>
                  <a:srgbClr val="00B0F0"/>
                </a:solidFill>
              </a:rPr>
              <a:t>：</a:t>
            </a:r>
            <a:r>
              <a:rPr lang="en-US" altLang="zh-CN" sz="1200" dirty="0">
                <a:solidFill>
                  <a:srgbClr val="00B0F0"/>
                </a:solidFill>
              </a:rPr>
              <a:t>3500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D180C2-061C-4D65-AE4E-BD664653E68E}"/>
              </a:ext>
            </a:extLst>
          </p:cNvPr>
          <p:cNvSpPr txBox="1"/>
          <p:nvPr/>
        </p:nvSpPr>
        <p:spPr>
          <a:xfrm>
            <a:off x="3414677" y="2111874"/>
            <a:ext cx="456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Company Stock Price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6CFD6F-0B82-41CA-8C24-CAA113FB3556}"/>
              </a:ext>
            </a:extLst>
          </p:cNvPr>
          <p:cNvSpPr/>
          <p:nvPr/>
        </p:nvSpPr>
        <p:spPr>
          <a:xfrm>
            <a:off x="3414677" y="2952749"/>
            <a:ext cx="414373" cy="3019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FEE744-EDCB-465A-9D2A-4825F7E23C9A}"/>
              </a:ext>
            </a:extLst>
          </p:cNvPr>
          <p:cNvSpPr/>
          <p:nvPr/>
        </p:nvSpPr>
        <p:spPr>
          <a:xfrm>
            <a:off x="4238625" y="4200525"/>
            <a:ext cx="409572" cy="179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C4A582-0E86-495D-8B81-17B454491C6F}"/>
              </a:ext>
            </a:extLst>
          </p:cNvPr>
          <p:cNvSpPr/>
          <p:nvPr/>
        </p:nvSpPr>
        <p:spPr>
          <a:xfrm>
            <a:off x="5062572" y="2790825"/>
            <a:ext cx="404831" cy="318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8ACA13-1557-479F-9A43-F69BD37F183D}"/>
              </a:ext>
            </a:extLst>
          </p:cNvPr>
          <p:cNvSpPr/>
          <p:nvPr/>
        </p:nvSpPr>
        <p:spPr>
          <a:xfrm>
            <a:off x="5905500" y="3629025"/>
            <a:ext cx="409452" cy="2352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D13EFE-479D-4F76-93C8-E53345DF5ACA}"/>
              </a:ext>
            </a:extLst>
          </p:cNvPr>
          <p:cNvSpPr txBox="1"/>
          <p:nvPr/>
        </p:nvSpPr>
        <p:spPr>
          <a:xfrm>
            <a:off x="6753190" y="3838574"/>
            <a:ext cx="1362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Average</a:t>
            </a:r>
            <a:r>
              <a:rPr lang="zh-CN" altLang="en-US" sz="1200" dirty="0">
                <a:solidFill>
                  <a:srgbClr val="0070C0"/>
                </a:solidFill>
              </a:rPr>
              <a:t>：</a:t>
            </a:r>
            <a:r>
              <a:rPr lang="en-US" altLang="zh-CN" sz="1200" dirty="0">
                <a:solidFill>
                  <a:srgbClr val="0070C0"/>
                </a:solidFill>
              </a:rPr>
              <a:t>2100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95A9D8-383F-4EC3-899A-6980A60A70F8}"/>
              </a:ext>
            </a:extLst>
          </p:cNvPr>
          <p:cNvSpPr txBox="1"/>
          <p:nvPr/>
        </p:nvSpPr>
        <p:spPr>
          <a:xfrm>
            <a:off x="7072294" y="4142158"/>
            <a:ext cx="1362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Min</a:t>
            </a:r>
            <a:r>
              <a:rPr lang="zh-CN" altLang="en-US" sz="1200" dirty="0">
                <a:solidFill>
                  <a:srgbClr val="0070C0"/>
                </a:solidFill>
              </a:rPr>
              <a:t>：</a:t>
            </a:r>
            <a:r>
              <a:rPr lang="en-US" altLang="zh-CN" sz="1200" dirty="0">
                <a:solidFill>
                  <a:srgbClr val="0070C0"/>
                </a:solidFill>
              </a:rPr>
              <a:t>2800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16FCD8-98B6-44EE-BE6E-258EDF390E7E}"/>
              </a:ext>
            </a:extLst>
          </p:cNvPr>
          <p:cNvSpPr txBox="1"/>
          <p:nvPr/>
        </p:nvSpPr>
        <p:spPr>
          <a:xfrm>
            <a:off x="7072294" y="4445742"/>
            <a:ext cx="1362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Max</a:t>
            </a:r>
            <a:r>
              <a:rPr lang="zh-CN" altLang="en-US" sz="1200" dirty="0">
                <a:solidFill>
                  <a:srgbClr val="0070C0"/>
                </a:solidFill>
              </a:rPr>
              <a:t>：</a:t>
            </a:r>
            <a:r>
              <a:rPr lang="en-US" altLang="zh-CN" sz="1200" dirty="0">
                <a:solidFill>
                  <a:srgbClr val="0070C0"/>
                </a:solidFill>
              </a:rPr>
              <a:t>3600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66750" y="304800"/>
            <a:ext cx="10934700" cy="621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0"/>
            <a:ext cx="10934700" cy="11334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65B5D-574C-4050-8C2A-94CB8EF7CAC8}"/>
              </a:ext>
            </a:extLst>
          </p:cNvPr>
          <p:cNvSpPr/>
          <p:nvPr/>
        </p:nvSpPr>
        <p:spPr>
          <a:xfrm>
            <a:off x="666750" y="1457325"/>
            <a:ext cx="109347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8695D-D22E-44F3-95DB-ED8B6CAD125D}"/>
              </a:ext>
            </a:extLst>
          </p:cNvPr>
          <p:cNvSpPr/>
          <p:nvPr/>
        </p:nvSpPr>
        <p:spPr>
          <a:xfrm>
            <a:off x="666750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IPOs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02143-3A58-4390-9DF3-82394CA72B2E}"/>
              </a:ext>
            </a:extLst>
          </p:cNvPr>
          <p:cNvSpPr/>
          <p:nvPr/>
        </p:nvSpPr>
        <p:spPr>
          <a:xfrm>
            <a:off x="2657475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Company Detail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21807-F038-4E35-A835-97057F5761F9}"/>
              </a:ext>
            </a:extLst>
          </p:cNvPr>
          <p:cNvSpPr/>
          <p:nvPr/>
        </p:nvSpPr>
        <p:spPr>
          <a:xfrm>
            <a:off x="4648199" y="1457325"/>
            <a:ext cx="25241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Company Comparison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CDDA-3C0A-41DA-8255-A7F36D4805DE}"/>
              </a:ext>
            </a:extLst>
          </p:cNvPr>
          <p:cNvSpPr txBox="1"/>
          <p:nvPr/>
        </p:nvSpPr>
        <p:spPr>
          <a:xfrm>
            <a:off x="9772650" y="705921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Hi, User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53EA1-C7E2-43D7-A15E-7593D3E85FF9}"/>
              </a:ext>
            </a:extLst>
          </p:cNvPr>
          <p:cNvSpPr txBox="1"/>
          <p:nvPr/>
        </p:nvSpPr>
        <p:spPr>
          <a:xfrm>
            <a:off x="10687050" y="717053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Logout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81F3C9-FA27-419F-8102-1C832C64E93C}"/>
              </a:ext>
            </a:extLst>
          </p:cNvPr>
          <p:cNvSpPr/>
          <p:nvPr/>
        </p:nvSpPr>
        <p:spPr>
          <a:xfrm>
            <a:off x="7172324" y="1466739"/>
            <a:ext cx="1066801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Other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6EEECA-A5B1-4E0C-9B35-3BFC83CE2867}"/>
              </a:ext>
            </a:extLst>
          </p:cNvPr>
          <p:cNvSpPr/>
          <p:nvPr/>
        </p:nvSpPr>
        <p:spPr>
          <a:xfrm>
            <a:off x="7172324" y="2009664"/>
            <a:ext cx="207645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Update Profile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D3429C-B909-44D2-B9C6-B11727F6CC43}"/>
              </a:ext>
            </a:extLst>
          </p:cNvPr>
          <p:cNvSpPr/>
          <p:nvPr/>
        </p:nvSpPr>
        <p:spPr>
          <a:xfrm>
            <a:off x="7172323" y="2562003"/>
            <a:ext cx="2076451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Modify Password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F0990C-D581-47F5-88C2-751A099789CF}"/>
              </a:ext>
            </a:extLst>
          </p:cNvPr>
          <p:cNvSpPr/>
          <p:nvPr/>
        </p:nvSpPr>
        <p:spPr>
          <a:xfrm>
            <a:off x="2928937" y="3986928"/>
            <a:ext cx="150495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Modify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37D4C5-5336-4DD5-9D6F-C609BF853490}"/>
              </a:ext>
            </a:extLst>
          </p:cNvPr>
          <p:cNvSpPr/>
          <p:nvPr/>
        </p:nvSpPr>
        <p:spPr>
          <a:xfrm>
            <a:off x="4910138" y="3986929"/>
            <a:ext cx="150495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Cancel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15724A-B526-4110-8DEC-B3FAD7CC28A2}"/>
              </a:ext>
            </a:extLst>
          </p:cNvPr>
          <p:cNvSpPr/>
          <p:nvPr/>
        </p:nvSpPr>
        <p:spPr>
          <a:xfrm>
            <a:off x="2990849" y="2443877"/>
            <a:ext cx="331470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6CA4A8-4A99-4621-82E9-6322BEC6ABA1}"/>
              </a:ext>
            </a:extLst>
          </p:cNvPr>
          <p:cNvSpPr txBox="1"/>
          <p:nvPr/>
        </p:nvSpPr>
        <p:spPr>
          <a:xfrm>
            <a:off x="1943099" y="254865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e-mail</a:t>
            </a:r>
            <a:endParaRPr lang="zh-CN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080959-2B7A-4AA3-9BF0-72E2D0057BA7}"/>
              </a:ext>
            </a:extLst>
          </p:cNvPr>
          <p:cNvSpPr/>
          <p:nvPr/>
        </p:nvSpPr>
        <p:spPr>
          <a:xfrm>
            <a:off x="3000374" y="3205877"/>
            <a:ext cx="331470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DC2FEB-7BCB-47E1-8381-548191222444}"/>
              </a:ext>
            </a:extLst>
          </p:cNvPr>
          <p:cNvSpPr txBox="1"/>
          <p:nvPr/>
        </p:nvSpPr>
        <p:spPr>
          <a:xfrm>
            <a:off x="1885949" y="329374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mobile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565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66750" y="304800"/>
            <a:ext cx="10934700" cy="621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0"/>
            <a:ext cx="10934700" cy="11334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65B5D-574C-4050-8C2A-94CB8EF7CAC8}"/>
              </a:ext>
            </a:extLst>
          </p:cNvPr>
          <p:cNvSpPr/>
          <p:nvPr/>
        </p:nvSpPr>
        <p:spPr>
          <a:xfrm>
            <a:off x="666750" y="1457325"/>
            <a:ext cx="109347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8695D-D22E-44F3-95DB-ED8B6CAD125D}"/>
              </a:ext>
            </a:extLst>
          </p:cNvPr>
          <p:cNvSpPr/>
          <p:nvPr/>
        </p:nvSpPr>
        <p:spPr>
          <a:xfrm>
            <a:off x="666750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IPOs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02143-3A58-4390-9DF3-82394CA72B2E}"/>
              </a:ext>
            </a:extLst>
          </p:cNvPr>
          <p:cNvSpPr/>
          <p:nvPr/>
        </p:nvSpPr>
        <p:spPr>
          <a:xfrm>
            <a:off x="2657475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Company Detail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21807-F038-4E35-A835-97057F5761F9}"/>
              </a:ext>
            </a:extLst>
          </p:cNvPr>
          <p:cNvSpPr/>
          <p:nvPr/>
        </p:nvSpPr>
        <p:spPr>
          <a:xfrm>
            <a:off x="4648199" y="1457325"/>
            <a:ext cx="25241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Company Comparison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CDDA-3C0A-41DA-8255-A7F36D4805DE}"/>
              </a:ext>
            </a:extLst>
          </p:cNvPr>
          <p:cNvSpPr txBox="1"/>
          <p:nvPr/>
        </p:nvSpPr>
        <p:spPr>
          <a:xfrm>
            <a:off x="9772650" y="705921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Hi, User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53EA1-C7E2-43D7-A15E-7593D3E85FF9}"/>
              </a:ext>
            </a:extLst>
          </p:cNvPr>
          <p:cNvSpPr txBox="1"/>
          <p:nvPr/>
        </p:nvSpPr>
        <p:spPr>
          <a:xfrm>
            <a:off x="10687050" y="717053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Logout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81F3C9-FA27-419F-8102-1C832C64E93C}"/>
              </a:ext>
            </a:extLst>
          </p:cNvPr>
          <p:cNvSpPr/>
          <p:nvPr/>
        </p:nvSpPr>
        <p:spPr>
          <a:xfrm>
            <a:off x="7172324" y="1466739"/>
            <a:ext cx="1066801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Other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6EEECA-A5B1-4E0C-9B35-3BFC83CE2867}"/>
              </a:ext>
            </a:extLst>
          </p:cNvPr>
          <p:cNvSpPr/>
          <p:nvPr/>
        </p:nvSpPr>
        <p:spPr>
          <a:xfrm>
            <a:off x="7172324" y="2009664"/>
            <a:ext cx="207645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Update Profile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D3429C-B909-44D2-B9C6-B11727F6CC43}"/>
              </a:ext>
            </a:extLst>
          </p:cNvPr>
          <p:cNvSpPr/>
          <p:nvPr/>
        </p:nvSpPr>
        <p:spPr>
          <a:xfrm>
            <a:off x="7172323" y="2562003"/>
            <a:ext cx="2076451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Modify Password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F0990C-D581-47F5-88C2-751A099789CF}"/>
              </a:ext>
            </a:extLst>
          </p:cNvPr>
          <p:cNvSpPr/>
          <p:nvPr/>
        </p:nvSpPr>
        <p:spPr>
          <a:xfrm>
            <a:off x="3671881" y="4741719"/>
            <a:ext cx="150495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Modify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37D4C5-5336-4DD5-9D6F-C609BF853490}"/>
              </a:ext>
            </a:extLst>
          </p:cNvPr>
          <p:cNvSpPr/>
          <p:nvPr/>
        </p:nvSpPr>
        <p:spPr>
          <a:xfrm>
            <a:off x="5653082" y="4741720"/>
            <a:ext cx="150495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Cancel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15724A-B526-4110-8DEC-B3FAD7CC28A2}"/>
              </a:ext>
            </a:extLst>
          </p:cNvPr>
          <p:cNvSpPr/>
          <p:nvPr/>
        </p:nvSpPr>
        <p:spPr>
          <a:xfrm>
            <a:off x="3652834" y="2465550"/>
            <a:ext cx="331470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6CA4A8-4A99-4621-82E9-6322BEC6ABA1}"/>
              </a:ext>
            </a:extLst>
          </p:cNvPr>
          <p:cNvSpPr txBox="1"/>
          <p:nvPr/>
        </p:nvSpPr>
        <p:spPr>
          <a:xfrm>
            <a:off x="2005014" y="2584726"/>
            <a:ext cx="18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Old Password</a:t>
            </a:r>
            <a:endParaRPr lang="zh-CN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080959-2B7A-4AA3-9BF0-72E2D0057BA7}"/>
              </a:ext>
            </a:extLst>
          </p:cNvPr>
          <p:cNvSpPr/>
          <p:nvPr/>
        </p:nvSpPr>
        <p:spPr>
          <a:xfrm>
            <a:off x="3652837" y="3177538"/>
            <a:ext cx="331470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DC2FEB-7BCB-47E1-8381-548191222444}"/>
              </a:ext>
            </a:extLst>
          </p:cNvPr>
          <p:cNvSpPr txBox="1"/>
          <p:nvPr/>
        </p:nvSpPr>
        <p:spPr>
          <a:xfrm>
            <a:off x="1895475" y="3283445"/>
            <a:ext cx="18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Password</a:t>
            </a:r>
            <a:endParaRPr lang="zh-CN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5A318-A551-452D-A6AA-57699F844CB7}"/>
              </a:ext>
            </a:extLst>
          </p:cNvPr>
          <p:cNvSpPr/>
          <p:nvPr/>
        </p:nvSpPr>
        <p:spPr>
          <a:xfrm>
            <a:off x="3652837" y="3892749"/>
            <a:ext cx="331470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F29CFB-EDEC-4F1C-B7C1-F088E40D3E4F}"/>
              </a:ext>
            </a:extLst>
          </p:cNvPr>
          <p:cNvSpPr txBox="1"/>
          <p:nvPr/>
        </p:nvSpPr>
        <p:spPr>
          <a:xfrm>
            <a:off x="1038225" y="4038840"/>
            <a:ext cx="258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Confirm New Password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71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66750" y="304800"/>
            <a:ext cx="10934700" cy="621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0"/>
            <a:ext cx="10934700" cy="11334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1C0AA4-A56C-4474-8820-1DF0A9C739F7}"/>
              </a:ext>
            </a:extLst>
          </p:cNvPr>
          <p:cNvSpPr/>
          <p:nvPr/>
        </p:nvSpPr>
        <p:spPr>
          <a:xfrm>
            <a:off x="4038600" y="2324100"/>
            <a:ext cx="331470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7E162-02D1-42CF-9682-74A236ED1D10}"/>
              </a:ext>
            </a:extLst>
          </p:cNvPr>
          <p:cNvSpPr txBox="1"/>
          <p:nvPr/>
        </p:nvSpPr>
        <p:spPr>
          <a:xfrm>
            <a:off x="2686050" y="242887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username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92D7E5-ED6E-415B-9C2B-8A9B1081B21D}"/>
              </a:ext>
            </a:extLst>
          </p:cNvPr>
          <p:cNvSpPr/>
          <p:nvPr/>
        </p:nvSpPr>
        <p:spPr>
          <a:xfrm>
            <a:off x="4038600" y="3048000"/>
            <a:ext cx="331470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D69ED-1305-4FD7-8B85-3C5D28661749}"/>
              </a:ext>
            </a:extLst>
          </p:cNvPr>
          <p:cNvSpPr txBox="1"/>
          <p:nvPr/>
        </p:nvSpPr>
        <p:spPr>
          <a:xfrm>
            <a:off x="2686050" y="315277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password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160ABC-0F23-4242-972D-4774A0B59827}"/>
              </a:ext>
            </a:extLst>
          </p:cNvPr>
          <p:cNvSpPr/>
          <p:nvPr/>
        </p:nvSpPr>
        <p:spPr>
          <a:xfrm>
            <a:off x="3976688" y="5372101"/>
            <a:ext cx="150495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Sign Up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E208B3-4D91-47B3-BF3C-CB16C0E41B43}"/>
              </a:ext>
            </a:extLst>
          </p:cNvPr>
          <p:cNvSpPr/>
          <p:nvPr/>
        </p:nvSpPr>
        <p:spPr>
          <a:xfrm>
            <a:off x="5957889" y="5372102"/>
            <a:ext cx="150495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Reset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82E224-A0B6-4E9D-A828-87E64C0FF5DF}"/>
              </a:ext>
            </a:extLst>
          </p:cNvPr>
          <p:cNvSpPr txBox="1"/>
          <p:nvPr/>
        </p:nvSpPr>
        <p:spPr>
          <a:xfrm>
            <a:off x="3200401" y="1634610"/>
            <a:ext cx="456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Welcome to Stock Market Exchange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4BC6DD-5377-4F2B-AB2C-EF15EE5B9363}"/>
              </a:ext>
            </a:extLst>
          </p:cNvPr>
          <p:cNvSpPr/>
          <p:nvPr/>
        </p:nvSpPr>
        <p:spPr>
          <a:xfrm>
            <a:off x="4038600" y="3829050"/>
            <a:ext cx="331470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E3E459-9C5A-4132-BE72-596931356460}"/>
              </a:ext>
            </a:extLst>
          </p:cNvPr>
          <p:cNvSpPr txBox="1"/>
          <p:nvPr/>
        </p:nvSpPr>
        <p:spPr>
          <a:xfrm>
            <a:off x="2990850" y="39338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e-mail</a:t>
            </a:r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DB371F-937D-4A70-85F7-90D463ED47DC}"/>
              </a:ext>
            </a:extLst>
          </p:cNvPr>
          <p:cNvSpPr/>
          <p:nvPr/>
        </p:nvSpPr>
        <p:spPr>
          <a:xfrm>
            <a:off x="4048125" y="4591050"/>
            <a:ext cx="331470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EDF1F1-C951-47E5-B6BA-5E3CCDB066FF}"/>
              </a:ext>
            </a:extLst>
          </p:cNvPr>
          <p:cNvSpPr txBox="1"/>
          <p:nvPr/>
        </p:nvSpPr>
        <p:spPr>
          <a:xfrm>
            <a:off x="2933700" y="467891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mobile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54ED65-21F1-4B11-ACD6-A135155BEBF1}"/>
              </a:ext>
            </a:extLst>
          </p:cNvPr>
          <p:cNvSpPr txBox="1"/>
          <p:nvPr/>
        </p:nvSpPr>
        <p:spPr>
          <a:xfrm>
            <a:off x="7505700" y="24193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*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25D5E-EEB5-43DB-B24A-BB20E65A1DB4}"/>
              </a:ext>
            </a:extLst>
          </p:cNvPr>
          <p:cNvSpPr txBox="1"/>
          <p:nvPr/>
        </p:nvSpPr>
        <p:spPr>
          <a:xfrm>
            <a:off x="7515225" y="3124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*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408605-2E87-4624-BDB5-36BB633EC6E9}"/>
              </a:ext>
            </a:extLst>
          </p:cNvPr>
          <p:cNvSpPr txBox="1"/>
          <p:nvPr/>
        </p:nvSpPr>
        <p:spPr>
          <a:xfrm>
            <a:off x="7515225" y="391477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*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4A245A-90FD-491E-937A-23ED7DCDF7B1}"/>
              </a:ext>
            </a:extLst>
          </p:cNvPr>
          <p:cNvSpPr txBox="1"/>
          <p:nvPr/>
        </p:nvSpPr>
        <p:spPr>
          <a:xfrm>
            <a:off x="7534275" y="46863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*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66750" y="304800"/>
            <a:ext cx="10934700" cy="621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0"/>
            <a:ext cx="10934700" cy="11334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1C0AA4-A56C-4474-8820-1DF0A9C739F7}"/>
              </a:ext>
            </a:extLst>
          </p:cNvPr>
          <p:cNvSpPr/>
          <p:nvPr/>
        </p:nvSpPr>
        <p:spPr>
          <a:xfrm>
            <a:off x="4038600" y="2324100"/>
            <a:ext cx="331470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7E162-02D1-42CF-9682-74A236ED1D10}"/>
              </a:ext>
            </a:extLst>
          </p:cNvPr>
          <p:cNvSpPr txBox="1"/>
          <p:nvPr/>
        </p:nvSpPr>
        <p:spPr>
          <a:xfrm>
            <a:off x="2686050" y="242887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username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92D7E5-ED6E-415B-9C2B-8A9B1081B21D}"/>
              </a:ext>
            </a:extLst>
          </p:cNvPr>
          <p:cNvSpPr/>
          <p:nvPr/>
        </p:nvSpPr>
        <p:spPr>
          <a:xfrm>
            <a:off x="4038600" y="3048000"/>
            <a:ext cx="331470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D69ED-1305-4FD7-8B85-3C5D28661749}"/>
              </a:ext>
            </a:extLst>
          </p:cNvPr>
          <p:cNvSpPr txBox="1"/>
          <p:nvPr/>
        </p:nvSpPr>
        <p:spPr>
          <a:xfrm>
            <a:off x="2686050" y="315277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password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160ABC-0F23-4242-972D-4774A0B59827}"/>
              </a:ext>
            </a:extLst>
          </p:cNvPr>
          <p:cNvSpPr/>
          <p:nvPr/>
        </p:nvSpPr>
        <p:spPr>
          <a:xfrm>
            <a:off x="3976688" y="5638801"/>
            <a:ext cx="150495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Sign Up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E208B3-4D91-47B3-BF3C-CB16C0E41B43}"/>
              </a:ext>
            </a:extLst>
          </p:cNvPr>
          <p:cNvSpPr/>
          <p:nvPr/>
        </p:nvSpPr>
        <p:spPr>
          <a:xfrm>
            <a:off x="5957889" y="5638802"/>
            <a:ext cx="150495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Reset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82E224-A0B6-4E9D-A828-87E64C0FF5DF}"/>
              </a:ext>
            </a:extLst>
          </p:cNvPr>
          <p:cNvSpPr txBox="1"/>
          <p:nvPr/>
        </p:nvSpPr>
        <p:spPr>
          <a:xfrm>
            <a:off x="3200401" y="1634610"/>
            <a:ext cx="456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Welcome to Stock Market Exchange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4BC6DD-5377-4F2B-AB2C-EF15EE5B9363}"/>
              </a:ext>
            </a:extLst>
          </p:cNvPr>
          <p:cNvSpPr/>
          <p:nvPr/>
        </p:nvSpPr>
        <p:spPr>
          <a:xfrm>
            <a:off x="4038600" y="3829050"/>
            <a:ext cx="331470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zhangsan@163.com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E3E459-9C5A-4132-BE72-596931356460}"/>
              </a:ext>
            </a:extLst>
          </p:cNvPr>
          <p:cNvSpPr txBox="1"/>
          <p:nvPr/>
        </p:nvSpPr>
        <p:spPr>
          <a:xfrm>
            <a:off x="2990850" y="39338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e-mail</a:t>
            </a:r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DB371F-937D-4A70-85F7-90D463ED47DC}"/>
              </a:ext>
            </a:extLst>
          </p:cNvPr>
          <p:cNvSpPr/>
          <p:nvPr/>
        </p:nvSpPr>
        <p:spPr>
          <a:xfrm>
            <a:off x="4048125" y="4591050"/>
            <a:ext cx="331470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EDF1F1-C951-47E5-B6BA-5E3CCDB066FF}"/>
              </a:ext>
            </a:extLst>
          </p:cNvPr>
          <p:cNvSpPr txBox="1"/>
          <p:nvPr/>
        </p:nvSpPr>
        <p:spPr>
          <a:xfrm>
            <a:off x="2933700" y="467891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mobile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54ED65-21F1-4B11-ACD6-A135155BEBF1}"/>
              </a:ext>
            </a:extLst>
          </p:cNvPr>
          <p:cNvSpPr txBox="1"/>
          <p:nvPr/>
        </p:nvSpPr>
        <p:spPr>
          <a:xfrm>
            <a:off x="7505700" y="24193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*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25D5E-EEB5-43DB-B24A-BB20E65A1DB4}"/>
              </a:ext>
            </a:extLst>
          </p:cNvPr>
          <p:cNvSpPr txBox="1"/>
          <p:nvPr/>
        </p:nvSpPr>
        <p:spPr>
          <a:xfrm>
            <a:off x="7515225" y="3124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*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408605-2E87-4624-BDB5-36BB633EC6E9}"/>
              </a:ext>
            </a:extLst>
          </p:cNvPr>
          <p:cNvSpPr txBox="1"/>
          <p:nvPr/>
        </p:nvSpPr>
        <p:spPr>
          <a:xfrm>
            <a:off x="7515225" y="391477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*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4A245A-90FD-491E-937A-23ED7DCDF7B1}"/>
              </a:ext>
            </a:extLst>
          </p:cNvPr>
          <p:cNvSpPr txBox="1"/>
          <p:nvPr/>
        </p:nvSpPr>
        <p:spPr>
          <a:xfrm>
            <a:off x="7534275" y="46863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*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4A4B97-BB4E-49FD-B2D3-F36C7128A5D4}"/>
              </a:ext>
            </a:extLst>
          </p:cNvPr>
          <p:cNvSpPr txBox="1"/>
          <p:nvPr/>
        </p:nvSpPr>
        <p:spPr>
          <a:xfrm>
            <a:off x="3976688" y="5216605"/>
            <a:ext cx="2290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e-mail already exist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53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66750" y="304800"/>
            <a:ext cx="10934700" cy="621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0"/>
            <a:ext cx="10934700" cy="11334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65B5D-574C-4050-8C2A-94CB8EF7CAC8}"/>
              </a:ext>
            </a:extLst>
          </p:cNvPr>
          <p:cNvSpPr/>
          <p:nvPr/>
        </p:nvSpPr>
        <p:spPr>
          <a:xfrm>
            <a:off x="666750" y="1457325"/>
            <a:ext cx="109347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8695D-D22E-44F3-95DB-ED8B6CAD125D}"/>
              </a:ext>
            </a:extLst>
          </p:cNvPr>
          <p:cNvSpPr/>
          <p:nvPr/>
        </p:nvSpPr>
        <p:spPr>
          <a:xfrm>
            <a:off x="666750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Import Data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02143-3A58-4390-9DF3-82394CA72B2E}"/>
              </a:ext>
            </a:extLst>
          </p:cNvPr>
          <p:cNvSpPr/>
          <p:nvPr/>
        </p:nvSpPr>
        <p:spPr>
          <a:xfrm>
            <a:off x="2657475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Manage Company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21807-F038-4E35-A835-97057F5761F9}"/>
              </a:ext>
            </a:extLst>
          </p:cNvPr>
          <p:cNvSpPr/>
          <p:nvPr/>
        </p:nvSpPr>
        <p:spPr>
          <a:xfrm>
            <a:off x="4648200" y="1457325"/>
            <a:ext cx="23622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Update IPO Details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CDDA-3C0A-41DA-8255-A7F36D4805DE}"/>
              </a:ext>
            </a:extLst>
          </p:cNvPr>
          <p:cNvSpPr txBox="1"/>
          <p:nvPr/>
        </p:nvSpPr>
        <p:spPr>
          <a:xfrm>
            <a:off x="9772650" y="705921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Hi, admin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53EA1-C7E2-43D7-A15E-7593D3E85FF9}"/>
              </a:ext>
            </a:extLst>
          </p:cNvPr>
          <p:cNvSpPr txBox="1"/>
          <p:nvPr/>
        </p:nvSpPr>
        <p:spPr>
          <a:xfrm>
            <a:off x="10687050" y="717053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Logout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A9783D-F31F-4CF4-A6EC-3B3EB31D6437}"/>
              </a:ext>
            </a:extLst>
          </p:cNvPr>
          <p:cNvSpPr txBox="1"/>
          <p:nvPr/>
        </p:nvSpPr>
        <p:spPr>
          <a:xfrm>
            <a:off x="4729163" y="2317251"/>
            <a:ext cx="456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Import Excel</a:t>
            </a:r>
            <a:endParaRPr lang="zh-CN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989DCF-7967-4FF9-B1B5-D42F81BFC7CE}"/>
              </a:ext>
            </a:extLst>
          </p:cNvPr>
          <p:cNvSpPr/>
          <p:nvPr/>
        </p:nvSpPr>
        <p:spPr>
          <a:xfrm>
            <a:off x="4114800" y="2847973"/>
            <a:ext cx="331470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B0853C-FD8F-4300-930D-119FE1001D4C}"/>
              </a:ext>
            </a:extLst>
          </p:cNvPr>
          <p:cNvSpPr txBox="1"/>
          <p:nvPr/>
        </p:nvSpPr>
        <p:spPr>
          <a:xfrm>
            <a:off x="733425" y="2944295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excel file to be uploaded</a:t>
            </a:r>
            <a:endParaRPr lang="zh-CN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72C128-3A13-4051-B05C-7C59E156D2EE}"/>
              </a:ext>
            </a:extLst>
          </p:cNvPr>
          <p:cNvSpPr/>
          <p:nvPr/>
        </p:nvSpPr>
        <p:spPr>
          <a:xfrm>
            <a:off x="7877175" y="2867025"/>
            <a:ext cx="150495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Sign Up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BCD346-F4D7-4DA9-BA91-2C538E92461D}"/>
              </a:ext>
            </a:extLst>
          </p:cNvPr>
          <p:cNvSpPr txBox="1"/>
          <p:nvPr/>
        </p:nvSpPr>
        <p:spPr>
          <a:xfrm>
            <a:off x="1533526" y="3630628"/>
            <a:ext cx="456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/>
              <a:t>Click here to download sample excel file</a:t>
            </a:r>
            <a:endParaRPr lang="zh-CN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24819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66750" y="304800"/>
            <a:ext cx="10934700" cy="621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0"/>
            <a:ext cx="10934700" cy="11334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65B5D-574C-4050-8C2A-94CB8EF7CAC8}"/>
              </a:ext>
            </a:extLst>
          </p:cNvPr>
          <p:cNvSpPr/>
          <p:nvPr/>
        </p:nvSpPr>
        <p:spPr>
          <a:xfrm>
            <a:off x="666750" y="1457325"/>
            <a:ext cx="109347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8695D-D22E-44F3-95DB-ED8B6CAD125D}"/>
              </a:ext>
            </a:extLst>
          </p:cNvPr>
          <p:cNvSpPr/>
          <p:nvPr/>
        </p:nvSpPr>
        <p:spPr>
          <a:xfrm>
            <a:off x="666750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Import Data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02143-3A58-4390-9DF3-82394CA72B2E}"/>
              </a:ext>
            </a:extLst>
          </p:cNvPr>
          <p:cNvSpPr/>
          <p:nvPr/>
        </p:nvSpPr>
        <p:spPr>
          <a:xfrm>
            <a:off x="2657475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Manage Company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21807-F038-4E35-A835-97057F5761F9}"/>
              </a:ext>
            </a:extLst>
          </p:cNvPr>
          <p:cNvSpPr/>
          <p:nvPr/>
        </p:nvSpPr>
        <p:spPr>
          <a:xfrm>
            <a:off x="4648200" y="1457325"/>
            <a:ext cx="23622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Update IPO Details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CDDA-3C0A-41DA-8255-A7F36D4805DE}"/>
              </a:ext>
            </a:extLst>
          </p:cNvPr>
          <p:cNvSpPr txBox="1"/>
          <p:nvPr/>
        </p:nvSpPr>
        <p:spPr>
          <a:xfrm>
            <a:off x="9772650" y="705921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Hi, admin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53EA1-C7E2-43D7-A15E-7593D3E85FF9}"/>
              </a:ext>
            </a:extLst>
          </p:cNvPr>
          <p:cNvSpPr txBox="1"/>
          <p:nvPr/>
        </p:nvSpPr>
        <p:spPr>
          <a:xfrm>
            <a:off x="10687050" y="717053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Logout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A9783D-F31F-4CF4-A6EC-3B3EB31D6437}"/>
              </a:ext>
            </a:extLst>
          </p:cNvPr>
          <p:cNvSpPr txBox="1"/>
          <p:nvPr/>
        </p:nvSpPr>
        <p:spPr>
          <a:xfrm>
            <a:off x="4729163" y="2317251"/>
            <a:ext cx="456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Import Excel</a:t>
            </a:r>
            <a:endParaRPr lang="zh-CN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989DCF-7967-4FF9-B1B5-D42F81BFC7CE}"/>
              </a:ext>
            </a:extLst>
          </p:cNvPr>
          <p:cNvSpPr/>
          <p:nvPr/>
        </p:nvSpPr>
        <p:spPr>
          <a:xfrm>
            <a:off x="4114800" y="2847973"/>
            <a:ext cx="331470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aaa.docx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B0853C-FD8F-4300-930D-119FE1001D4C}"/>
              </a:ext>
            </a:extLst>
          </p:cNvPr>
          <p:cNvSpPr txBox="1"/>
          <p:nvPr/>
        </p:nvSpPr>
        <p:spPr>
          <a:xfrm>
            <a:off x="733425" y="2944295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excel file to be uploaded</a:t>
            </a:r>
            <a:endParaRPr lang="zh-CN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72C128-3A13-4051-B05C-7C59E156D2EE}"/>
              </a:ext>
            </a:extLst>
          </p:cNvPr>
          <p:cNvSpPr/>
          <p:nvPr/>
        </p:nvSpPr>
        <p:spPr>
          <a:xfrm>
            <a:off x="7877175" y="2867025"/>
            <a:ext cx="150495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Sign Up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BCD346-F4D7-4DA9-BA91-2C538E92461D}"/>
              </a:ext>
            </a:extLst>
          </p:cNvPr>
          <p:cNvSpPr txBox="1"/>
          <p:nvPr/>
        </p:nvSpPr>
        <p:spPr>
          <a:xfrm>
            <a:off x="1533526" y="3630628"/>
            <a:ext cx="456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/>
              <a:t>Click here to download sample excel file</a:t>
            </a:r>
            <a:endParaRPr lang="zh-CN" altLang="en-US" sz="14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2AAE5A-F891-4DE6-BB8D-B48FFAA43F49}"/>
              </a:ext>
            </a:extLst>
          </p:cNvPr>
          <p:cNvSpPr txBox="1"/>
          <p:nvPr/>
        </p:nvSpPr>
        <p:spPr>
          <a:xfrm>
            <a:off x="5438776" y="3633719"/>
            <a:ext cx="456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Error: only support </a:t>
            </a:r>
            <a:r>
              <a:rPr lang="en-US" altLang="zh-CN" sz="1400" dirty="0" err="1">
                <a:solidFill>
                  <a:srgbClr val="FF0000"/>
                </a:solidFill>
              </a:rPr>
              <a:t>xls</a:t>
            </a:r>
            <a:r>
              <a:rPr lang="en-US" altLang="zh-CN" sz="1400" dirty="0">
                <a:solidFill>
                  <a:srgbClr val="FF0000"/>
                </a:solidFill>
              </a:rPr>
              <a:t> file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14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66750" y="304800"/>
            <a:ext cx="10934700" cy="621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0"/>
            <a:ext cx="10934700" cy="11334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65B5D-574C-4050-8C2A-94CB8EF7CAC8}"/>
              </a:ext>
            </a:extLst>
          </p:cNvPr>
          <p:cNvSpPr/>
          <p:nvPr/>
        </p:nvSpPr>
        <p:spPr>
          <a:xfrm>
            <a:off x="666750" y="1457325"/>
            <a:ext cx="109347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8695D-D22E-44F3-95DB-ED8B6CAD125D}"/>
              </a:ext>
            </a:extLst>
          </p:cNvPr>
          <p:cNvSpPr/>
          <p:nvPr/>
        </p:nvSpPr>
        <p:spPr>
          <a:xfrm>
            <a:off x="666750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Import Data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02143-3A58-4390-9DF3-82394CA72B2E}"/>
              </a:ext>
            </a:extLst>
          </p:cNvPr>
          <p:cNvSpPr/>
          <p:nvPr/>
        </p:nvSpPr>
        <p:spPr>
          <a:xfrm>
            <a:off x="2657475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Manage Company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21807-F038-4E35-A835-97057F5761F9}"/>
              </a:ext>
            </a:extLst>
          </p:cNvPr>
          <p:cNvSpPr/>
          <p:nvPr/>
        </p:nvSpPr>
        <p:spPr>
          <a:xfrm>
            <a:off x="4648200" y="1457325"/>
            <a:ext cx="23622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Update IPO Details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CDDA-3C0A-41DA-8255-A7F36D4805DE}"/>
              </a:ext>
            </a:extLst>
          </p:cNvPr>
          <p:cNvSpPr txBox="1"/>
          <p:nvPr/>
        </p:nvSpPr>
        <p:spPr>
          <a:xfrm>
            <a:off x="9772650" y="705921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Hi, admin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53EA1-C7E2-43D7-A15E-7593D3E85FF9}"/>
              </a:ext>
            </a:extLst>
          </p:cNvPr>
          <p:cNvSpPr txBox="1"/>
          <p:nvPr/>
        </p:nvSpPr>
        <p:spPr>
          <a:xfrm>
            <a:off x="10687050" y="717053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Logout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A9783D-F31F-4CF4-A6EC-3B3EB31D6437}"/>
              </a:ext>
            </a:extLst>
          </p:cNvPr>
          <p:cNvSpPr txBox="1"/>
          <p:nvPr/>
        </p:nvSpPr>
        <p:spPr>
          <a:xfrm>
            <a:off x="4729163" y="2317251"/>
            <a:ext cx="456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Summary of Upload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B0853C-FD8F-4300-930D-119FE1001D4C}"/>
              </a:ext>
            </a:extLst>
          </p:cNvPr>
          <p:cNvSpPr txBox="1"/>
          <p:nvPr/>
        </p:nvSpPr>
        <p:spPr>
          <a:xfrm>
            <a:off x="3762375" y="2764393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Company Name</a:t>
            </a:r>
            <a:endParaRPr lang="zh-CN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72C128-3A13-4051-B05C-7C59E156D2EE}"/>
              </a:ext>
            </a:extLst>
          </p:cNvPr>
          <p:cNvSpPr/>
          <p:nvPr/>
        </p:nvSpPr>
        <p:spPr>
          <a:xfrm>
            <a:off x="4886325" y="5210175"/>
            <a:ext cx="150495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OK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F9D2A-9B92-4CB6-84E5-C27BF340B1A2}"/>
              </a:ext>
            </a:extLst>
          </p:cNvPr>
          <p:cNvSpPr txBox="1"/>
          <p:nvPr/>
        </p:nvSpPr>
        <p:spPr>
          <a:xfrm>
            <a:off x="6134100" y="2764393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B050"/>
                </a:solidFill>
              </a:rPr>
              <a:t>Abc</a:t>
            </a:r>
            <a:r>
              <a:rPr lang="en-US" altLang="zh-CN" dirty="0">
                <a:solidFill>
                  <a:srgbClr val="00B050"/>
                </a:solidFill>
              </a:rPr>
              <a:t> Ltd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E090FB-0E02-4C02-8AD4-9191FA44F480}"/>
              </a:ext>
            </a:extLst>
          </p:cNvPr>
          <p:cNvSpPr txBox="1"/>
          <p:nvPr/>
        </p:nvSpPr>
        <p:spPr>
          <a:xfrm>
            <a:off x="3857625" y="3141702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Exchange</a:t>
            </a:r>
            <a:endParaRPr lang="zh-CN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334BE2-098F-48A0-B2A3-C3E4AE3CFF9B}"/>
              </a:ext>
            </a:extLst>
          </p:cNvPr>
          <p:cNvSpPr txBox="1"/>
          <p:nvPr/>
        </p:nvSpPr>
        <p:spPr>
          <a:xfrm>
            <a:off x="6153150" y="3164443"/>
            <a:ext cx="38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BSE(Bombay Stock Exchange)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72DED1-1753-4816-8F86-0CE8538F81C5}"/>
              </a:ext>
            </a:extLst>
          </p:cNvPr>
          <p:cNvSpPr txBox="1"/>
          <p:nvPr/>
        </p:nvSpPr>
        <p:spPr>
          <a:xfrm>
            <a:off x="2962276" y="3602593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Records Imported</a:t>
            </a:r>
            <a:endParaRPr lang="zh-CN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4FAC49-50BA-46AC-A40C-090A598BBC83}"/>
              </a:ext>
            </a:extLst>
          </p:cNvPr>
          <p:cNvSpPr txBox="1"/>
          <p:nvPr/>
        </p:nvSpPr>
        <p:spPr>
          <a:xfrm>
            <a:off x="6153150" y="3583543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80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AAAF8E-D705-4AFE-9890-5F709DB136D4}"/>
              </a:ext>
            </a:extLst>
          </p:cNvPr>
          <p:cNvSpPr txBox="1"/>
          <p:nvPr/>
        </p:nvSpPr>
        <p:spPr>
          <a:xfrm>
            <a:off x="2128838" y="4103727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Date</a:t>
            </a:r>
            <a:endParaRPr lang="zh-CN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84F8DF-0A8C-4E75-BE68-40760D48D68A}"/>
              </a:ext>
            </a:extLst>
          </p:cNvPr>
          <p:cNvSpPr txBox="1"/>
          <p:nvPr/>
        </p:nvSpPr>
        <p:spPr>
          <a:xfrm>
            <a:off x="3333751" y="4116943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2020-04-01 09:00:00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081C57-E1DA-4BBF-9D6E-18315193F8B9}"/>
              </a:ext>
            </a:extLst>
          </p:cNvPr>
          <p:cNvSpPr txBox="1"/>
          <p:nvPr/>
        </p:nvSpPr>
        <p:spPr>
          <a:xfrm>
            <a:off x="6167438" y="4084677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Date</a:t>
            </a:r>
            <a:endParaRPr lang="zh-CN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B8A8F0-EC83-459B-8D8E-AFBF1DF87D74}"/>
              </a:ext>
            </a:extLst>
          </p:cNvPr>
          <p:cNvSpPr txBox="1"/>
          <p:nvPr/>
        </p:nvSpPr>
        <p:spPr>
          <a:xfrm>
            <a:off x="7372351" y="4097893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2020-04-01 15:00:00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7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66750" y="304800"/>
            <a:ext cx="10934700" cy="621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0"/>
            <a:ext cx="10934700" cy="11334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65B5D-574C-4050-8C2A-94CB8EF7CAC8}"/>
              </a:ext>
            </a:extLst>
          </p:cNvPr>
          <p:cNvSpPr/>
          <p:nvPr/>
        </p:nvSpPr>
        <p:spPr>
          <a:xfrm>
            <a:off x="666750" y="1457325"/>
            <a:ext cx="109347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8695D-D22E-44F3-95DB-ED8B6CAD125D}"/>
              </a:ext>
            </a:extLst>
          </p:cNvPr>
          <p:cNvSpPr/>
          <p:nvPr/>
        </p:nvSpPr>
        <p:spPr>
          <a:xfrm>
            <a:off x="666750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Import Data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02143-3A58-4390-9DF3-82394CA72B2E}"/>
              </a:ext>
            </a:extLst>
          </p:cNvPr>
          <p:cNvSpPr/>
          <p:nvPr/>
        </p:nvSpPr>
        <p:spPr>
          <a:xfrm>
            <a:off x="2657475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Manage Company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21807-F038-4E35-A835-97057F5761F9}"/>
              </a:ext>
            </a:extLst>
          </p:cNvPr>
          <p:cNvSpPr/>
          <p:nvPr/>
        </p:nvSpPr>
        <p:spPr>
          <a:xfrm>
            <a:off x="4648200" y="1457325"/>
            <a:ext cx="23622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Update IPO Details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CDDA-3C0A-41DA-8255-A7F36D4805DE}"/>
              </a:ext>
            </a:extLst>
          </p:cNvPr>
          <p:cNvSpPr txBox="1"/>
          <p:nvPr/>
        </p:nvSpPr>
        <p:spPr>
          <a:xfrm>
            <a:off x="9772650" y="705921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Hi, admin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53EA1-C7E2-43D7-A15E-7593D3E85FF9}"/>
              </a:ext>
            </a:extLst>
          </p:cNvPr>
          <p:cNvSpPr txBox="1"/>
          <p:nvPr/>
        </p:nvSpPr>
        <p:spPr>
          <a:xfrm>
            <a:off x="10687050" y="717053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Logout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36038-1362-4B65-B62D-8A9BD3D1EA2C}"/>
              </a:ext>
            </a:extLst>
          </p:cNvPr>
          <p:cNvSpPr txBox="1"/>
          <p:nvPr/>
        </p:nvSpPr>
        <p:spPr>
          <a:xfrm>
            <a:off x="4243388" y="2193997"/>
            <a:ext cx="456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List of Companies</a:t>
            </a:r>
            <a:endParaRPr lang="zh-CN" altLang="en-US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0F95712C-42AE-4779-A3D3-EA250B1DE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884943"/>
              </p:ext>
            </p:extLst>
          </p:nvPr>
        </p:nvGraphicFramePr>
        <p:xfrm>
          <a:off x="885825" y="3305175"/>
          <a:ext cx="10572749" cy="2283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81">
                  <a:extLst>
                    <a:ext uri="{9D8B030D-6E8A-4147-A177-3AD203B41FA5}">
                      <a16:colId xmlns:a16="http://schemas.microsoft.com/office/drawing/2014/main" val="1426371900"/>
                    </a:ext>
                  </a:extLst>
                </a:gridCol>
                <a:gridCol w="2059626">
                  <a:extLst>
                    <a:ext uri="{9D8B030D-6E8A-4147-A177-3AD203B41FA5}">
                      <a16:colId xmlns:a16="http://schemas.microsoft.com/office/drawing/2014/main" val="1157611740"/>
                    </a:ext>
                  </a:extLst>
                </a:gridCol>
                <a:gridCol w="2515061">
                  <a:extLst>
                    <a:ext uri="{9D8B030D-6E8A-4147-A177-3AD203B41FA5}">
                      <a16:colId xmlns:a16="http://schemas.microsoft.com/office/drawing/2014/main" val="1102649331"/>
                    </a:ext>
                  </a:extLst>
                </a:gridCol>
                <a:gridCol w="2467608">
                  <a:extLst>
                    <a:ext uri="{9D8B030D-6E8A-4147-A177-3AD203B41FA5}">
                      <a16:colId xmlns:a16="http://schemas.microsoft.com/office/drawing/2014/main" val="1112650721"/>
                    </a:ext>
                  </a:extLst>
                </a:gridCol>
                <a:gridCol w="1964595">
                  <a:extLst>
                    <a:ext uri="{9D8B030D-6E8A-4147-A177-3AD203B41FA5}">
                      <a16:colId xmlns:a16="http://schemas.microsoft.com/office/drawing/2014/main" val="335179599"/>
                    </a:ext>
                  </a:extLst>
                </a:gridCol>
                <a:gridCol w="1053478">
                  <a:extLst>
                    <a:ext uri="{9D8B030D-6E8A-4147-A177-3AD203B41FA5}">
                      <a16:colId xmlns:a16="http://schemas.microsoft.com/office/drawing/2014/main" val="933266107"/>
                    </a:ext>
                  </a:extLst>
                </a:gridCol>
              </a:tblGrid>
              <a:tr h="793144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Company Picture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Company Name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Stock Exchange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Brief Writeup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Action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15253"/>
                  </a:ext>
                </a:extLst>
              </a:tr>
              <a:tr h="788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aaaa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576987"/>
                  </a:ext>
                </a:extLst>
              </a:tr>
              <a:tr h="702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bbbb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BSE, NSE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484173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1499550E-C866-4E9B-BE27-E8A4E36857A9}"/>
              </a:ext>
            </a:extLst>
          </p:cNvPr>
          <p:cNvSpPr/>
          <p:nvPr/>
        </p:nvSpPr>
        <p:spPr>
          <a:xfrm>
            <a:off x="1857374" y="4191000"/>
            <a:ext cx="1133475" cy="590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picture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25026C-C98C-4C84-BB96-FCFD109D6703}"/>
              </a:ext>
            </a:extLst>
          </p:cNvPr>
          <p:cNvSpPr/>
          <p:nvPr/>
        </p:nvSpPr>
        <p:spPr>
          <a:xfrm>
            <a:off x="1857373" y="4927894"/>
            <a:ext cx="1133475" cy="590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picture</a:t>
            </a:r>
            <a:endParaRPr lang="zh-CN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D528E7-1F29-4627-836A-2B274C4C10D7}"/>
              </a:ext>
            </a:extLst>
          </p:cNvPr>
          <p:cNvSpPr/>
          <p:nvPr/>
        </p:nvSpPr>
        <p:spPr>
          <a:xfrm>
            <a:off x="10615613" y="4263658"/>
            <a:ext cx="690562" cy="419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Edit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21533C-08C8-45C8-8E5D-7CA21CBEEE9D}"/>
              </a:ext>
            </a:extLst>
          </p:cNvPr>
          <p:cNvSpPr/>
          <p:nvPr/>
        </p:nvSpPr>
        <p:spPr>
          <a:xfrm>
            <a:off x="10637045" y="5013619"/>
            <a:ext cx="690562" cy="419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Edit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A46C2E-6F59-4488-8D14-BFBAAC02838C}"/>
              </a:ext>
            </a:extLst>
          </p:cNvPr>
          <p:cNvSpPr/>
          <p:nvPr/>
        </p:nvSpPr>
        <p:spPr>
          <a:xfrm>
            <a:off x="2647950" y="2714403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096C9B-99E3-49D1-A10F-E586CD221B0B}"/>
              </a:ext>
            </a:extLst>
          </p:cNvPr>
          <p:cNvSpPr txBox="1"/>
          <p:nvPr/>
        </p:nvSpPr>
        <p:spPr>
          <a:xfrm>
            <a:off x="804862" y="2765497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Name or Code:</a:t>
            </a:r>
            <a:endParaRPr lang="zh-CN" alt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2479FD-B8D6-4B7F-9D77-14756B6236F9}"/>
              </a:ext>
            </a:extLst>
          </p:cNvPr>
          <p:cNvSpPr/>
          <p:nvPr/>
        </p:nvSpPr>
        <p:spPr>
          <a:xfrm>
            <a:off x="6210300" y="2714403"/>
            <a:ext cx="952500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Search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269DA1-E19E-4F3F-AA3A-953C127E8CA8}"/>
              </a:ext>
            </a:extLst>
          </p:cNvPr>
          <p:cNvSpPr/>
          <p:nvPr/>
        </p:nvSpPr>
        <p:spPr>
          <a:xfrm>
            <a:off x="3695700" y="5766316"/>
            <a:ext cx="1085850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Previous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C68D29-8D2A-4D30-BC15-9F5FBA86FB07}"/>
              </a:ext>
            </a:extLst>
          </p:cNvPr>
          <p:cNvSpPr/>
          <p:nvPr/>
        </p:nvSpPr>
        <p:spPr>
          <a:xfrm>
            <a:off x="5181600" y="5782116"/>
            <a:ext cx="1152526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Next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29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66750" y="314325"/>
            <a:ext cx="10934700" cy="621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0"/>
            <a:ext cx="10934700" cy="11334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65B5D-574C-4050-8C2A-94CB8EF7CAC8}"/>
              </a:ext>
            </a:extLst>
          </p:cNvPr>
          <p:cNvSpPr/>
          <p:nvPr/>
        </p:nvSpPr>
        <p:spPr>
          <a:xfrm>
            <a:off x="666750" y="1457325"/>
            <a:ext cx="109347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8695D-D22E-44F3-95DB-ED8B6CAD125D}"/>
              </a:ext>
            </a:extLst>
          </p:cNvPr>
          <p:cNvSpPr/>
          <p:nvPr/>
        </p:nvSpPr>
        <p:spPr>
          <a:xfrm>
            <a:off x="666750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Import Data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02143-3A58-4390-9DF3-82394CA72B2E}"/>
              </a:ext>
            </a:extLst>
          </p:cNvPr>
          <p:cNvSpPr/>
          <p:nvPr/>
        </p:nvSpPr>
        <p:spPr>
          <a:xfrm>
            <a:off x="2657475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Manage Company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21807-F038-4E35-A835-97057F5761F9}"/>
              </a:ext>
            </a:extLst>
          </p:cNvPr>
          <p:cNvSpPr/>
          <p:nvPr/>
        </p:nvSpPr>
        <p:spPr>
          <a:xfrm>
            <a:off x="4648200" y="1457325"/>
            <a:ext cx="23622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Update IPO Details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CDDA-3C0A-41DA-8255-A7F36D4805DE}"/>
              </a:ext>
            </a:extLst>
          </p:cNvPr>
          <p:cNvSpPr txBox="1"/>
          <p:nvPr/>
        </p:nvSpPr>
        <p:spPr>
          <a:xfrm>
            <a:off x="9772650" y="705921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Hi, admin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53EA1-C7E2-43D7-A15E-7593D3E85FF9}"/>
              </a:ext>
            </a:extLst>
          </p:cNvPr>
          <p:cNvSpPr txBox="1"/>
          <p:nvPr/>
        </p:nvSpPr>
        <p:spPr>
          <a:xfrm>
            <a:off x="10687050" y="717053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Logout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E15689-849E-47BD-A815-B914930E258E}"/>
              </a:ext>
            </a:extLst>
          </p:cNvPr>
          <p:cNvSpPr txBox="1"/>
          <p:nvPr/>
        </p:nvSpPr>
        <p:spPr>
          <a:xfrm>
            <a:off x="4243388" y="1984447"/>
            <a:ext cx="456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 New Company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5C34A2-B5A8-45B4-8A5B-5B4DF814A6E0}"/>
              </a:ext>
            </a:extLst>
          </p:cNvPr>
          <p:cNvSpPr/>
          <p:nvPr/>
        </p:nvSpPr>
        <p:spPr>
          <a:xfrm>
            <a:off x="4314825" y="2402808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480D3F-74A2-48AE-9350-7B0F0FF27A5C}"/>
              </a:ext>
            </a:extLst>
          </p:cNvPr>
          <p:cNvSpPr txBox="1"/>
          <p:nvPr/>
        </p:nvSpPr>
        <p:spPr>
          <a:xfrm>
            <a:off x="2343150" y="2438626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Company Name:</a:t>
            </a:r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9A5EF8-6C10-471F-9DA2-17C2C439F545}"/>
              </a:ext>
            </a:extLst>
          </p:cNvPr>
          <p:cNvSpPr/>
          <p:nvPr/>
        </p:nvSpPr>
        <p:spPr>
          <a:xfrm>
            <a:off x="4314824" y="5988493"/>
            <a:ext cx="952500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Save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255D7E-1B36-4F86-AE5C-BD288CFF3EF5}"/>
              </a:ext>
            </a:extLst>
          </p:cNvPr>
          <p:cNvSpPr/>
          <p:nvPr/>
        </p:nvSpPr>
        <p:spPr>
          <a:xfrm>
            <a:off x="4314825" y="2915983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F58768-0D0D-45EE-84A4-24510AAB4816}"/>
              </a:ext>
            </a:extLst>
          </p:cNvPr>
          <p:cNvSpPr txBox="1"/>
          <p:nvPr/>
        </p:nvSpPr>
        <p:spPr>
          <a:xfrm>
            <a:off x="976314" y="2950206"/>
            <a:ext cx="322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CEO Name or Board Members:</a:t>
            </a:r>
            <a:endParaRPr lang="zh-CN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B63271-FEA5-4740-BA27-8F4EB31EC892}"/>
              </a:ext>
            </a:extLst>
          </p:cNvPr>
          <p:cNvSpPr/>
          <p:nvPr/>
        </p:nvSpPr>
        <p:spPr>
          <a:xfrm>
            <a:off x="4314825" y="3452509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1B161-BF41-4B8E-9F59-A32E298965BA}"/>
              </a:ext>
            </a:extLst>
          </p:cNvPr>
          <p:cNvSpPr txBox="1"/>
          <p:nvPr/>
        </p:nvSpPr>
        <p:spPr>
          <a:xfrm>
            <a:off x="3078956" y="3467936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Turnover:</a:t>
            </a:r>
            <a:endParaRPr lang="zh-CN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48220-57D6-4C84-82F2-BD0F927B85B8}"/>
              </a:ext>
            </a:extLst>
          </p:cNvPr>
          <p:cNvSpPr/>
          <p:nvPr/>
        </p:nvSpPr>
        <p:spPr>
          <a:xfrm>
            <a:off x="4314825" y="3988779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C0AF02-79FD-4E02-9133-FA80B088F86C}"/>
              </a:ext>
            </a:extLst>
          </p:cNvPr>
          <p:cNvSpPr txBox="1"/>
          <p:nvPr/>
        </p:nvSpPr>
        <p:spPr>
          <a:xfrm>
            <a:off x="2343150" y="4024597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Brief Description:</a:t>
            </a:r>
            <a:endParaRPr lang="zh-CN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819371-6291-4602-89D6-F5325758CE67}"/>
              </a:ext>
            </a:extLst>
          </p:cNvPr>
          <p:cNvSpPr/>
          <p:nvPr/>
        </p:nvSpPr>
        <p:spPr>
          <a:xfrm>
            <a:off x="4314825" y="4474622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FA5162-4B66-4122-9677-2E4B450EC205}"/>
              </a:ext>
            </a:extLst>
          </p:cNvPr>
          <p:cNvSpPr txBox="1"/>
          <p:nvPr/>
        </p:nvSpPr>
        <p:spPr>
          <a:xfrm>
            <a:off x="3069431" y="4512052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IPO Data:</a:t>
            </a:r>
            <a:endParaRPr lang="zh-CN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CF0905-5CB7-482C-86C7-3DC28B14F7BD}"/>
              </a:ext>
            </a:extLst>
          </p:cNvPr>
          <p:cNvSpPr/>
          <p:nvPr/>
        </p:nvSpPr>
        <p:spPr>
          <a:xfrm>
            <a:off x="4314825" y="4974726"/>
            <a:ext cx="32289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Finance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BD2C50-6C1D-421C-8CBB-CB1BBDD806EB}"/>
              </a:ext>
            </a:extLst>
          </p:cNvPr>
          <p:cNvSpPr txBox="1"/>
          <p:nvPr/>
        </p:nvSpPr>
        <p:spPr>
          <a:xfrm>
            <a:off x="3278981" y="5001079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Sector:</a:t>
            </a:r>
            <a:endParaRPr lang="zh-CN" alt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7EACFB-AEAA-4354-AA29-BD2DE20A3F04}"/>
              </a:ext>
            </a:extLst>
          </p:cNvPr>
          <p:cNvSpPr/>
          <p:nvPr/>
        </p:nvSpPr>
        <p:spPr>
          <a:xfrm>
            <a:off x="4314825" y="5499986"/>
            <a:ext cx="14001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E5B7CD-1448-4121-BCE9-17D3F2FF4181}"/>
              </a:ext>
            </a:extLst>
          </p:cNvPr>
          <p:cNvSpPr txBox="1"/>
          <p:nvPr/>
        </p:nvSpPr>
        <p:spPr>
          <a:xfrm>
            <a:off x="1359695" y="5536012"/>
            <a:ext cx="288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Exchange and Code:</a:t>
            </a:r>
            <a:endParaRPr lang="zh-CN" alt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34F21-9317-483E-AECC-3C99C4690515}"/>
              </a:ext>
            </a:extLst>
          </p:cNvPr>
          <p:cNvSpPr/>
          <p:nvPr/>
        </p:nvSpPr>
        <p:spPr>
          <a:xfrm>
            <a:off x="6682977" y="5492300"/>
            <a:ext cx="1400175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AA46A3-3114-4225-8071-7E4641B333A5}"/>
              </a:ext>
            </a:extLst>
          </p:cNvPr>
          <p:cNvSpPr txBox="1"/>
          <p:nvPr/>
        </p:nvSpPr>
        <p:spPr>
          <a:xfrm>
            <a:off x="5829300" y="5517999"/>
            <a:ext cx="1035844" cy="377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Code:</a:t>
            </a:r>
            <a:endParaRPr lang="zh-CN" alt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ACF6F5-4CA8-4242-9140-B8D4DE95454C}"/>
              </a:ext>
            </a:extLst>
          </p:cNvPr>
          <p:cNvSpPr/>
          <p:nvPr/>
        </p:nvSpPr>
        <p:spPr>
          <a:xfrm>
            <a:off x="8343900" y="5490461"/>
            <a:ext cx="469106" cy="4130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+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40B86C-CE3C-4EEB-8479-61A1E24EE27A}"/>
              </a:ext>
            </a:extLst>
          </p:cNvPr>
          <p:cNvSpPr/>
          <p:nvPr/>
        </p:nvSpPr>
        <p:spPr>
          <a:xfrm>
            <a:off x="7010400" y="4974726"/>
            <a:ext cx="533400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V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89BB6C-7054-4186-90A4-FA5E19D51360}"/>
              </a:ext>
            </a:extLst>
          </p:cNvPr>
          <p:cNvSpPr/>
          <p:nvPr/>
        </p:nvSpPr>
        <p:spPr>
          <a:xfrm>
            <a:off x="5350668" y="5499986"/>
            <a:ext cx="364332" cy="403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V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15A977-26E1-4EAA-A4D0-222C1DFD72DC}"/>
              </a:ext>
            </a:extLst>
          </p:cNvPr>
          <p:cNvSpPr txBox="1"/>
          <p:nvPr/>
        </p:nvSpPr>
        <p:spPr>
          <a:xfrm>
            <a:off x="4532709" y="5521842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150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585C1-7841-40F2-A8F4-188BFE259518}"/>
              </a:ext>
            </a:extLst>
          </p:cNvPr>
          <p:cNvSpPr/>
          <p:nvPr/>
        </p:nvSpPr>
        <p:spPr>
          <a:xfrm>
            <a:off x="666750" y="304800"/>
            <a:ext cx="10934700" cy="621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Total Share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903BF-871D-40D3-8FB0-6669FCD3B554}"/>
              </a:ext>
            </a:extLst>
          </p:cNvPr>
          <p:cNvSpPr/>
          <p:nvPr/>
        </p:nvSpPr>
        <p:spPr>
          <a:xfrm>
            <a:off x="666750" y="323850"/>
            <a:ext cx="10934700" cy="11334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FFBC-007D-4597-91B1-B59E4C0C9D02}"/>
              </a:ext>
            </a:extLst>
          </p:cNvPr>
          <p:cNvSpPr txBox="1"/>
          <p:nvPr/>
        </p:nvSpPr>
        <p:spPr>
          <a:xfrm>
            <a:off x="733425" y="52125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Stock Market Exchange System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65B5D-574C-4050-8C2A-94CB8EF7CAC8}"/>
              </a:ext>
            </a:extLst>
          </p:cNvPr>
          <p:cNvSpPr/>
          <p:nvPr/>
        </p:nvSpPr>
        <p:spPr>
          <a:xfrm>
            <a:off x="666750" y="1457325"/>
            <a:ext cx="109347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8695D-D22E-44F3-95DB-ED8B6CAD125D}"/>
              </a:ext>
            </a:extLst>
          </p:cNvPr>
          <p:cNvSpPr/>
          <p:nvPr/>
        </p:nvSpPr>
        <p:spPr>
          <a:xfrm>
            <a:off x="666750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Import Data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02143-3A58-4390-9DF3-82394CA72B2E}"/>
              </a:ext>
            </a:extLst>
          </p:cNvPr>
          <p:cNvSpPr/>
          <p:nvPr/>
        </p:nvSpPr>
        <p:spPr>
          <a:xfrm>
            <a:off x="2657475" y="1457325"/>
            <a:ext cx="1990725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Manage Company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21807-F038-4E35-A835-97057F5761F9}"/>
              </a:ext>
            </a:extLst>
          </p:cNvPr>
          <p:cNvSpPr/>
          <p:nvPr/>
        </p:nvSpPr>
        <p:spPr>
          <a:xfrm>
            <a:off x="4648200" y="1457325"/>
            <a:ext cx="2362200" cy="542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Update IPO Details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CDDA-3C0A-41DA-8255-A7F36D4805DE}"/>
              </a:ext>
            </a:extLst>
          </p:cNvPr>
          <p:cNvSpPr txBox="1"/>
          <p:nvPr/>
        </p:nvSpPr>
        <p:spPr>
          <a:xfrm>
            <a:off x="9772650" y="705921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Hi, admin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53EA1-C7E2-43D7-A15E-7593D3E85FF9}"/>
              </a:ext>
            </a:extLst>
          </p:cNvPr>
          <p:cNvSpPr txBox="1"/>
          <p:nvPr/>
        </p:nvSpPr>
        <p:spPr>
          <a:xfrm>
            <a:off x="10687050" y="717053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Logout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36038-1362-4B65-B62D-8A9BD3D1EA2C}"/>
              </a:ext>
            </a:extLst>
          </p:cNvPr>
          <p:cNvSpPr txBox="1"/>
          <p:nvPr/>
        </p:nvSpPr>
        <p:spPr>
          <a:xfrm>
            <a:off x="4243388" y="2193997"/>
            <a:ext cx="456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List of IPO Details</a:t>
            </a:r>
            <a:endParaRPr lang="zh-CN" altLang="en-US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0F95712C-42AE-4779-A3D3-EA250B1DE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772920"/>
              </p:ext>
            </p:extLst>
          </p:nvPr>
        </p:nvGraphicFramePr>
        <p:xfrm>
          <a:off x="885825" y="2628900"/>
          <a:ext cx="10572749" cy="2069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55">
                  <a:extLst>
                    <a:ext uri="{9D8B030D-6E8A-4147-A177-3AD203B41FA5}">
                      <a16:colId xmlns:a16="http://schemas.microsoft.com/office/drawing/2014/main" val="1426371900"/>
                    </a:ext>
                  </a:extLst>
                </a:gridCol>
                <a:gridCol w="1501586">
                  <a:extLst>
                    <a:ext uri="{9D8B030D-6E8A-4147-A177-3AD203B41FA5}">
                      <a16:colId xmlns:a16="http://schemas.microsoft.com/office/drawing/2014/main" val="1157611740"/>
                    </a:ext>
                  </a:extLst>
                </a:gridCol>
                <a:gridCol w="1833624">
                  <a:extLst>
                    <a:ext uri="{9D8B030D-6E8A-4147-A177-3AD203B41FA5}">
                      <a16:colId xmlns:a16="http://schemas.microsoft.com/office/drawing/2014/main" val="1102649331"/>
                    </a:ext>
                  </a:extLst>
                </a:gridCol>
                <a:gridCol w="1006110">
                  <a:extLst>
                    <a:ext uri="{9D8B030D-6E8A-4147-A177-3AD203B41FA5}">
                      <a16:colId xmlns:a16="http://schemas.microsoft.com/office/drawing/2014/main" val="1112650721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120145689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201075081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35179599"/>
                    </a:ext>
                  </a:extLst>
                </a:gridCol>
                <a:gridCol w="1238249">
                  <a:extLst>
                    <a:ext uri="{9D8B030D-6E8A-4147-A177-3AD203B41FA5}">
                      <a16:colId xmlns:a16="http://schemas.microsoft.com/office/drawing/2014/main" val="933266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Company Name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Stock Exchange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Price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Total Share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Open Date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Remarks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Action</a:t>
                      </a:r>
                      <a:endParaRPr lang="zh-CN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15253"/>
                  </a:ext>
                </a:extLst>
              </a:tr>
              <a:tr h="788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aaa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2020-01-03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576987"/>
                  </a:ext>
                </a:extLst>
              </a:tr>
              <a:tr h="702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bbb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BSE, NSE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2020-02-05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484173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C9D528E7-1F29-4627-836A-2B274C4C10D7}"/>
              </a:ext>
            </a:extLst>
          </p:cNvPr>
          <p:cNvSpPr/>
          <p:nvPr/>
        </p:nvSpPr>
        <p:spPr>
          <a:xfrm>
            <a:off x="10494169" y="3394369"/>
            <a:ext cx="690562" cy="419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Edit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21533C-08C8-45C8-8E5D-7CA21CBEEE9D}"/>
              </a:ext>
            </a:extLst>
          </p:cNvPr>
          <p:cNvSpPr/>
          <p:nvPr/>
        </p:nvSpPr>
        <p:spPr>
          <a:xfrm>
            <a:off x="10494169" y="4093224"/>
            <a:ext cx="690562" cy="419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Edit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269DA1-E19E-4F3F-AA3A-953C127E8CA8}"/>
              </a:ext>
            </a:extLst>
          </p:cNvPr>
          <p:cNvSpPr/>
          <p:nvPr/>
        </p:nvSpPr>
        <p:spPr>
          <a:xfrm>
            <a:off x="4114800" y="5178353"/>
            <a:ext cx="1085850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Previous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C68D29-8D2A-4D30-BC15-9F5FBA86FB07}"/>
              </a:ext>
            </a:extLst>
          </p:cNvPr>
          <p:cNvSpPr/>
          <p:nvPr/>
        </p:nvSpPr>
        <p:spPr>
          <a:xfrm>
            <a:off x="5600700" y="5194153"/>
            <a:ext cx="1152526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Next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A5F2E-A827-4EEE-9C4E-6CAE3BA38656}"/>
              </a:ext>
            </a:extLst>
          </p:cNvPr>
          <p:cNvSpPr/>
          <p:nvPr/>
        </p:nvSpPr>
        <p:spPr>
          <a:xfrm>
            <a:off x="10106025" y="2121062"/>
            <a:ext cx="1276350" cy="413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Add New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6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675</Words>
  <Application>Microsoft Office PowerPoint</Application>
  <PresentationFormat>Widescreen</PresentationFormat>
  <Paragraphs>336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 Zuo</dc:creator>
  <cp:lastModifiedBy>Gan Zuo</cp:lastModifiedBy>
  <cp:revision>36</cp:revision>
  <dcterms:created xsi:type="dcterms:W3CDTF">2020-04-14T07:24:59Z</dcterms:created>
  <dcterms:modified xsi:type="dcterms:W3CDTF">2020-04-14T10:56:38Z</dcterms:modified>
</cp:coreProperties>
</file>