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FEC089-0B3A-4378-BC94-527A42DF5BCD}">
  <a:tblStyle styleId="{55FEC089-0B3A-4378-BC94-527A42DF5B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5ff3d833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5ff3d833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5ff3d83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5ff3d83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5ff3d833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5ff3d833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5ce2ee6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95ce2ee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FINE????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constraint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ff3d833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5ff3d833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Normalisation? - </a:t>
            </a:r>
            <a:r>
              <a:rPr lang="en" sz="1000">
                <a:solidFill>
                  <a:schemeClr val="dk1"/>
                </a:solidFill>
              </a:rPr>
              <a:t>Books may have the same isbn but not the same accession number since there can be multiple copies of the same text. 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						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ff3d833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5ff3d833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48200" y="1617450"/>
            <a:ext cx="6447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 2102 Assignment 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 Zuo Hui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Ryu Kairin Anaqi Suzuki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 </a:t>
            </a:r>
            <a:r>
              <a:rPr lang="en"/>
              <a:t>Guan Jung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 Yang Zhi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7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Entities and Attributes: Members</a:t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4709025" y="2075650"/>
            <a:ext cx="2415900" cy="7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u="sng">
                <a:solidFill>
                  <a:schemeClr val="dk2"/>
                </a:solidFill>
              </a:rPr>
              <a:t>M</a:t>
            </a:r>
            <a:r>
              <a:rPr lang="en" sz="1700" u="sng">
                <a:solidFill>
                  <a:schemeClr val="dk2"/>
                </a:solidFill>
              </a:rPr>
              <a:t>embership ID</a:t>
            </a:r>
            <a:endParaRPr sz="1300" u="sng"/>
          </a:p>
        </p:txBody>
      </p:sp>
      <p:sp>
        <p:nvSpPr>
          <p:cNvPr id="61" name="Google Shape;61;p14"/>
          <p:cNvSpPr/>
          <p:nvPr/>
        </p:nvSpPr>
        <p:spPr>
          <a:xfrm>
            <a:off x="1518875" y="3008125"/>
            <a:ext cx="1842600" cy="62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</a:t>
            </a:r>
            <a:r>
              <a:rPr lang="en" sz="1800">
                <a:solidFill>
                  <a:schemeClr val="dk2"/>
                </a:solidFill>
              </a:rPr>
              <a:t>aculty 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84900" y="2272300"/>
            <a:ext cx="1842600" cy="67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r>
              <a:rPr lang="en" sz="1800">
                <a:solidFill>
                  <a:schemeClr val="dk2"/>
                </a:solidFill>
              </a:rPr>
              <a:t>ame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881125" y="2946175"/>
            <a:ext cx="2299800" cy="7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Email Address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400575" y="3698950"/>
            <a:ext cx="2360400" cy="7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Phone Number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601025" y="1264000"/>
            <a:ext cx="1340700" cy="74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</a:t>
            </a:r>
            <a:endParaRPr/>
          </a:p>
        </p:txBody>
      </p:sp>
      <p:cxnSp>
        <p:nvCxnSpPr>
          <p:cNvPr id="66" name="Google Shape;66;p14"/>
          <p:cNvCxnSpPr>
            <a:stCxn id="65" idx="2"/>
            <a:endCxn id="61" idx="0"/>
          </p:cNvCxnSpPr>
          <p:nvPr/>
        </p:nvCxnSpPr>
        <p:spPr>
          <a:xfrm flipH="1">
            <a:off x="2440075" y="2011300"/>
            <a:ext cx="831300" cy="9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>
            <a:stCxn id="65" idx="2"/>
            <a:endCxn id="64" idx="0"/>
          </p:cNvCxnSpPr>
          <p:nvPr/>
        </p:nvCxnSpPr>
        <p:spPr>
          <a:xfrm>
            <a:off x="3271375" y="2011300"/>
            <a:ext cx="309300" cy="16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>
            <a:stCxn id="65" idx="2"/>
            <a:endCxn id="63" idx="0"/>
          </p:cNvCxnSpPr>
          <p:nvPr/>
        </p:nvCxnSpPr>
        <p:spPr>
          <a:xfrm>
            <a:off x="3271375" y="2011300"/>
            <a:ext cx="1759800" cy="9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>
            <a:stCxn id="65" idx="2"/>
            <a:endCxn id="60" idx="2"/>
          </p:cNvCxnSpPr>
          <p:nvPr/>
        </p:nvCxnSpPr>
        <p:spPr>
          <a:xfrm>
            <a:off x="3271375" y="2011300"/>
            <a:ext cx="1437600" cy="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>
            <a:stCxn id="65" idx="2"/>
            <a:endCxn id="62" idx="0"/>
          </p:cNvCxnSpPr>
          <p:nvPr/>
        </p:nvCxnSpPr>
        <p:spPr>
          <a:xfrm flipH="1">
            <a:off x="1406275" y="2011300"/>
            <a:ext cx="1865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7675"/>
            <a:ext cx="85206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Entities and Attributes: Books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2806975" y="1138225"/>
            <a:ext cx="1340700" cy="74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75125" y="2008698"/>
            <a:ext cx="1829400" cy="68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Accession no. </a:t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697415" y="3539435"/>
            <a:ext cx="1829400" cy="68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Publication Year 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799578" y="1885525"/>
            <a:ext cx="1829400" cy="68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ISBN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54012" y="2892329"/>
            <a:ext cx="1829400" cy="68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uthor(s) 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706711" y="3480387"/>
            <a:ext cx="1829400" cy="68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Publisher 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950547" y="2791402"/>
            <a:ext cx="1829400" cy="68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</a:t>
            </a:r>
            <a:endParaRPr/>
          </a:p>
        </p:txBody>
      </p:sp>
      <p:cxnSp>
        <p:nvCxnSpPr>
          <p:cNvPr id="83" name="Google Shape;83;p15"/>
          <p:cNvCxnSpPr>
            <a:stCxn id="76" idx="2"/>
            <a:endCxn id="77" idx="6"/>
          </p:cNvCxnSpPr>
          <p:nvPr/>
        </p:nvCxnSpPr>
        <p:spPr>
          <a:xfrm flipH="1">
            <a:off x="2004625" y="1885525"/>
            <a:ext cx="1472700" cy="4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>
            <a:stCxn id="76" idx="2"/>
            <a:endCxn id="80" idx="7"/>
          </p:cNvCxnSpPr>
          <p:nvPr/>
        </p:nvCxnSpPr>
        <p:spPr>
          <a:xfrm flipH="1">
            <a:off x="1915525" y="1885525"/>
            <a:ext cx="1561800" cy="11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>
            <a:stCxn id="76" idx="2"/>
            <a:endCxn id="82" idx="1"/>
          </p:cNvCxnSpPr>
          <p:nvPr/>
        </p:nvCxnSpPr>
        <p:spPr>
          <a:xfrm>
            <a:off x="3477325" y="1885525"/>
            <a:ext cx="1741200" cy="10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>
            <a:stCxn id="76" idx="2"/>
            <a:endCxn id="78" idx="0"/>
          </p:cNvCxnSpPr>
          <p:nvPr/>
        </p:nvCxnSpPr>
        <p:spPr>
          <a:xfrm flipH="1">
            <a:off x="2612125" y="1885525"/>
            <a:ext cx="865200" cy="16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>
            <a:stCxn id="76" idx="2"/>
            <a:endCxn id="81" idx="0"/>
          </p:cNvCxnSpPr>
          <p:nvPr/>
        </p:nvCxnSpPr>
        <p:spPr>
          <a:xfrm>
            <a:off x="3477325" y="1885525"/>
            <a:ext cx="1144200" cy="15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>
            <a:stCxn id="76" idx="2"/>
            <a:endCxn id="79" idx="2"/>
          </p:cNvCxnSpPr>
          <p:nvPr/>
        </p:nvCxnSpPr>
        <p:spPr>
          <a:xfrm>
            <a:off x="3477325" y="1885525"/>
            <a:ext cx="13224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448500" y="983550"/>
            <a:ext cx="1123500" cy="70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490350" y="1023150"/>
            <a:ext cx="1039800" cy="6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240975" y="2682225"/>
            <a:ext cx="1842600" cy="62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Member ID</a:t>
            </a:r>
            <a:r>
              <a:rPr lang="en" sz="1700">
                <a:solidFill>
                  <a:schemeClr val="dk2"/>
                </a:solidFill>
              </a:rPr>
              <a:t> </a:t>
            </a:r>
            <a:endParaRPr sz="1300"/>
          </a:p>
        </p:txBody>
      </p:sp>
      <p:sp>
        <p:nvSpPr>
          <p:cNvPr id="96" name="Google Shape;96;p16"/>
          <p:cNvSpPr/>
          <p:nvPr/>
        </p:nvSpPr>
        <p:spPr>
          <a:xfrm>
            <a:off x="4603225" y="2620275"/>
            <a:ext cx="2299800" cy="7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Payment</a:t>
            </a:r>
            <a:r>
              <a:rPr lang="en" sz="1800">
                <a:solidFill>
                  <a:schemeClr val="dk2"/>
                </a:solidFill>
              </a:rPr>
              <a:t> Amt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122675" y="3373050"/>
            <a:ext cx="2360400" cy="7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Payment Date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8" name="Google Shape;98;p16"/>
          <p:cNvCxnSpPr>
            <a:endCxn id="95" idx="0"/>
          </p:cNvCxnSpPr>
          <p:nvPr/>
        </p:nvCxnSpPr>
        <p:spPr>
          <a:xfrm flipH="1">
            <a:off x="3162275" y="1685325"/>
            <a:ext cx="831300" cy="9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endCxn id="97" idx="0"/>
          </p:cNvCxnSpPr>
          <p:nvPr/>
        </p:nvCxnSpPr>
        <p:spPr>
          <a:xfrm>
            <a:off x="3993575" y="1685250"/>
            <a:ext cx="309300" cy="16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>
            <a:endCxn id="96" idx="0"/>
          </p:cNvCxnSpPr>
          <p:nvPr/>
        </p:nvCxnSpPr>
        <p:spPr>
          <a:xfrm>
            <a:off x="3993325" y="1685475"/>
            <a:ext cx="1759800" cy="9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 txBox="1"/>
          <p:nvPr/>
        </p:nvSpPr>
        <p:spPr>
          <a:xfrm>
            <a:off x="264300" y="108425"/>
            <a:ext cx="714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The Final Entities and Attributes: Fine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2043425" y="4077525"/>
            <a:ext cx="1243800" cy="815700"/>
          </a:xfrm>
          <a:prstGeom prst="diamond">
            <a:avLst/>
          </a:prstGeom>
          <a:solidFill>
            <a:schemeClr val="lt2"/>
          </a:solidFill>
          <a:ln cap="flat" cmpd="dbl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Pay</a:t>
            </a:r>
            <a:endParaRPr sz="1200"/>
          </a:p>
        </p:txBody>
      </p:sp>
      <p:sp>
        <p:nvSpPr>
          <p:cNvPr id="107" name="Google Shape;107;p17"/>
          <p:cNvSpPr/>
          <p:nvPr/>
        </p:nvSpPr>
        <p:spPr>
          <a:xfrm>
            <a:off x="311700" y="4134525"/>
            <a:ext cx="1123500" cy="701700"/>
          </a:xfrm>
          <a:prstGeom prst="rect">
            <a:avLst/>
          </a:prstGeom>
          <a:solidFill>
            <a:schemeClr val="lt2"/>
          </a:solidFill>
          <a:ln cap="flat" cmpd="dbl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</a:t>
            </a:r>
            <a:endParaRPr/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The Final Conceptual Data Model (to include Participation constraints where appropriate)</a:t>
            </a:r>
            <a:endParaRPr sz="1620"/>
          </a:p>
        </p:txBody>
      </p:sp>
      <p:sp>
        <p:nvSpPr>
          <p:cNvPr id="109" name="Google Shape;109;p17"/>
          <p:cNvSpPr/>
          <p:nvPr/>
        </p:nvSpPr>
        <p:spPr>
          <a:xfrm>
            <a:off x="7417550" y="2378350"/>
            <a:ext cx="1340700" cy="74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2907088" y="2395450"/>
            <a:ext cx="1340700" cy="74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</a:t>
            </a:r>
            <a:endParaRPr/>
          </a:p>
        </p:txBody>
      </p:sp>
      <p:cxnSp>
        <p:nvCxnSpPr>
          <p:cNvPr id="111" name="Google Shape;111;p17"/>
          <p:cNvCxnSpPr>
            <a:stCxn id="112" idx="1"/>
            <a:endCxn id="110" idx="0"/>
          </p:cNvCxnSpPr>
          <p:nvPr/>
        </p:nvCxnSpPr>
        <p:spPr>
          <a:xfrm flipH="1">
            <a:off x="3577475" y="1301075"/>
            <a:ext cx="1563600" cy="1094400"/>
          </a:xfrm>
          <a:prstGeom prst="straightConnector1">
            <a:avLst/>
          </a:prstGeom>
          <a:noFill/>
          <a:ln cap="flat" cmpd="dbl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/>
          <p:nvPr/>
        </p:nvSpPr>
        <p:spPr>
          <a:xfrm>
            <a:off x="5141075" y="893225"/>
            <a:ext cx="1583400" cy="815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Returns</a:t>
            </a:r>
            <a:endParaRPr sz="1200"/>
          </a:p>
        </p:txBody>
      </p:sp>
      <p:cxnSp>
        <p:nvCxnSpPr>
          <p:cNvPr id="113" name="Google Shape;113;p17"/>
          <p:cNvCxnSpPr>
            <a:stCxn id="109" idx="0"/>
            <a:endCxn id="112" idx="3"/>
          </p:cNvCxnSpPr>
          <p:nvPr/>
        </p:nvCxnSpPr>
        <p:spPr>
          <a:xfrm rot="10800000">
            <a:off x="6724400" y="1301050"/>
            <a:ext cx="1363500" cy="1077300"/>
          </a:xfrm>
          <a:prstGeom prst="straightConnector1">
            <a:avLst/>
          </a:prstGeom>
          <a:noFill/>
          <a:ln cap="flat" cmpd="dbl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/>
          <p:nvPr/>
        </p:nvSpPr>
        <p:spPr>
          <a:xfrm>
            <a:off x="5047625" y="1918425"/>
            <a:ext cx="1495500" cy="815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Borrows</a:t>
            </a:r>
            <a:endParaRPr sz="1200"/>
          </a:p>
        </p:txBody>
      </p:sp>
      <p:sp>
        <p:nvSpPr>
          <p:cNvPr id="115" name="Google Shape;115;p17"/>
          <p:cNvSpPr/>
          <p:nvPr/>
        </p:nvSpPr>
        <p:spPr>
          <a:xfrm>
            <a:off x="5141075" y="3895625"/>
            <a:ext cx="1583400" cy="891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Reserve</a:t>
            </a:r>
            <a:endParaRPr sz="1200"/>
          </a:p>
        </p:txBody>
      </p:sp>
      <p:cxnSp>
        <p:nvCxnSpPr>
          <p:cNvPr id="116" name="Google Shape;116;p17"/>
          <p:cNvCxnSpPr>
            <a:endCxn id="114" idx="1"/>
          </p:cNvCxnSpPr>
          <p:nvPr/>
        </p:nvCxnSpPr>
        <p:spPr>
          <a:xfrm flipH="1" rot="10800000">
            <a:off x="4243325" y="2326275"/>
            <a:ext cx="804300" cy="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>
            <a:endCxn id="114" idx="3"/>
          </p:cNvCxnSpPr>
          <p:nvPr/>
        </p:nvCxnSpPr>
        <p:spPr>
          <a:xfrm rot="10800000">
            <a:off x="6543125" y="2326275"/>
            <a:ext cx="904200" cy="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>
            <a:stCxn id="110" idx="2"/>
            <a:endCxn id="115" idx="1"/>
          </p:cNvCxnSpPr>
          <p:nvPr/>
        </p:nvCxnSpPr>
        <p:spPr>
          <a:xfrm>
            <a:off x="3577438" y="3142750"/>
            <a:ext cx="1563600" cy="11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>
            <a:stCxn id="109" idx="2"/>
            <a:endCxn id="115" idx="3"/>
          </p:cNvCxnSpPr>
          <p:nvPr/>
        </p:nvCxnSpPr>
        <p:spPr>
          <a:xfrm flipH="1">
            <a:off x="6724400" y="3125650"/>
            <a:ext cx="1363500" cy="12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7"/>
          <p:cNvSpPr/>
          <p:nvPr/>
        </p:nvSpPr>
        <p:spPr>
          <a:xfrm>
            <a:off x="311700" y="1179550"/>
            <a:ext cx="1123500" cy="70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971263" y="1156750"/>
            <a:ext cx="1388100" cy="747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Display</a:t>
            </a:r>
            <a:endParaRPr sz="1200"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1435200" y="1530400"/>
            <a:ext cx="536100" cy="338700"/>
            <a:chOff x="1435200" y="1530400"/>
            <a:chExt cx="536100" cy="338700"/>
          </a:xfrm>
        </p:grpSpPr>
        <p:cxnSp>
          <p:nvCxnSpPr>
            <p:cNvPr id="123" name="Google Shape;123;p17"/>
            <p:cNvCxnSpPr>
              <a:stCxn id="120" idx="3"/>
              <a:endCxn id="121" idx="1"/>
            </p:cNvCxnSpPr>
            <p:nvPr/>
          </p:nvCxnSpPr>
          <p:spPr>
            <a:xfrm>
              <a:off x="1435200" y="1530400"/>
              <a:ext cx="536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" name="Google Shape;124;p17"/>
            <p:cNvSpPr txBox="1"/>
            <p:nvPr/>
          </p:nvSpPr>
          <p:spPr>
            <a:xfrm>
              <a:off x="1435200" y="1530400"/>
              <a:ext cx="289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</a:t>
              </a:r>
              <a:endParaRPr sz="1000"/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3228575" y="1530400"/>
            <a:ext cx="348888" cy="865200"/>
            <a:chOff x="3228575" y="1530400"/>
            <a:chExt cx="348888" cy="865200"/>
          </a:xfrm>
        </p:grpSpPr>
        <p:cxnSp>
          <p:nvCxnSpPr>
            <p:cNvPr id="126" name="Google Shape;126;p17"/>
            <p:cNvCxnSpPr>
              <a:stCxn id="121" idx="3"/>
              <a:endCxn id="110" idx="0"/>
            </p:cNvCxnSpPr>
            <p:nvPr/>
          </p:nvCxnSpPr>
          <p:spPr>
            <a:xfrm>
              <a:off x="3359363" y="1530400"/>
              <a:ext cx="218100" cy="86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7"/>
            <p:cNvSpPr txBox="1"/>
            <p:nvPr/>
          </p:nvSpPr>
          <p:spPr>
            <a:xfrm>
              <a:off x="3228575" y="2056625"/>
              <a:ext cx="289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</p:grpSp>
      <p:sp>
        <p:nvSpPr>
          <p:cNvPr id="128" name="Google Shape;128;p17"/>
          <p:cNvSpPr txBox="1"/>
          <p:nvPr/>
        </p:nvSpPr>
        <p:spPr>
          <a:xfrm>
            <a:off x="7832600" y="3295650"/>
            <a:ext cx="28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</a:t>
            </a:r>
            <a:endParaRPr sz="1000"/>
          </a:p>
        </p:txBody>
      </p:sp>
      <p:sp>
        <p:nvSpPr>
          <p:cNvPr id="129" name="Google Shape;129;p17"/>
          <p:cNvSpPr txBox="1"/>
          <p:nvPr/>
        </p:nvSpPr>
        <p:spPr>
          <a:xfrm>
            <a:off x="7798700" y="1869650"/>
            <a:ext cx="32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</a:t>
            </a:r>
            <a:endParaRPr sz="1000"/>
          </a:p>
        </p:txBody>
      </p:sp>
      <p:sp>
        <p:nvSpPr>
          <p:cNvPr id="130" name="Google Shape;130;p17"/>
          <p:cNvSpPr txBox="1"/>
          <p:nvPr/>
        </p:nvSpPr>
        <p:spPr>
          <a:xfrm>
            <a:off x="4243313" y="2839000"/>
            <a:ext cx="28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131" name="Google Shape;131;p17"/>
          <p:cNvSpPr txBox="1"/>
          <p:nvPr/>
        </p:nvSpPr>
        <p:spPr>
          <a:xfrm>
            <a:off x="3765788" y="1848638"/>
            <a:ext cx="28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132" name="Google Shape;132;p17"/>
          <p:cNvSpPr txBox="1"/>
          <p:nvPr/>
        </p:nvSpPr>
        <p:spPr>
          <a:xfrm>
            <a:off x="3722050" y="3440775"/>
            <a:ext cx="28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3254213" y="3142875"/>
            <a:ext cx="323113" cy="1342500"/>
            <a:chOff x="3254213" y="3142875"/>
            <a:chExt cx="323113" cy="1342500"/>
          </a:xfrm>
        </p:grpSpPr>
        <p:cxnSp>
          <p:nvCxnSpPr>
            <p:cNvPr id="134" name="Google Shape;134;p17"/>
            <p:cNvCxnSpPr>
              <a:stCxn id="106" idx="3"/>
              <a:endCxn id="110" idx="2"/>
            </p:cNvCxnSpPr>
            <p:nvPr/>
          </p:nvCxnSpPr>
          <p:spPr>
            <a:xfrm flipH="1" rot="10800000">
              <a:off x="3287225" y="3142875"/>
              <a:ext cx="290100" cy="1342500"/>
            </a:xfrm>
            <a:prstGeom prst="straightConnector1">
              <a:avLst/>
            </a:prstGeom>
            <a:noFill/>
            <a:ln cap="flat" cmpd="dbl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17"/>
            <p:cNvSpPr txBox="1"/>
            <p:nvPr/>
          </p:nvSpPr>
          <p:spPr>
            <a:xfrm>
              <a:off x="3254213" y="3246838"/>
              <a:ext cx="289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</p:grpSp>
      <p:grpSp>
        <p:nvGrpSpPr>
          <p:cNvPr id="136" name="Google Shape;136;p17"/>
          <p:cNvGrpSpPr/>
          <p:nvPr/>
        </p:nvGrpSpPr>
        <p:grpSpPr>
          <a:xfrm>
            <a:off x="1435325" y="4134525"/>
            <a:ext cx="608100" cy="350850"/>
            <a:chOff x="1435325" y="4134525"/>
            <a:chExt cx="608100" cy="350850"/>
          </a:xfrm>
        </p:grpSpPr>
        <p:cxnSp>
          <p:nvCxnSpPr>
            <p:cNvPr id="137" name="Google Shape;137;p17"/>
            <p:cNvCxnSpPr>
              <a:stCxn id="106" idx="1"/>
              <a:endCxn id="107" idx="3"/>
            </p:cNvCxnSpPr>
            <p:nvPr/>
          </p:nvCxnSpPr>
          <p:spPr>
            <a:xfrm rot="10800000">
              <a:off x="1435325" y="4485375"/>
              <a:ext cx="608100" cy="0"/>
            </a:xfrm>
            <a:prstGeom prst="straightConnector1">
              <a:avLst/>
            </a:prstGeom>
            <a:noFill/>
            <a:ln cap="flat" cmpd="dbl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" name="Google Shape;138;p17"/>
            <p:cNvSpPr txBox="1"/>
            <p:nvPr/>
          </p:nvSpPr>
          <p:spPr>
            <a:xfrm>
              <a:off x="1444775" y="4134525"/>
              <a:ext cx="289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</a:t>
              </a:r>
              <a:endParaRPr sz="1000"/>
            </a:p>
          </p:txBody>
        </p:sp>
      </p:grpSp>
      <p:sp>
        <p:nvSpPr>
          <p:cNvPr id="139" name="Google Shape;139;p17"/>
          <p:cNvSpPr/>
          <p:nvPr/>
        </p:nvSpPr>
        <p:spPr>
          <a:xfrm>
            <a:off x="5047613" y="2750800"/>
            <a:ext cx="1495500" cy="815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Loaned</a:t>
            </a:r>
            <a:endParaRPr sz="1200"/>
          </a:p>
        </p:txBody>
      </p:sp>
      <p:sp>
        <p:nvSpPr>
          <p:cNvPr id="140" name="Google Shape;140;p17"/>
          <p:cNvSpPr txBox="1"/>
          <p:nvPr/>
        </p:nvSpPr>
        <p:spPr>
          <a:xfrm>
            <a:off x="4243325" y="2082975"/>
            <a:ext cx="28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141" name="Google Shape;141;p17"/>
          <p:cNvSpPr txBox="1"/>
          <p:nvPr/>
        </p:nvSpPr>
        <p:spPr>
          <a:xfrm>
            <a:off x="7159850" y="2082975"/>
            <a:ext cx="28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cxnSp>
        <p:nvCxnSpPr>
          <p:cNvPr id="142" name="Google Shape;142;p17"/>
          <p:cNvCxnSpPr>
            <a:stCxn id="139" idx="1"/>
          </p:cNvCxnSpPr>
          <p:nvPr/>
        </p:nvCxnSpPr>
        <p:spPr>
          <a:xfrm rot="10800000">
            <a:off x="4243313" y="3110050"/>
            <a:ext cx="804300" cy="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>
            <a:stCxn id="139" idx="3"/>
          </p:cNvCxnSpPr>
          <p:nvPr/>
        </p:nvCxnSpPr>
        <p:spPr>
          <a:xfrm flipH="1" rot="10800000">
            <a:off x="6543113" y="3088450"/>
            <a:ext cx="872100" cy="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7"/>
          <p:cNvSpPr txBox="1"/>
          <p:nvPr/>
        </p:nvSpPr>
        <p:spPr>
          <a:xfrm>
            <a:off x="7159700" y="2846050"/>
            <a:ext cx="28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Logical Schema</a:t>
            </a:r>
            <a:endParaRPr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</a:t>
            </a:r>
            <a:r>
              <a:rPr lang="en"/>
              <a:t> (</a:t>
            </a:r>
            <a:r>
              <a:rPr lang="en" u="sng"/>
              <a:t>Membership id</a:t>
            </a:r>
            <a:r>
              <a:rPr lang="en"/>
              <a:t>, Name, Faculty, Email, Phone no.)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Book (</a:t>
            </a:r>
            <a:r>
              <a:rPr lang="en" u="sng"/>
              <a:t>Accession no.</a:t>
            </a:r>
            <a:r>
              <a:rPr lang="en"/>
              <a:t>, Authors, Publication Year, P</a:t>
            </a:r>
            <a:r>
              <a:rPr lang="en"/>
              <a:t>ublisher, Title, ISBN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ISBN (</a:t>
            </a:r>
            <a:r>
              <a:rPr lang="en" u="sng"/>
              <a:t>ISBN</a:t>
            </a:r>
            <a:r>
              <a:rPr lang="en"/>
              <a:t>, Title, Publisher, Publication Year)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Borrow ( </a:t>
            </a:r>
            <a:r>
              <a:rPr lang="en" u="sng"/>
              <a:t>Accession no.</a:t>
            </a:r>
            <a:r>
              <a:rPr lang="en"/>
              <a:t>, Membership id, Return Date)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Author (</a:t>
            </a:r>
            <a:r>
              <a:rPr lang="en" u="sng"/>
              <a:t>ISBN</a:t>
            </a:r>
            <a:r>
              <a:rPr lang="en"/>
              <a:t>, Author Name)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Fine (</a:t>
            </a:r>
            <a:r>
              <a:rPr lang="en" u="sng"/>
              <a:t>Membership id</a:t>
            </a:r>
            <a:r>
              <a:rPr lang="en"/>
              <a:t>, Payment Date, Payment Amount)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Reservation (</a:t>
            </a:r>
            <a:r>
              <a:rPr lang="en" u="sng"/>
              <a:t>Accession no.</a:t>
            </a:r>
            <a:r>
              <a:rPr lang="en"/>
              <a:t>, Reserve Date, </a:t>
            </a:r>
            <a:r>
              <a:rPr lang="en" u="sng"/>
              <a:t>Membership id</a:t>
            </a:r>
            <a:r>
              <a:rPr lang="en"/>
              <a:t>.)</a:t>
            </a:r>
            <a:br>
              <a:rPr lang="en"/>
            </a:b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Logical Data Model</a:t>
            </a:r>
            <a:endParaRPr/>
          </a:p>
        </p:txBody>
      </p:sp>
      <p:graphicFrame>
        <p:nvGraphicFramePr>
          <p:cNvPr id="156" name="Google Shape;156;p19"/>
          <p:cNvGraphicFramePr/>
          <p:nvPr/>
        </p:nvGraphicFramePr>
        <p:xfrm>
          <a:off x="389675" y="118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{55FEC089-0B3A-4378-BC94-527A42DF5BCD}</a:tableStyleId>
              </a:tblPr>
              <a:tblGrid>
                <a:gridCol w="4136875"/>
                <a:gridCol w="4136875"/>
              </a:tblGrid>
              <a:tr h="5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Member (Membership id, Name, Faculty, Phone Number, Email Address)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Primary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Key</a:t>
                      </a:r>
                      <a:r>
                        <a:rPr lang="en"/>
                        <a:t> M</a:t>
                      </a:r>
                      <a:r>
                        <a:rPr lang="en"/>
                        <a:t>embership id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Fine (Member id, Payment Date, Payment Amount)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Member id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ccession no., ISBN)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"/>
                        <a:t> A</a:t>
                      </a:r>
                      <a:r>
                        <a:rPr lang="en"/>
                        <a:t>ccession no.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Reservation (Accession no, Reserve Date, Membership id.)</a:t>
                      </a:r>
                      <a:br>
                        <a:rPr lang="en" sz="1800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accession no. 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4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Borrow (Accession no. , Membership id, Return Date)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Accession no.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</a:t>
                      </a:r>
                      <a:r>
                        <a:rPr lang="en"/>
                        <a:t> (ISBN, Author Name)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Foreign Key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ISBN references Book(ISBN)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4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ISBN (ISBN, Publication Year, Publisher, Title)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ISBN references Book(ISBN)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