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23"/>
  </p:notesMasterIdLst>
  <p:sldIdLst>
    <p:sldId id="271" r:id="rId2"/>
    <p:sldId id="295" r:id="rId3"/>
    <p:sldId id="350" r:id="rId4"/>
    <p:sldId id="351" r:id="rId5"/>
    <p:sldId id="352" r:id="rId6"/>
    <p:sldId id="353" r:id="rId7"/>
    <p:sldId id="348" r:id="rId8"/>
    <p:sldId id="338" r:id="rId9"/>
    <p:sldId id="330" r:id="rId10"/>
    <p:sldId id="331" r:id="rId11"/>
    <p:sldId id="332" r:id="rId12"/>
    <p:sldId id="333" r:id="rId13"/>
    <p:sldId id="334" r:id="rId14"/>
    <p:sldId id="341" r:id="rId15"/>
    <p:sldId id="344" r:id="rId16"/>
    <p:sldId id="347" r:id="rId17"/>
    <p:sldId id="342" r:id="rId18"/>
    <p:sldId id="343" r:id="rId19"/>
    <p:sldId id="346" r:id="rId20"/>
    <p:sldId id="345" r:id="rId21"/>
    <p:sldId id="34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078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180B0-A0E6-478D-943B-150E7869923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AA9E6-20D1-4A70-B530-7AD786A36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AA9E6-20D1-4A70-B530-7AD786A362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6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不依赖与容器，需要什么，加载什么；使用</a:t>
            </a:r>
            <a:r>
              <a:rPr kumimoji="1" lang="en-US" altLang="zh-CN" dirty="0" err="1" smtClean="0"/>
              <a:t>pojo</a:t>
            </a:r>
            <a:r>
              <a:rPr kumimoji="1" lang="zh-CN" altLang="en-US" dirty="0" smtClean="0"/>
              <a:t>开发，不带有侵略性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，不强制实现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提供的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，很方便切换到其他框架；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提供很多模块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AA9E6-20D1-4A70-B530-7AD786A362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6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不依赖与容器，需要什么，加载什么；使用</a:t>
            </a:r>
            <a:r>
              <a:rPr kumimoji="1" lang="en-US" altLang="zh-CN" dirty="0" err="1" smtClean="0"/>
              <a:t>pojo</a:t>
            </a:r>
            <a:r>
              <a:rPr kumimoji="1" lang="zh-CN" altLang="en-US" dirty="0" smtClean="0"/>
              <a:t>开发，不带有侵略性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，不强制实现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提供的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，很方便切换到其他框架；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提供很多模块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AA9E6-20D1-4A70-B530-7AD786A362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6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实现水平扩展，如果一个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对应一个文件，那这个文件所在的机器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将会成为这个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的性能瓶颈，而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解决了这个问题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AA9E6-20D1-4A70-B530-7AD786A362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2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AA9E6-20D1-4A70-B530-7AD786A362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5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AA9E6-20D1-4A70-B530-7AD786A362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6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AA9E6-20D1-4A70-B530-7AD786A362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7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9692" y="764704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/>
              <a:t>Apache Kafka</a:t>
            </a:r>
            <a:endParaRPr kumimoji="1"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608" y="2996952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i="1" dirty="0" smtClean="0"/>
              <a:t>A </a:t>
            </a:r>
            <a:r>
              <a:rPr kumimoji="1" lang="en-US" altLang="zh-CN" sz="3200" b="1" i="1" dirty="0"/>
              <a:t>distributed streaming platform </a:t>
            </a:r>
            <a:endParaRPr kumimoji="1" lang="zh-CN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6590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" r="4714"/>
          <a:stretch/>
        </p:blipFill>
        <p:spPr bwMode="auto">
          <a:xfrm>
            <a:off x="278751" y="2123634"/>
            <a:ext cx="4892040" cy="99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64088" y="2019427"/>
            <a:ext cx="36503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kafka</a:t>
            </a:r>
            <a:r>
              <a:rPr lang="en-US" altLang="zh-CN" dirty="0" smtClean="0"/>
              <a:t> broker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topic</a:t>
            </a:r>
            <a:r>
              <a:rPr lang="zh-CN" altLang="en-US" dirty="0"/>
              <a:t>：</a:t>
            </a:r>
            <a:r>
              <a:rPr lang="en-US" altLang="zh-CN" dirty="0" err="1" smtClean="0"/>
              <a:t>topic_zzh_test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p</a:t>
            </a:r>
            <a:r>
              <a:rPr lang="en-US" altLang="zh-CN" dirty="0" smtClean="0"/>
              <a:t>artition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命名规则：</a:t>
            </a:r>
            <a:r>
              <a:rPr lang="en-US" altLang="zh-CN" dirty="0"/>
              <a:t>topic</a:t>
            </a:r>
            <a:r>
              <a:rPr lang="zh-CN" altLang="en-US" dirty="0"/>
              <a:t>名称</a:t>
            </a:r>
            <a:r>
              <a:rPr lang="en-US" altLang="zh-CN" dirty="0"/>
              <a:t>+</a:t>
            </a:r>
            <a:r>
              <a:rPr lang="zh-CN" altLang="en-US" dirty="0"/>
              <a:t>有序序号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1" y="4293096"/>
            <a:ext cx="328815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799632" y="3117334"/>
            <a:ext cx="215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partition directories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96224" y="3923764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segment files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11960" y="4293096"/>
            <a:ext cx="38811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partition</a:t>
            </a:r>
            <a:r>
              <a:rPr lang="zh-CN" altLang="en-US" dirty="0" smtClean="0"/>
              <a:t>最小单位：</a:t>
            </a:r>
            <a:r>
              <a:rPr lang="en-US" altLang="zh-CN" dirty="0" smtClean="0"/>
              <a:t>segment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组成部分：</a:t>
            </a:r>
            <a:r>
              <a:rPr lang="en-US" altLang="zh-CN" dirty="0" smtClean="0"/>
              <a:t>index + log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命名方式：上个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index</a:t>
            </a:r>
            <a:r>
              <a:rPr lang="zh-CN" altLang="en-US" dirty="0" smtClean="0"/>
              <a:t>：索引文件，元数据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log</a:t>
            </a:r>
            <a:r>
              <a:rPr lang="zh-CN" altLang="en-US" dirty="0" smtClean="0"/>
              <a:t>：消息数据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4244"/>
            <a:ext cx="76581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16181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查找过程：二分查找法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78916"/>
            <a:ext cx="20002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9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750833" cy="407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83568" y="1513612"/>
            <a:ext cx="139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replicas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8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81923" y="3912096"/>
            <a:ext cx="6580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提供了数据复制</a:t>
            </a:r>
            <a:r>
              <a:rPr lang="zh-CN" altLang="en-US" b="1" dirty="0"/>
              <a:t>算法</a:t>
            </a:r>
            <a:r>
              <a:rPr lang="zh-CN" altLang="en-US" dirty="0"/>
              <a:t>保证，如果</a:t>
            </a:r>
            <a:r>
              <a:rPr lang="en-US" altLang="zh-CN" dirty="0"/>
              <a:t>leader</a:t>
            </a:r>
            <a:r>
              <a:rPr lang="zh-CN" altLang="en-US" dirty="0"/>
              <a:t>发生故障或挂掉，一个</a:t>
            </a:r>
            <a:r>
              <a:rPr lang="zh-CN" altLang="en-US" dirty="0">
                <a:solidFill>
                  <a:srgbClr val="FF0000"/>
                </a:solidFill>
              </a:rPr>
              <a:t>新</a:t>
            </a:r>
            <a:r>
              <a:rPr lang="en-US" altLang="zh-CN" dirty="0">
                <a:solidFill>
                  <a:srgbClr val="FF0000"/>
                </a:solidFill>
              </a:rPr>
              <a:t>leader</a:t>
            </a:r>
            <a:r>
              <a:rPr lang="zh-CN" altLang="en-US" dirty="0">
                <a:solidFill>
                  <a:srgbClr val="FF0000"/>
                </a:solidFill>
              </a:rPr>
              <a:t>被选举</a:t>
            </a:r>
            <a:r>
              <a:rPr lang="zh-CN" altLang="en-US" dirty="0"/>
              <a:t>并被接受客户端的消息成功</a:t>
            </a:r>
            <a:r>
              <a:rPr lang="zh-CN" altLang="en-US" dirty="0" smtClean="0"/>
              <a:t>写入。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leader</a:t>
            </a:r>
            <a:r>
              <a:rPr lang="zh-CN" altLang="en-US" dirty="0"/>
              <a:t>负责维护和跟踪</a:t>
            </a:r>
            <a:r>
              <a:rPr lang="en-US" altLang="zh-CN" dirty="0">
                <a:solidFill>
                  <a:srgbClr val="FF0000"/>
                </a:solidFill>
              </a:rPr>
              <a:t>ISR(In-Sync </a:t>
            </a:r>
            <a:r>
              <a:rPr lang="en-US" altLang="zh-CN" dirty="0" smtClean="0">
                <a:solidFill>
                  <a:srgbClr val="FF0000"/>
                </a:solidFill>
              </a:rPr>
              <a:t>Replicas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消息</a:t>
            </a:r>
            <a:r>
              <a:rPr lang="zh-CN" altLang="en-US" dirty="0"/>
              <a:t>提交之后才被成功复制到所有的同步副本。消息复制延迟受最慢的</a:t>
            </a:r>
            <a:r>
              <a:rPr lang="en-US" altLang="zh-CN" dirty="0"/>
              <a:t>follower</a:t>
            </a:r>
            <a:r>
              <a:rPr lang="zh-CN" altLang="en-US" dirty="0"/>
              <a:t>限制，重要的是快速检测慢副本，如果</a:t>
            </a:r>
            <a:r>
              <a:rPr lang="en-US" altLang="zh-CN" dirty="0"/>
              <a:t>follower“</a:t>
            </a:r>
            <a:r>
              <a:rPr lang="zh-CN" altLang="en-US" dirty="0"/>
              <a:t>落后”太多或者失效，</a:t>
            </a:r>
            <a:r>
              <a:rPr lang="en-US" altLang="zh-CN" dirty="0"/>
              <a:t>leader</a:t>
            </a:r>
            <a:r>
              <a:rPr lang="zh-CN" altLang="en-US" dirty="0"/>
              <a:t>将会把它从</a:t>
            </a:r>
            <a:r>
              <a:rPr lang="en-US" altLang="zh-CN" dirty="0"/>
              <a:t>ISR</a:t>
            </a:r>
            <a:r>
              <a:rPr lang="zh-CN" altLang="en-US" dirty="0"/>
              <a:t>中删除。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/>
          <a:stretch/>
        </p:blipFill>
        <p:spPr bwMode="auto">
          <a:xfrm>
            <a:off x="134776" y="2087880"/>
            <a:ext cx="8874447" cy="13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0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http://www.aboutyun.com/pic/cj/20141111/198.png?_=4182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7400"/>
            <a:ext cx="8358312" cy="39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97104" y="1484784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Producer</a:t>
            </a:r>
            <a:r>
              <a:rPr lang="zh-CN" altLang="en-US" dirty="0" smtClean="0"/>
              <a:t>发送逻辑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8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67288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1848952"/>
            <a:ext cx="235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partKey</a:t>
            </a:r>
            <a:r>
              <a:rPr lang="zh-CN" altLang="en-US" dirty="0" smtClean="0"/>
              <a:t>实现负载均衡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6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 descr="http://kafka.apache.org/0110/images/consumer-grou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55318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1848952"/>
            <a:ext cx="7209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consumer group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rebalance</a:t>
            </a:r>
          </a:p>
          <a:p>
            <a:endParaRPr lang="en-US" altLang="zh-CN" dirty="0"/>
          </a:p>
          <a:p>
            <a:r>
              <a:rPr lang="en-US" altLang="zh-CN" dirty="0"/>
              <a:t>cannot be more consumer instances in a consumer group than partitions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3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5080"/>
            <a:ext cx="82467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636702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 descr="http://img.blog.csdn.net/20140809174809543?watermark/2/text/aHR0cDovL2Jsb2cuY3Nkbi5uZXQvbGl6aGl0YW8=/font/5a6L5L2T/fontsize/400/fill/I0JBQkFCMA==/dissolve/70/gravity/SouthEa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3"/>
          <a:stretch/>
        </p:blipFill>
        <p:spPr bwMode="auto">
          <a:xfrm>
            <a:off x="1095048" y="3258276"/>
            <a:ext cx="6847692" cy="348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1563460"/>
            <a:ext cx="3887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Consumer</a:t>
            </a:r>
            <a:r>
              <a:rPr lang="zh-CN" altLang="en-US" dirty="0" smtClean="0"/>
              <a:t>接受，单个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内有序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4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2276872"/>
            <a:ext cx="4022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at most once</a:t>
            </a:r>
            <a:r>
              <a:rPr lang="zh-CN" altLang="en-US" dirty="0" smtClean="0"/>
              <a:t>：可能丢失，不会重复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at least once</a:t>
            </a:r>
            <a:r>
              <a:rPr lang="zh-CN" altLang="en-US" dirty="0" smtClean="0">
                <a:solidFill>
                  <a:srgbClr val="FF0000"/>
                </a:solidFill>
              </a:rPr>
              <a:t>：不会丢失，可能重复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exactly once</a:t>
            </a:r>
            <a:r>
              <a:rPr lang="zh-CN" altLang="en-US" dirty="0" smtClean="0"/>
              <a:t>：不会丢失，不会重复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60485" y="1669450"/>
            <a:ext cx="2106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消息传输保障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3573016"/>
            <a:ext cx="76270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producer</a:t>
            </a:r>
            <a:r>
              <a:rPr lang="zh-CN" altLang="en-US" dirty="0" smtClean="0"/>
              <a:t>端：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request.required.acks</a:t>
            </a:r>
            <a:r>
              <a:rPr lang="en-US" altLang="zh-CN" dirty="0"/>
              <a:t> </a:t>
            </a:r>
            <a:r>
              <a:rPr lang="en-US" altLang="zh-CN" dirty="0" smtClean="0"/>
              <a:t>= -1</a:t>
            </a:r>
            <a:r>
              <a:rPr lang="zh-CN" altLang="en-US" dirty="0" smtClean="0"/>
              <a:t>：</a:t>
            </a:r>
            <a:r>
              <a:rPr lang="en-US" altLang="zh-CN" dirty="0"/>
              <a:t>ISR</a:t>
            </a:r>
            <a:r>
              <a:rPr lang="zh-CN" altLang="en-US" dirty="0" smtClean="0"/>
              <a:t>中所有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成功</a:t>
            </a:r>
            <a:r>
              <a:rPr lang="zh-CN" altLang="en-US" dirty="0"/>
              <a:t>收到后，发送下一条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request.required.acks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：无需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确认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 smtClean="0"/>
              <a:t>request.required.acks</a:t>
            </a:r>
            <a:r>
              <a:rPr lang="en-US" altLang="zh-CN" dirty="0" smtClean="0"/>
              <a:t> = 1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ISR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成功收到后，发送下一条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55574" y="4869160"/>
            <a:ext cx="6552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consumer</a:t>
            </a:r>
            <a:r>
              <a:rPr lang="zh-CN" altLang="en-US" dirty="0" smtClean="0"/>
              <a:t>端：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读完消息，先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，再消费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at most once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读完消息，先消费，再</a:t>
            </a:r>
            <a:r>
              <a:rPr lang="en-US" altLang="zh-CN" dirty="0" smtClean="0"/>
              <a:t>commit		</a:t>
            </a:r>
            <a:r>
              <a:rPr lang="en-US" altLang="zh-CN" dirty="0" smtClean="0">
                <a:solidFill>
                  <a:srgbClr val="FF0000"/>
                </a:solidFill>
              </a:rPr>
              <a:t>at least once</a:t>
            </a:r>
          </a:p>
        </p:txBody>
      </p:sp>
    </p:spTree>
    <p:extLst>
      <p:ext uri="{BB962C8B-B14F-4D97-AF65-F5344CB8AC3E}">
        <p14:creationId xmlns:p14="http://schemas.microsoft.com/office/powerpoint/2010/main" val="30469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0485" y="1669450"/>
            <a:ext cx="1182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t="11853" r="3428" b="3534"/>
          <a:stretch/>
        </p:blipFill>
        <p:spPr bwMode="auto">
          <a:xfrm>
            <a:off x="150031" y="2204864"/>
            <a:ext cx="8784976" cy="449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6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3848" y="1124744"/>
            <a:ext cx="2576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kafka</a:t>
            </a:r>
            <a:r>
              <a:rPr kumimoji="1" lang="zh-CN" altLang="en-US" sz="2000" dirty="0" smtClean="0"/>
              <a:t>消息队列的</a:t>
            </a:r>
            <a:r>
              <a:rPr kumimoji="1" lang="zh-CN" altLang="en-US" sz="2000" dirty="0" smtClean="0"/>
              <a:t>优点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2189272" y="2492896"/>
            <a:ext cx="48245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1.</a:t>
            </a:r>
            <a:r>
              <a:rPr kumimoji="1" lang="zh-CN" altLang="en-US" dirty="0" smtClean="0">
                <a:solidFill>
                  <a:srgbClr val="FF0000"/>
                </a:solidFill>
              </a:rPr>
              <a:t>高吞吐量：解决百万级数据</a:t>
            </a:r>
            <a:r>
              <a:rPr kumimoji="1" lang="en-US" altLang="zh-CN" dirty="0" smtClean="0">
                <a:solidFill>
                  <a:srgbClr val="FF0000"/>
                </a:solidFill>
              </a:rPr>
              <a:t>(&lt;)</a:t>
            </a:r>
            <a:r>
              <a:rPr kumimoji="1" lang="zh-CN" altLang="en-US" dirty="0" smtClean="0">
                <a:solidFill>
                  <a:srgbClr val="FF0000"/>
                </a:solidFill>
              </a:rPr>
              <a:t>传输问题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zh-CN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dirty="0" smtClean="0">
                <a:solidFill>
                  <a:srgbClr val="FF0000"/>
                </a:solidFill>
              </a:rPr>
              <a:t>持续消息：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O(1)</a:t>
            </a:r>
            <a:r>
              <a:rPr kumimoji="1" lang="zh-CN" altLang="en-US" dirty="0" smtClean="0">
                <a:solidFill>
                  <a:srgbClr val="FF0000"/>
                </a:solidFill>
              </a:rPr>
              <a:t>常量时间存储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3.</a:t>
            </a:r>
            <a:r>
              <a:rPr kumimoji="1" lang="zh-CN" altLang="en-US" dirty="0" smtClean="0">
                <a:solidFill>
                  <a:srgbClr val="FF0000"/>
                </a:solidFill>
              </a:rPr>
              <a:t>负载均衡：消息分区，集群分布式消费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dirty="0" smtClean="0">
                <a:solidFill>
                  <a:srgbClr val="FF0000"/>
                </a:solidFill>
              </a:rPr>
              <a:t>持久性：可重复消费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5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dirty="0" smtClean="0">
                <a:solidFill>
                  <a:srgbClr val="FF0000"/>
                </a:solidFill>
              </a:rPr>
              <a:t>同时</a:t>
            </a:r>
            <a:r>
              <a:rPr kumimoji="1" lang="zh-CN" altLang="en-US" dirty="0">
                <a:solidFill>
                  <a:srgbClr val="FF0000"/>
                </a:solidFill>
              </a:rPr>
              <a:t>支持离线数据处理和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实时数据处理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7864" y="1121728"/>
            <a:ext cx="244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kafka</a:t>
            </a:r>
            <a:r>
              <a:rPr kumimoji="1" lang="zh-CN" altLang="en-US" sz="2000" dirty="0" smtClean="0"/>
              <a:t>其他牛*的功能</a:t>
            </a:r>
            <a:endParaRPr kumimoji="1" lang="en-US" altLang="zh-CN" sz="2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71600" y="3458106"/>
            <a:ext cx="28803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en-US" altLang="zh-CN" dirty="0" smtClean="0"/>
              <a:t>Kafka Connect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en-US" altLang="zh-CN" dirty="0" smtClean="0"/>
              <a:t>Kafka Streams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en-US" altLang="zh-CN" dirty="0"/>
              <a:t>SASL</a:t>
            </a:r>
            <a:endParaRPr kumimoji="1" lang="en-US" altLang="zh-CN" dirty="0" smtClean="0"/>
          </a:p>
        </p:txBody>
      </p:sp>
      <p:pic>
        <p:nvPicPr>
          <p:cNvPr id="17410" name="Picture 2" descr="http://kafka.apache.org/images/kafka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98320"/>
            <a:ext cx="5080541" cy="49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AutoShape 2" descr="http://kafka.apache.org/0110/images/streams-architecture-overview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3" name="Picture 3" descr="C:\Users\ii\Desktop\streams-architecture-over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3048" y="166489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b="1" dirty="0"/>
              <a:t>stream processor</a:t>
            </a:r>
            <a:endParaRPr lang="zh-CN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7" y="476277"/>
            <a:ext cx="1618971" cy="50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92016"/>
            <a:ext cx="2495219" cy="40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7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 descr="C:\Users\ii\Desktop\EreuU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11112"/>
            <a:ext cx="807982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09682" y="1628800"/>
            <a:ext cx="1413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性能图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1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2" name="Picture 4" descr="http://img0.tuicool.com/NnuA3e.png%21web?_=58930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73776"/>
            <a:ext cx="837274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9682" y="1628800"/>
            <a:ext cx="1413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性能图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8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 descr="http://img2.tuicool.com/36jyiai.png%21web?_=58930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52928" cy="45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9682" y="1628800"/>
            <a:ext cx="1413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kafka</a:t>
            </a:r>
            <a:r>
              <a:rPr lang="zh-CN" altLang="en-US" dirty="0" smtClean="0"/>
              <a:t>性能图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1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7959" y="1124744"/>
            <a:ext cx="1807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kafka</a:t>
            </a:r>
            <a:r>
              <a:rPr kumimoji="1" lang="zh-CN" altLang="en-US" sz="2000" dirty="0" smtClean="0"/>
              <a:t>使用场景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2060848"/>
            <a:ext cx="8215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Messaging   </a:t>
            </a:r>
          </a:p>
          <a:p>
            <a:r>
              <a:rPr lang="en-US" altLang="zh-CN" dirty="0"/>
              <a:t>    </a:t>
            </a:r>
            <a:r>
              <a:rPr lang="en-US" altLang="zh-CN" dirty="0" err="1" smtClean="0"/>
              <a:t>partitons</a:t>
            </a:r>
            <a:r>
              <a:rPr lang="en-US" altLang="zh-CN" dirty="0" smtClean="0"/>
              <a:t>/replication</a:t>
            </a:r>
            <a:r>
              <a:rPr lang="zh-CN" altLang="en-US" dirty="0"/>
              <a:t>和容错</a:t>
            </a:r>
            <a:r>
              <a:rPr lang="en-US" altLang="zh-CN" dirty="0"/>
              <a:t>,</a:t>
            </a:r>
            <a:r>
              <a:rPr lang="zh-CN" altLang="en-US" dirty="0"/>
              <a:t>可以使</a:t>
            </a:r>
            <a:r>
              <a:rPr lang="en-US" altLang="zh-CN" dirty="0" err="1"/>
              <a:t>kafka</a:t>
            </a:r>
            <a:r>
              <a:rPr lang="zh-CN" altLang="en-US" dirty="0"/>
              <a:t>具有良好的扩展性和性能</a:t>
            </a:r>
            <a:r>
              <a:rPr lang="zh-CN" altLang="en-US" dirty="0" smtClean="0"/>
              <a:t>优势，但尚未提供幂等功能。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/>
              <a:t>Websit</a:t>
            </a:r>
            <a:r>
              <a:rPr lang="en-US" altLang="zh-CN" dirty="0"/>
              <a:t> activity </a:t>
            </a:r>
            <a:r>
              <a:rPr lang="en-US" altLang="zh-CN" dirty="0" smtClean="0"/>
              <a:t>tracking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将网页</a:t>
            </a:r>
            <a:r>
              <a:rPr lang="en-US" altLang="zh-CN" dirty="0"/>
              <a:t>/</a:t>
            </a:r>
            <a:r>
              <a:rPr lang="zh-CN" altLang="en-US" dirty="0"/>
              <a:t>用户操作等信息发送到</a:t>
            </a:r>
            <a:r>
              <a:rPr lang="en-US" altLang="zh-CN" dirty="0" err="1"/>
              <a:t>kafka</a:t>
            </a:r>
            <a:r>
              <a:rPr lang="zh-CN" altLang="en-US" dirty="0"/>
              <a:t>中</a:t>
            </a:r>
            <a:r>
              <a:rPr lang="en-US" altLang="zh-CN" dirty="0"/>
              <a:t>.</a:t>
            </a:r>
            <a:r>
              <a:rPr lang="zh-CN" altLang="en-US" dirty="0"/>
              <a:t>并实时监控</a:t>
            </a:r>
            <a:r>
              <a:rPr lang="en-US" altLang="zh-CN" dirty="0"/>
              <a:t>,</a:t>
            </a:r>
            <a:r>
              <a:rPr lang="zh-CN" altLang="en-US" dirty="0"/>
              <a:t>或者离线统计分析等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Log Aggregation</a:t>
            </a:r>
          </a:p>
          <a:p>
            <a:r>
              <a:rPr lang="en-US" altLang="zh-CN" dirty="0"/>
              <a:t>    </a:t>
            </a:r>
            <a:r>
              <a:rPr lang="en-US" altLang="zh-CN" dirty="0" smtClean="0"/>
              <a:t>application</a:t>
            </a:r>
            <a:r>
              <a:rPr lang="zh-CN" altLang="en-US" dirty="0"/>
              <a:t>可以将操作日志</a:t>
            </a:r>
            <a:r>
              <a:rPr lang="en-US" altLang="zh-CN" dirty="0"/>
              <a:t>"</a:t>
            </a:r>
            <a:r>
              <a:rPr lang="zh-CN" altLang="en-US" dirty="0"/>
              <a:t>批量</a:t>
            </a:r>
            <a:r>
              <a:rPr lang="en-US" altLang="zh-CN" dirty="0"/>
              <a:t>""</a:t>
            </a:r>
            <a:r>
              <a:rPr lang="zh-CN" altLang="en-US" dirty="0"/>
              <a:t>异步</a:t>
            </a:r>
            <a:r>
              <a:rPr lang="en-US" altLang="zh-CN" dirty="0"/>
              <a:t>"</a:t>
            </a:r>
            <a:r>
              <a:rPr lang="zh-CN" altLang="en-US" dirty="0"/>
              <a:t>的发送到</a:t>
            </a:r>
            <a:r>
              <a:rPr lang="en-US" altLang="zh-CN" dirty="0" err="1"/>
              <a:t>kafka</a:t>
            </a:r>
            <a:r>
              <a:rPr lang="zh-CN" altLang="en-US" dirty="0"/>
              <a:t>集群中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consumer</a:t>
            </a:r>
            <a:r>
              <a:rPr lang="zh-CN" altLang="en-US" dirty="0"/>
              <a:t>端可以使</a:t>
            </a:r>
            <a:r>
              <a:rPr lang="en-US" altLang="zh-CN" dirty="0" err="1"/>
              <a:t>hadoop</a:t>
            </a:r>
            <a:r>
              <a:rPr lang="zh-CN" altLang="en-US" dirty="0"/>
              <a:t>等其他系统化的存储和分析系统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3848" y="112474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其他消息队列模型及缺点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280240" y="1844824"/>
            <a:ext cx="71516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queuing</a:t>
            </a:r>
            <a:r>
              <a:rPr kumimoji="1" lang="zh-CN" altLang="en-US" dirty="0" smtClean="0"/>
              <a:t>模型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在一个队列尾部，多个消费实例顺序消费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缺点：消费端负载均衡，但是读完数据就不存在，无法持久化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publish-</a:t>
            </a:r>
            <a:r>
              <a:rPr kumimoji="1" lang="en-US" altLang="zh-CN" dirty="0" err="1" smtClean="0"/>
              <a:t>subcribe</a:t>
            </a:r>
            <a:r>
              <a:rPr kumimoji="1" lang="zh-CN" altLang="en-US" dirty="0" smtClean="0"/>
              <a:t>模型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一</a:t>
            </a:r>
            <a:r>
              <a:rPr kumimoji="1" lang="zh-CN" altLang="en-US" dirty="0" smtClean="0"/>
              <a:t>条记录广播给所有消费者，多个订阅者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缺点：服务进行消费端负载均衡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parallelism </a:t>
            </a:r>
            <a:r>
              <a:rPr lang="en-US" altLang="zh-CN" dirty="0" smtClean="0"/>
              <a:t>VS in-order </a:t>
            </a:r>
            <a:r>
              <a:rPr lang="zh-CN" altLang="en-US" dirty="0" smtClean="0"/>
              <a:t>问题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kafka</a:t>
            </a:r>
            <a:r>
              <a:rPr kumimoji="1" lang="zh-CN" altLang="en-US" dirty="0" smtClean="0"/>
              <a:t>结合二者优点，并提供持久化</a:t>
            </a:r>
            <a:r>
              <a:rPr kumimoji="1" lang="zh-CN" altLang="en-US" dirty="0" smtClean="0"/>
              <a:t>能力和</a:t>
            </a:r>
            <a:r>
              <a:rPr kumimoji="1" lang="en-US" altLang="zh-CN" dirty="0" err="1" smtClean="0"/>
              <a:t>Paralleism</a:t>
            </a:r>
            <a:r>
              <a:rPr kumimoji="1" lang="en-US" altLang="zh-CN" dirty="0" smtClean="0"/>
              <a:t>/in-order</a:t>
            </a:r>
            <a:r>
              <a:rPr kumimoji="1" lang="zh-CN" altLang="en-US" dirty="0" smtClean="0"/>
              <a:t>方案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41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6" name="Picture 4" descr="http://cdn.infoqstatic.com/statics_s1_20170704-0320u2/resource/articles/kafka-analysis-part-1/zh/resources/0310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4" y="2564904"/>
            <a:ext cx="74390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"/>
          <a:stretch/>
        </p:blipFill>
        <p:spPr bwMode="auto">
          <a:xfrm>
            <a:off x="860728" y="2060848"/>
            <a:ext cx="7391400" cy="41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"/>
          <p:cNvSpPr txBox="1"/>
          <p:nvPr/>
        </p:nvSpPr>
        <p:spPr>
          <a:xfrm>
            <a:off x="1259632" y="11247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（分区）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8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对开">
  <a:themeElements>
    <a:clrScheme name="对开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对开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对开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12891</TotalTime>
  <Words>536</Words>
  <Application>Microsoft Office PowerPoint</Application>
  <PresentationFormat>全屏显示(4:3)</PresentationFormat>
  <Paragraphs>82</Paragraphs>
  <Slides>21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对开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ii</cp:lastModifiedBy>
  <cp:revision>259</cp:revision>
  <dcterms:created xsi:type="dcterms:W3CDTF">2014-10-26T07:04:13Z</dcterms:created>
  <dcterms:modified xsi:type="dcterms:W3CDTF">2017-07-07T08:48:15Z</dcterms:modified>
</cp:coreProperties>
</file>