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968050"/>
            <a:ext cx="8520600" cy="5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Nicholas Cheung, Zuojun Gong, Yutong Li, Peter Weon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Modern Data Management: Apple 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25" y="1508300"/>
            <a:ext cx="667150" cy="6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9275" y="-18575"/>
            <a:ext cx="9144000" cy="51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59000" y="23122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Interesting </a:t>
            </a: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Query A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11700" y="1822775"/>
            <a:ext cx="85206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select serial_number,model,color,date_produced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from customer join purchase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 customer.cid=purchase.cid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join product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 product.poid=purchase.poid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where customer.name='Nicholas'</a:t>
            </a:r>
            <a:br>
              <a:rPr lang="en" sz="2000"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  <p:sp>
        <p:nvSpPr>
          <p:cNvPr id="123" name="Shape 123"/>
          <p:cNvSpPr txBox="1"/>
          <p:nvPr/>
        </p:nvSpPr>
        <p:spPr>
          <a:xfrm>
            <a:off x="311700" y="13223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Products bought by a specific customer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Query B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1700" y="1924925"/>
            <a:ext cx="85206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Select Model,count(CID) as Occurrence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From Complaint C, Product P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where C.Serial_Number = P.Serial_Number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Group By Model</a:t>
            </a:r>
            <a:br>
              <a:rPr lang="en" sz="2000"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  <p:sp>
        <p:nvSpPr>
          <p:cNvPr id="130" name="Shape 130"/>
          <p:cNvSpPr txBox="1"/>
          <p:nvPr/>
        </p:nvSpPr>
        <p:spPr>
          <a:xfrm>
            <a:off x="311700" y="133252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Model with the most complaints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Query C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11700" y="1618525"/>
            <a:ext cx="39726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Product P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Left Outer Join Factory F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on P.FID = F.FID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Left Outer Join Warehouse_Order WO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on WO.WOID = P.WOID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Left Outer Join Warehouse W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on W.WID = WO.WID</a:t>
            </a:r>
            <a:br>
              <a:rPr lang="en" sz="1700"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  <p:sp>
        <p:nvSpPr>
          <p:cNvPr id="137" name="Shape 137"/>
          <p:cNvSpPr txBox="1"/>
          <p:nvPr/>
        </p:nvSpPr>
        <p:spPr>
          <a:xfrm>
            <a:off x="311700" y="1183100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 information about a product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134725" y="1635775"/>
            <a:ext cx="40599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Store_Order SO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P.SOID = SO.SOID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Store S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SO.SID = S.SID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Purchase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Purchase.POID = P.POID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Customer C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Purchase.CID = C.CID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p.serial_number='00200004'</a:t>
            </a:r>
            <a:b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Query D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11700" y="1618525"/>
            <a:ext cx="85206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11700" y="13780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For every factory, number of defective products produced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1700" y="1924925"/>
            <a:ext cx="85206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select Factory.FID,Factory.name,count(distinct Product.Serial_Number)as Defects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from Product join Complaint 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 Product.Serial_Number=Complaint.Serial_Number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join Factory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 Product.FID=Factory.FID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group by Factory.FID,Factory.name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32421" l="16945" r="67184" t="52928"/>
          <a:stretch/>
        </p:blipFill>
        <p:spPr>
          <a:xfrm>
            <a:off x="5568973" y="3414125"/>
            <a:ext cx="3123177" cy="16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Query 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11700" y="1618525"/>
            <a:ext cx="85206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11700" y="1378100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For every factory, number of all products produced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32209" l="17025" r="60458" t="52576"/>
          <a:stretch/>
        </p:blipFill>
        <p:spPr>
          <a:xfrm>
            <a:off x="349475" y="3546725"/>
            <a:ext cx="3819873" cy="14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11700" y="1924925"/>
            <a:ext cx="85206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select Factory.FID,Factory.name, count(Serial_Number)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from Product join Factory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 Product.FID=Factory.FID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group by Factory.FID,Factory.name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Query F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1618525"/>
            <a:ext cx="85206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11700" y="13873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Defect rate for every factory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1700" y="1924925"/>
            <a:ext cx="3686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with alias as (Select F.FID, count(distinct P.Serial_Number) as Defects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From Complaint, Product P, Factory F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where Complaint.Serial_Number = P.Serial_Number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and P.FID = F.FID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Group By F.FID),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30872" l="17450" r="57374" t="52732"/>
          <a:stretch/>
        </p:blipFill>
        <p:spPr>
          <a:xfrm>
            <a:off x="4505500" y="597849"/>
            <a:ext cx="3622622" cy="132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412075" y="1924925"/>
            <a:ext cx="43092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voila as (Select F.FID, count(*) as Total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 Product P, Factory F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P.FID = F.FID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F.FID)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alias.FID, Defects, Total, cast(round(100.0*Defects / Total,2) as numeric(10,2)) as Defective_Rate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alias, voila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alias.FID = voila.FID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-9275" y="-18575"/>
            <a:ext cx="9144000" cy="51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459000" y="23122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Modification &amp; Insertion Statements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Statements A &amp; B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new warehouse order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Warehouse_Order values (9, '15/05/2015', 'Cargo', 20, 2)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Update product after shipped to warehouse and store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WOID=8, SOID=8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Serial_Number='00200005'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Statement C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Cancel store order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Product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SOID=NULL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Product.SOID=1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Store_Order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SOID=1;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1700" y="1377150"/>
            <a:ext cx="8520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Proxima Nova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Proxima Nova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ER Diagram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Proxima Nova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Relational Schema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Proxima Nova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Interesting Queries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Proxima Nova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Modification &amp; Insertion Statements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-9275" y="-18575"/>
            <a:ext cx="9144000" cy="51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459000" y="2033750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you.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59000" y="2534150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9275" y="-18575"/>
            <a:ext cx="9144000" cy="51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59000" y="23122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Description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700" y="1377150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Company: Apple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Group: Customer Service/Quality Control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 Inability to identify the root cause of a product complaint may lead to high operation and maintenance cost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Solution: Connect all the departments in the supply chain in order to help trace the root source of product defects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9275" y="-18575"/>
            <a:ext cx="9144000" cy="51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59000" y="23122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ER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ER Diagram</a:t>
            </a:r>
          </a:p>
        </p:txBody>
      </p:sp>
      <p:pic>
        <p:nvPicPr>
          <p:cNvPr descr="MDM PHASE 1 - ER Diagram (RemoveBatch).png" id="86" name="Shape 86"/>
          <p:cNvPicPr preferRelativeResize="0"/>
          <p:nvPr/>
        </p:nvPicPr>
        <p:blipFill rotWithShape="1">
          <a:blip r:embed="rId3">
            <a:alphaModFix/>
          </a:blip>
          <a:srcRect b="44311" l="8287" r="4292" t="0"/>
          <a:stretch/>
        </p:blipFill>
        <p:spPr>
          <a:xfrm>
            <a:off x="2914225" y="0"/>
            <a:ext cx="6058000" cy="499404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11700" y="1177775"/>
            <a:ext cx="28368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Constraints: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AutoNum type="arabicPeriod"/>
            </a:pP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Every complaint filed should only contain a specific problem for one particular product.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AutoNum type="arabicPeriod"/>
            </a:pP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Products will only be purchased once by one customer at one store.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AutoNum type="arabicPeriod"/>
            </a:pP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company only uses one shipping carrier.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AutoNum type="arabicPeriod"/>
            </a:pP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Every product is produced by only one factory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Clarifications: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AutoNum type="arabicPeriod"/>
            </a:pPr>
            <a:r>
              <a:rPr i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Entries in the Product table refer to individual products, not product types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Alternative Assumptions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1700" y="1377150"/>
            <a:ext cx="3140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Proxima Nova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if multiple problems are allowed in a complaint?</a:t>
            </a:r>
          </a:p>
        </p:txBody>
      </p:sp>
      <p:pic>
        <p:nvPicPr>
          <p:cNvPr descr="MDM PHASE 1 - ER Diagram (RemoveBatch) (3).png" id="94" name="Shape 94"/>
          <p:cNvPicPr preferRelativeResize="0"/>
          <p:nvPr/>
        </p:nvPicPr>
        <p:blipFill rotWithShape="1">
          <a:blip r:embed="rId3">
            <a:alphaModFix/>
          </a:blip>
          <a:srcRect b="69044" l="75632" r="5186" t="6085"/>
          <a:stretch/>
        </p:blipFill>
        <p:spPr>
          <a:xfrm>
            <a:off x="3986762" y="1109525"/>
            <a:ext cx="1950049" cy="3271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DM PHASE 1 - ER Diagram (presentation).png" id="95" name="Shape 95"/>
          <p:cNvPicPr preferRelativeResize="0"/>
          <p:nvPr/>
        </p:nvPicPr>
        <p:blipFill rotWithShape="1">
          <a:blip r:embed="rId4">
            <a:alphaModFix/>
          </a:blip>
          <a:srcRect b="68174" l="76532" r="5237" t="2539"/>
          <a:stretch/>
        </p:blipFill>
        <p:spPr>
          <a:xfrm>
            <a:off x="6673150" y="745700"/>
            <a:ext cx="1815851" cy="37750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5798350" y="2391287"/>
            <a:ext cx="874800" cy="4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9275" y="-18575"/>
            <a:ext cx="9144000" cy="51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59000" y="2312275"/>
            <a:ext cx="8226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Relational Schema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Schema</a:t>
            </a:r>
          </a:p>
        </p:txBody>
      </p:sp>
      <p:pic>
        <p:nvPicPr>
          <p:cNvPr descr="MDM PHASE 1 - Relational Schema (RemoveBatch) (1).png" id="108" name="Shape 108"/>
          <p:cNvPicPr preferRelativeResize="0"/>
          <p:nvPr/>
        </p:nvPicPr>
        <p:blipFill rotWithShape="1">
          <a:blip r:embed="rId3">
            <a:alphaModFix/>
          </a:blip>
          <a:srcRect b="49881" l="0" r="0" t="5481"/>
          <a:stretch/>
        </p:blipFill>
        <p:spPr>
          <a:xfrm>
            <a:off x="1217650" y="924875"/>
            <a:ext cx="6708699" cy="38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DM PHASE 1 - Relational Schema (RemoveBatch) (Copy) (1).png" id="109" name="Shape 109"/>
          <p:cNvPicPr preferRelativeResize="0"/>
          <p:nvPr/>
        </p:nvPicPr>
        <p:blipFill rotWithShape="1">
          <a:blip r:embed="rId4">
            <a:alphaModFix/>
          </a:blip>
          <a:srcRect b="70087" l="76306" r="2426" t="1564"/>
          <a:stretch/>
        </p:blipFill>
        <p:spPr>
          <a:xfrm>
            <a:off x="7836000" y="924874"/>
            <a:ext cx="1308000" cy="22563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782350" y="787175"/>
            <a:ext cx="1308000" cy="247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