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4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慧灯禅修课 </a:t>
            </a:r>
            <a:r>
              <a:rPr lang="en-US" altLang="zh-CN" dirty="0" smtClean="0"/>
              <a:t>20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解脱利益与依止上师（二）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上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CA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观察善知识：上师的标准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大圆满前行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里面的上师标准比较高，是密法的上师标准。</a:t>
            </a:r>
            <a:endParaRPr lang="en-US" altLang="zh-CN" dirty="0" smtClean="0"/>
          </a:p>
          <a:p>
            <a:r>
              <a:rPr lang="zh-CN" altLang="en-US" dirty="0" smtClean="0"/>
              <a:t>共有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个条件。每一个条件都有高和低两种。至少要具备低标准。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观察善知识：上师的标准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1</a:t>
            </a:r>
            <a:r>
              <a:rPr lang="zh-CN" altLang="en-US" dirty="0" smtClean="0"/>
              <a:t>、获得不间断的成熟灌顶。作为一个密宗的上师的话，他自己必须要有非常标准的灌顶。四级灌顶是密法里面比较标准的灌顶。</a:t>
            </a:r>
            <a:endParaRPr lang="en-US" altLang="zh-CN" dirty="0" smtClean="0"/>
          </a:p>
          <a:p>
            <a:pPr lvl="0"/>
            <a:r>
              <a:rPr lang="zh-CN" altLang="en-US" sz="2600" dirty="0" smtClean="0">
                <a:solidFill>
                  <a:srgbClr val="0070C0"/>
                </a:solidFill>
              </a:rPr>
              <a:t>虽然灌过四级灌顶，但是什么也不懂的时候灌的，比如说当时接受这个灌顶的时候是个五六岁的小孩。那五六岁的小孩还得什么灌顶呢？很难，因为很多都不懂。虽然已经是成人，但是因为语言的关系，当时什么都不懂，只是知道是灌顶，那这个灌顶也不一定是标准的灌顶。</a:t>
            </a:r>
            <a:endParaRPr lang="en-US" altLang="zh-CN" sz="2600" dirty="0" smtClean="0">
              <a:solidFill>
                <a:srgbClr val="0070C0"/>
              </a:solidFill>
            </a:endParaRPr>
          </a:p>
          <a:p>
            <a:pPr lvl="0"/>
            <a:r>
              <a:rPr lang="zh-CN" altLang="en-US" sz="2600" dirty="0" smtClean="0">
                <a:solidFill>
                  <a:srgbClr val="0070C0"/>
                </a:solidFill>
              </a:rPr>
              <a:t>灌顶有自己的因和缘，在因和缘全部都具备的情况下，才能得到灌顶。如果这些因缘不具备的话，是得不到灌顶的。</a:t>
            </a:r>
            <a:endParaRPr lang="en-US" altLang="zh-CN" sz="2600" dirty="0" smtClean="0">
              <a:solidFill>
                <a:srgbClr val="0070C0"/>
              </a:solidFill>
            </a:endParaRPr>
          </a:p>
          <a:p>
            <a:pPr lvl="0"/>
            <a:r>
              <a:rPr lang="zh-CN" altLang="en-US" sz="2600" dirty="0" smtClean="0">
                <a:solidFill>
                  <a:srgbClr val="0070C0"/>
                </a:solidFill>
              </a:rPr>
              <a:t>灌了标准的顶是第一个条件。</a:t>
            </a:r>
            <a:endParaRPr lang="en-CA" sz="2600" dirty="0" smtClean="0">
              <a:solidFill>
                <a:srgbClr val="0070C0"/>
              </a:solidFill>
            </a:endParaRPr>
          </a:p>
          <a:p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观察善知识：上师的标准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、没有违反灌顶的时候所受的誓言，主要是指密法的密乘戒。</a:t>
            </a:r>
            <a:endParaRPr lang="en-US" altLang="zh-CN" dirty="0" smtClean="0"/>
          </a:p>
          <a:p>
            <a:pPr lvl="0"/>
            <a:r>
              <a:rPr lang="zh-CN" altLang="en-US" sz="2400" dirty="0" smtClean="0">
                <a:solidFill>
                  <a:srgbClr val="0070C0"/>
                </a:solidFill>
              </a:rPr>
              <a:t>密乘戒比较容易犯，但是也比较容易忏悔。忏悔了以后，也可以重新受密法的灌顶。重新受密法的灌顶的时候，如果有上师灌顶的话，那就是最好的，如果没有人灌顶，那就观想上师，就是像五加行里面的上师瑜伽，通过这个观想去受灌顶也可以。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lvl="0"/>
            <a:r>
              <a:rPr lang="zh-CN" altLang="en-US" sz="2400" dirty="0" smtClean="0">
                <a:solidFill>
                  <a:srgbClr val="0070C0"/>
                </a:solidFill>
              </a:rPr>
              <a:t>但是如果不忏悔的话，那是非常严重的罪业。最好是没有犯过密乘戒，即使是犯了密乘戒，也是及时的忏悔了的，这样就可以。</a:t>
            </a:r>
            <a:endParaRPr lang="en-CA" sz="2400" dirty="0" smtClean="0">
              <a:solidFill>
                <a:srgbClr val="0070C0"/>
              </a:solidFill>
            </a:endParaRPr>
          </a:p>
          <a:p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观察善知识：上师的标准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烦恼及分别念微弱。</a:t>
            </a:r>
            <a:endParaRPr lang="en-US" altLang="zh-CN" dirty="0" smtClean="0"/>
          </a:p>
          <a:p>
            <a:pPr lvl="0"/>
            <a:r>
              <a:rPr lang="zh-CN" altLang="en-US" sz="2400" dirty="0" smtClean="0">
                <a:solidFill>
                  <a:srgbClr val="0070C0"/>
                </a:solidFill>
              </a:rPr>
              <a:t>没有烦恼、没有分别念，那这个要求就是相当的高。烦恼允许有，至少没有像普通人这么地严重。</a:t>
            </a:r>
            <a:endParaRPr lang="en-CA" sz="2400" dirty="0" smtClean="0">
              <a:solidFill>
                <a:srgbClr val="0070C0"/>
              </a:solidFill>
            </a:endParaRPr>
          </a:p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精通密法的基道果，各方面的密法的教义。</a:t>
            </a:r>
            <a:endParaRPr lang="en-US" altLang="zh-CN" dirty="0" smtClean="0"/>
          </a:p>
          <a:p>
            <a:pPr lvl="0"/>
            <a:r>
              <a:rPr lang="zh-CN" altLang="en-US" sz="2200" dirty="0" smtClean="0">
                <a:solidFill>
                  <a:srgbClr val="0070C0"/>
                </a:solidFill>
              </a:rPr>
              <a:t>密法的这些内容必须要精通的。如果密法的内容不精通的话，没法当密法的上师。</a:t>
            </a:r>
            <a:endParaRPr lang="en-CA" sz="2200" dirty="0" smtClean="0">
              <a:solidFill>
                <a:srgbClr val="0070C0"/>
              </a:solidFill>
            </a:endParaRPr>
          </a:p>
          <a:p>
            <a:pPr lvl="0"/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/>
              <a:t>面见本尊。</a:t>
            </a:r>
            <a:endParaRPr lang="en-US" altLang="zh-CN" dirty="0" smtClean="0"/>
          </a:p>
          <a:p>
            <a:pPr lvl="0"/>
            <a:r>
              <a:rPr lang="zh-CN" altLang="en-US" sz="2200" dirty="0" smtClean="0">
                <a:solidFill>
                  <a:srgbClr val="0070C0"/>
                </a:solidFill>
              </a:rPr>
              <a:t>就是修本尊的时候，最好是见到本尊的。 如果没有真实地见到本尊，但是在梦里得到过本尊的加持，这样子的本尊的修法修得比较完美的上师。</a:t>
            </a:r>
            <a:endParaRPr lang="en-CA" sz="2200" dirty="0" smtClean="0">
              <a:solidFill>
                <a:srgbClr val="0070C0"/>
              </a:solidFill>
            </a:endParaRPr>
          </a:p>
          <a:p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观察善知识：上师的标准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zh-CN" sz="4000" dirty="0" smtClean="0"/>
              <a:t>6</a:t>
            </a:r>
            <a:r>
              <a:rPr lang="zh-CN" altLang="en-US" sz="4000" dirty="0" smtClean="0"/>
              <a:t>、</a:t>
            </a:r>
            <a:r>
              <a:rPr lang="zh-CN" altLang="en-US" sz="4000" dirty="0" smtClean="0"/>
              <a:t>现量地证悟。</a:t>
            </a:r>
            <a:endParaRPr lang="en-US" altLang="zh-CN" sz="4000" dirty="0" smtClean="0"/>
          </a:p>
          <a:p>
            <a:pPr lvl="0"/>
            <a:r>
              <a:rPr lang="zh-CN" altLang="en-US" sz="3100" dirty="0" smtClean="0">
                <a:solidFill>
                  <a:srgbClr val="0070C0"/>
                </a:solidFill>
              </a:rPr>
              <a:t>如果没有开悟的话，那要作为密法的金刚上师就很难。达摩祖师的论里面也讲过，作为禅宗的善知识必须是一个开悟的人。那大圆满和密法就是更加地需要证悟。所以必须要证悟。（答疑里说：有没有开悟我们很难知道，要去听这个上师的上师怎么说。）</a:t>
            </a:r>
            <a:endParaRPr lang="en-CA" sz="3100" dirty="0" smtClean="0">
              <a:solidFill>
                <a:srgbClr val="0070C0"/>
              </a:solidFill>
            </a:endParaRPr>
          </a:p>
          <a:p>
            <a:pPr lvl="0"/>
            <a:r>
              <a:rPr lang="en-US" altLang="zh-CN" sz="4500" dirty="0" smtClean="0"/>
              <a:t>7</a:t>
            </a:r>
            <a:r>
              <a:rPr lang="zh-CN" altLang="en-US" sz="4500" dirty="0" smtClean="0"/>
              <a:t>、</a:t>
            </a:r>
            <a:r>
              <a:rPr lang="zh-CN" altLang="en-US" sz="4500" dirty="0" smtClean="0"/>
              <a:t>有大悲心。</a:t>
            </a:r>
            <a:endParaRPr lang="en-US" altLang="zh-CN" sz="4500" dirty="0" smtClean="0"/>
          </a:p>
          <a:p>
            <a:pPr lvl="0"/>
            <a:r>
              <a:rPr lang="zh-CN" altLang="en-US" sz="3100" dirty="0" smtClean="0">
                <a:solidFill>
                  <a:srgbClr val="0070C0"/>
                </a:solidFill>
              </a:rPr>
              <a:t>就是内心当中充满了大悲心，菩提心的人。</a:t>
            </a:r>
            <a:endParaRPr lang="en-CA" sz="3100" dirty="0" smtClean="0">
              <a:solidFill>
                <a:srgbClr val="0070C0"/>
              </a:solidFill>
            </a:endParaRPr>
          </a:p>
          <a:p>
            <a:pPr lvl="0"/>
            <a:r>
              <a:rPr lang="en-US" altLang="zh-CN" sz="4500" dirty="0" smtClean="0"/>
              <a:t>8</a:t>
            </a:r>
            <a:r>
              <a:rPr lang="zh-CN" altLang="en-US" sz="4500" dirty="0" smtClean="0"/>
              <a:t>、</a:t>
            </a:r>
            <a:r>
              <a:rPr lang="zh-CN" altLang="en-US" sz="4500" dirty="0" smtClean="0"/>
              <a:t>断除了对现世、世间的贪执。</a:t>
            </a:r>
            <a:endParaRPr lang="en-US" altLang="zh-CN" sz="4500" dirty="0" smtClean="0"/>
          </a:p>
          <a:p>
            <a:pPr lvl="0"/>
            <a:r>
              <a:rPr lang="zh-CN" altLang="en-US" sz="3100" dirty="0" smtClean="0">
                <a:solidFill>
                  <a:srgbClr val="0070C0"/>
                </a:solidFill>
              </a:rPr>
              <a:t>不一定是完全没有贪执，但是就是不像普通人这样去追逐现世的名和利，断除现世的贪著。</a:t>
            </a:r>
            <a:endParaRPr lang="en-US" altLang="zh-CN" sz="3100" dirty="0" smtClean="0">
              <a:solidFill>
                <a:srgbClr val="0070C0"/>
              </a:solidFill>
            </a:endParaRPr>
          </a:p>
          <a:p>
            <a:pPr lvl="0"/>
            <a:endParaRPr lang="en-CA" sz="2400" dirty="0" smtClean="0">
              <a:solidFill>
                <a:srgbClr val="0070C0"/>
              </a:solidFill>
            </a:endParaRPr>
          </a:p>
          <a:p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观察善知识：上师的标准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、为了来世，精进地忆念正法。</a:t>
            </a:r>
            <a:endParaRPr lang="en-CA" altLang="zh-CN" dirty="0" smtClean="0"/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为了下一世再下一世，为了长远，努力地修行的人。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不为解脱修行，而去追逐自己的名和利，那根本就没有做金刚上师的资格。连我们普通的一个善知识的资格都没有。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在世俗要交个朋友、找生意伙伴都要看看这个人怎么样，可靠不可靠，那更何况是带我们走解脱道的人。这个必须要观察的。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在世俗的问题上即使是非常失败，不会涉及到下一世，解脱的问题，最多也就在工作和生活上会受到一些影响而已。如果善知识跟错了，这不是这一辈子的问题，就是生生世世的问题，在解脱的道路上一定会受到很大的影响，很大的损失。所以我们必须要找到好的上师。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善知识是要人培养出来的。现在培养的地方越来越少了。寺庙都已经被商业化了，里面几乎已经没有佛法了。未来的人更加地可怜，善知识更加地少。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老一辈的上师还在的时候，大家要努力，要珍惜，以后就很难。</a:t>
            </a:r>
            <a:endParaRPr lang="en-CA" sz="2400" dirty="0" smtClean="0">
              <a:solidFill>
                <a:srgbClr val="0070C0"/>
              </a:solidFill>
            </a:endParaRPr>
          </a:p>
          <a:p>
            <a:endParaRPr lang="en-CA" altLang="zh-CN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CA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观察善知识：上师的标准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4500" dirty="0" smtClean="0"/>
              <a:t>10</a:t>
            </a:r>
            <a:r>
              <a:rPr lang="zh-CN" altLang="en-US" sz="4500" dirty="0" smtClean="0"/>
              <a:t>、现见轮回的痛苦，升起强烈的出离心。</a:t>
            </a:r>
            <a:endParaRPr lang="en-US" altLang="zh-CN" sz="4500" dirty="0" smtClean="0"/>
          </a:p>
          <a:p>
            <a:r>
              <a:rPr lang="zh-CN" altLang="en-US" sz="3800" dirty="0" smtClean="0">
                <a:solidFill>
                  <a:srgbClr val="0070C0"/>
                </a:solidFill>
              </a:rPr>
              <a:t>这个不是很难。劝勉让人升起出离心。善知识什么样子？自己修出离心、菩提心、空性，然后劝他人修出离心、菩提心、空性的是善知识。</a:t>
            </a:r>
            <a:endParaRPr lang="en-CA" sz="3800" dirty="0" smtClean="0">
              <a:solidFill>
                <a:srgbClr val="0070C0"/>
              </a:solidFill>
            </a:endParaRPr>
          </a:p>
          <a:p>
            <a:pPr lvl="0"/>
            <a:r>
              <a:rPr lang="en-US" altLang="zh-CN" sz="4000" dirty="0" smtClean="0"/>
              <a:t>11</a:t>
            </a:r>
            <a:r>
              <a:rPr lang="zh-CN" altLang="en-US" sz="4000" dirty="0" smtClean="0"/>
              <a:t>、以各种各样的善巧方便、摄受调服弟子。</a:t>
            </a:r>
            <a:endParaRPr lang="en-US" altLang="zh-CN" sz="4000" dirty="0" smtClean="0"/>
          </a:p>
          <a:p>
            <a:pPr lvl="0"/>
            <a:r>
              <a:rPr lang="zh-CN" altLang="en-US" sz="3800" dirty="0" smtClean="0">
                <a:solidFill>
                  <a:srgbClr val="0070C0"/>
                </a:solidFill>
              </a:rPr>
              <a:t>比如说，其他的这些条件都具备了，但他根本不去以善巧方便摄受，自己修行，一个人都不利。那虽然这个人是很了不起，很伟大，但是我们没办法跟着学习。</a:t>
            </a:r>
            <a:endParaRPr lang="en-CA" sz="3800" dirty="0" smtClean="0">
              <a:solidFill>
                <a:srgbClr val="0070C0"/>
              </a:solidFill>
            </a:endParaRPr>
          </a:p>
          <a:p>
            <a:r>
              <a:rPr lang="en-US" altLang="zh-CN" sz="4500" dirty="0" smtClean="0"/>
              <a:t>12</a:t>
            </a:r>
            <a:r>
              <a:rPr lang="zh-CN" altLang="en-US" sz="4500" dirty="0" smtClean="0"/>
              <a:t>、依照上师的言教行持。就是具有传承的加持。</a:t>
            </a:r>
            <a:endParaRPr lang="en-US" altLang="zh-CN" sz="4500" dirty="0" smtClean="0"/>
          </a:p>
          <a:p>
            <a:r>
              <a:rPr lang="zh-CN" altLang="en-US" sz="3800" dirty="0" smtClean="0">
                <a:solidFill>
                  <a:srgbClr val="0070C0"/>
                </a:solidFill>
              </a:rPr>
              <a:t>任何一个做上师的首先要自己是一个好的弟子。比如说大学里面非常优秀的教授，首先要学做好学生。先跟着老师学，最后他成为一个非常优秀的教授。所以一个人，首先要做好弟子，弟子做好了以后再去做上师。连弟子都没有做好，那有什么资格去做上师呢？所以做上师的要依照他自己的上师的教言，去行持，去修行，去闻思。</a:t>
            </a:r>
            <a:endParaRPr lang="en-CA" sz="3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观察善知识：上师的标准</a:t>
            </a:r>
            <a:endParaRPr lang="en-CA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这</a:t>
            </a:r>
            <a:r>
              <a:rPr lang="en-CA" sz="1800" dirty="0" smtClean="0"/>
              <a:t>12</a:t>
            </a:r>
            <a:r>
              <a:rPr lang="zh-CN" altLang="en-US" sz="1800" dirty="0" smtClean="0"/>
              <a:t>个条件就是一个密法的修行的上师的标准。算是一个中等偏上的标准。这个也不容易，有些是很难的。简单的说，有强烈的出离心，真实无伪的菩提心，有证悟的见解，这就是上师。但是要做密法的上师，必须要有本尊的修行，这些都需要到一定的层次的人，才叫做上师。</a:t>
            </a:r>
            <a:endParaRPr lang="en-US" altLang="zh-CN" sz="1800" dirty="0" smtClean="0"/>
          </a:p>
          <a:p>
            <a:r>
              <a:rPr lang="zh-CN" altLang="en-US" sz="1800" dirty="0" smtClean="0"/>
              <a:t>最低最低的标准，作为一个大乘佛教的善知识，首先需要有真实无伪的世俗菩提心。没有菩提心，那没有办法做大乘佛教的善知识。</a:t>
            </a:r>
            <a:endParaRPr lang="en-US" altLang="zh-CN" sz="1800" dirty="0" smtClean="0"/>
          </a:p>
          <a:p>
            <a:r>
              <a:rPr lang="zh-CN" altLang="en-US" sz="1800" dirty="0" smtClean="0"/>
              <a:t>第二个在这个基础上开悟，是明心见性的人。你如果自己都没有开悟的话，没有办法让别人开悟。</a:t>
            </a:r>
            <a:endParaRPr lang="en-US" altLang="zh-CN" sz="1800" dirty="0" smtClean="0"/>
          </a:p>
          <a:p>
            <a:r>
              <a:rPr lang="zh-CN" altLang="en-US" sz="1800" dirty="0" smtClean="0"/>
              <a:t>还有能通过善巧的方法，把出离心、菩提心、证悟空性的方法传递给学佛的人，让他们也拥有出离心和菩提心。有这样善巧方便的人叫善知识。这个是善知识的标准。</a:t>
            </a:r>
            <a:endParaRPr lang="en-US" altLang="zh-CN" sz="1800" dirty="0" smtClean="0"/>
          </a:p>
          <a:p>
            <a:r>
              <a:rPr lang="zh-CN" altLang="en-US" sz="1800" dirty="0" smtClean="0"/>
              <a:t>现在这个社会，真假不好辨别。每个人都说自己很了不起，他身边的人也都说他很了不起。我们必须要懂得观察，不要盲目崇拜。要依法不依人，而不是依人不依法。如果这个人不具备教法和证法，就不可以做我们的善知识。大家在这个问题上一定要谨慎。有些人被洗脑了以后，虽然佛经上已经讲得这么清楚了，什么样的人去劝导都听不进去，很难的。所以我们还没有被这样洗脑之前，通过佛的智慧去观察，特别的重要。</a:t>
            </a:r>
            <a:endParaRPr lang="en-CA" sz="1800" dirty="0" smtClean="0"/>
          </a:p>
          <a:p>
            <a:endParaRPr lang="en-CA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修好四加行的标准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1.</a:t>
            </a:r>
            <a:r>
              <a:rPr lang="zh-CN" altLang="en-US" sz="3000" dirty="0" smtClean="0"/>
              <a:t>修好的标准就是出离心。</a:t>
            </a:r>
            <a:endParaRPr lang="en-US" altLang="zh-CN" sz="3000" dirty="0" smtClean="0"/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要求是每个修法</a:t>
            </a:r>
            <a:r>
              <a:rPr lang="en-US" altLang="zh-CN" sz="2000" dirty="0" smtClean="0">
                <a:solidFill>
                  <a:srgbClr val="0070C0"/>
                </a:solidFill>
              </a:rPr>
              <a:t>150</a:t>
            </a:r>
            <a:r>
              <a:rPr lang="zh-CN" altLang="en-US" sz="2000" dirty="0" smtClean="0">
                <a:solidFill>
                  <a:srgbClr val="0070C0"/>
                </a:solidFill>
              </a:rPr>
              <a:t>个小时，一共</a:t>
            </a:r>
            <a:r>
              <a:rPr lang="en-US" altLang="zh-CN" sz="2000" dirty="0" smtClean="0">
                <a:solidFill>
                  <a:srgbClr val="0070C0"/>
                </a:solidFill>
              </a:rPr>
              <a:t>600</a:t>
            </a:r>
            <a:r>
              <a:rPr lang="zh-CN" altLang="en-US" sz="2000" dirty="0" smtClean="0">
                <a:solidFill>
                  <a:srgbClr val="0070C0"/>
                </a:solidFill>
              </a:rPr>
              <a:t>个小时。但是标准是看质量，而不是时间。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sz="3000" dirty="0" smtClean="0"/>
              <a:t>出离心：下定决心要走解脱道</a:t>
            </a:r>
            <a:endParaRPr lang="en-US" altLang="zh-CN" sz="3000" dirty="0" smtClean="0"/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高标准的出离心：时时刻刻、日日夜夜不离这样的出离心；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低标准的出离心：不是随时随地都有这样的出离心，但是静下来打坐时有出离心。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sz="3000" dirty="0" smtClean="0"/>
              <a:t>每个人自己观察自己有没有出离心，自己最清楚。</a:t>
            </a:r>
            <a:endParaRPr lang="en-US" altLang="zh-CN" sz="3000" dirty="0" smtClean="0"/>
          </a:p>
          <a:p>
            <a:r>
              <a:rPr lang="zh-CN" altLang="en-US" sz="3000" dirty="0" smtClean="0"/>
              <a:t>修行是要一步一步地修，前一步没修好会影响到后面的修法；前一步修好了，可以成为下一个修法的很好的基础，会有比较好的结果。</a:t>
            </a:r>
            <a:endParaRPr lang="en-US" altLang="zh-CN" sz="3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出离心的具体标准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一、深深地体会到整个六道轮回都有各种各样的痛苦，所以就不太眷恋，想要解脱，不想再流转轮回。</a:t>
            </a:r>
            <a:endParaRPr lang="en-US" altLang="zh-CN" sz="2400" dirty="0" smtClean="0"/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这一世是因为以前的福报遇到大乘佛法，所以不是很茫然。但是如果没有修好，再来轮回的话，不一定能遇到佛法，是非常可怕的。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下一世不想以现在这样凡夫的身份出现在这个世界上，再回来的话，要有一定的成就，是为了完成这一世没有完成的使命，为了度化众生回来。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sz="2400" dirty="0" smtClean="0"/>
              <a:t>二、下定决心我要解脱。</a:t>
            </a:r>
            <a:endParaRPr lang="en-US" altLang="zh-CN" sz="2400" dirty="0" smtClean="0"/>
          </a:p>
          <a:p>
            <a:r>
              <a:rPr lang="zh-CN" altLang="en-US" sz="2000" dirty="0" smtClean="0">
                <a:solidFill>
                  <a:srgbClr val="0070C0"/>
                </a:solidFill>
              </a:rPr>
              <a:t>轮回中也有一些短暂的幸福快乐，但是很快就会过去，而且要为之付出很大的代价，觉得没有太大意义，所以我要解脱。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endParaRPr lang="en-US" altLang="zh-CN" sz="2400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走解脱道需要的条件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要走解脱道，必须依止上师，依止善知识。</a:t>
            </a:r>
            <a:endParaRPr lang="en-US" altLang="zh-CN" sz="2800" dirty="0" smtClean="0"/>
          </a:p>
          <a:p>
            <a:r>
              <a:rPr lang="zh-CN" altLang="en-US" sz="2800" dirty="0" smtClean="0"/>
              <a:t>依止了善知识以后，在解脱道上会顺利走下去。如果没有依止善知识，就不知道如何走解脱道。</a:t>
            </a:r>
            <a:endParaRPr lang="en-US" altLang="zh-CN" sz="2800" dirty="0" smtClean="0"/>
          </a:p>
          <a:p>
            <a:r>
              <a:rPr lang="en-US" altLang="zh-CN" sz="2800" dirty="0" smtClean="0"/>
              <a:t>《</a:t>
            </a:r>
            <a:r>
              <a:rPr lang="zh-CN" altLang="en-US" sz="2800" dirty="0" smtClean="0"/>
              <a:t>大圆满前行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里面依止上师分为三个阶段：</a:t>
            </a:r>
            <a:endParaRPr lang="en-US" altLang="zh-CN" sz="2800" dirty="0" smtClean="0"/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1.</a:t>
            </a:r>
            <a:r>
              <a:rPr lang="zh-CN" altLang="en-US" sz="2400" dirty="0" smtClean="0">
                <a:solidFill>
                  <a:srgbClr val="0070C0"/>
                </a:solidFill>
              </a:rPr>
              <a:t>要观察善知识 （上师）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2.</a:t>
            </a:r>
            <a:r>
              <a:rPr lang="zh-CN" altLang="en-US" sz="2400" dirty="0" smtClean="0">
                <a:solidFill>
                  <a:srgbClr val="0070C0"/>
                </a:solidFill>
              </a:rPr>
              <a:t>去依止善知识 （上师）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3.</a:t>
            </a:r>
            <a:r>
              <a:rPr lang="zh-CN" altLang="en-US" sz="2400" dirty="0" smtClean="0">
                <a:solidFill>
                  <a:srgbClr val="0070C0"/>
                </a:solidFill>
              </a:rPr>
              <a:t>依止以后，修学善知识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</a:rPr>
              <a:t>上师）的意行。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</a:rPr>
              <a:t>（意，就是精神上的慈悲心，证悟空性的智慧；行，上师的利益众生，弘法利生的行为，闻思修的行为。）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en-US" altLang="zh-CN" sz="2800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观察善知识：必要性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观察善知识，非常地重要。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如果找错了善知识，依止了恶知识，会让我们走上和解脱道相反的路。</a:t>
            </a:r>
            <a:endParaRPr lang="en-US" altLang="zh-CN" sz="2400" dirty="0" smtClean="0"/>
          </a:p>
          <a:p>
            <a:r>
              <a:rPr lang="zh-CN" altLang="en-US" sz="2400" dirty="0" smtClean="0"/>
              <a:t>不管这个人是不是我们的亲朋好友，从世俗的角度来讲是不是我们最亲的人，凡是把我们带到和解脱道相反的道路上的人就是恶知识。</a:t>
            </a:r>
            <a:endParaRPr lang="en-US" altLang="zh-CN" sz="2400" dirty="0" smtClean="0"/>
          </a:p>
          <a:p>
            <a:r>
              <a:rPr lang="zh-CN" altLang="en-US" sz="2400" dirty="0" smtClean="0"/>
              <a:t>恶知识会以各种各样的身份出现。有些会以上师的形象出现。教我们的不是佛法，而是杀盗淫妄、贪嗔痴的事情，造更多的业。而且表面上还以佛法的名义，修行的名义，让我们走上世俗的追逐名利的道路。</a:t>
            </a:r>
            <a:endParaRPr lang="en-US" altLang="zh-CN" sz="2400" dirty="0" smtClean="0"/>
          </a:p>
          <a:p>
            <a:r>
              <a:rPr lang="zh-CN" altLang="en-US" sz="2400" dirty="0" smtClean="0"/>
              <a:t>没有标准的善知识，是无法修行的。</a:t>
            </a:r>
            <a:endParaRPr lang="en-US" altLang="zh-CN" sz="2400" dirty="0" smtClean="0"/>
          </a:p>
          <a:p>
            <a:endParaRPr lang="en-CA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观察善知识：必要性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dirty="0" smtClean="0"/>
              <a:t>找不找得到标准的善知识，还是由我们的福报决定。</a:t>
            </a:r>
            <a:endParaRPr lang="en-US" altLang="zh-CN" sz="2800" dirty="0" smtClean="0"/>
          </a:p>
          <a:p>
            <a:r>
              <a:rPr lang="zh-CN" altLang="en-US" sz="2800" dirty="0" smtClean="0"/>
              <a:t>有些人会遇到恶知识，就是表面上看起来很伟大，好像还有神通，然后帮我们解决一些生活工作上的事情，最后我们都不会在修行的道路上由任何收获。这是自己没有福报。</a:t>
            </a:r>
            <a:endParaRPr lang="en-US" altLang="zh-CN" sz="2800" dirty="0" smtClean="0"/>
          </a:p>
          <a:p>
            <a:r>
              <a:rPr lang="zh-CN" altLang="en-US" sz="2800" dirty="0" smtClean="0"/>
              <a:t>有的人这一世喜欢讲邪见的人，以后也就会遇到这样的恶知识。这都跟自己过去的事情有关系。</a:t>
            </a:r>
            <a:endParaRPr lang="en-US" altLang="zh-CN" sz="2800" dirty="0" smtClean="0"/>
          </a:p>
          <a:p>
            <a:r>
              <a:rPr lang="zh-CN" altLang="en-US" sz="2800" dirty="0" smtClean="0"/>
              <a:t>我们能找到一个标准的善知识，也是跟我们的福报有关。虽然能否找到善知识和我们的福报有关，但也不能等着福报来决定。我们自己不去观察是不对的。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观察善知识：必要性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altLang="zh-CN" sz="2400" dirty="0" smtClean="0"/>
          </a:p>
          <a:p>
            <a:r>
              <a:rPr lang="zh-CN" altLang="en-US" sz="2800" dirty="0" smtClean="0"/>
              <a:t>现在的末法时代，非常混乱，人心浮躁，大家都不愿意静下来去思考佛法的见解、行为，修一座、两座都成问题，每个人的追逐都是向外，不是名就是利，要找到一个善知识非常的难。</a:t>
            </a:r>
            <a:endParaRPr lang="en-US" altLang="zh-CN" sz="2800" dirty="0" smtClean="0"/>
          </a:p>
          <a:p>
            <a:r>
              <a:rPr lang="zh-CN" altLang="en-US" sz="2800" dirty="0" smtClean="0"/>
              <a:t>如果找不到好的善知识的话，那就以戒为师，以经为师。就是受居士戒，受菩萨戒，自己看佛经，能懂多少算多少。</a:t>
            </a:r>
            <a:endParaRPr lang="en-US" altLang="zh-CN" sz="2800" dirty="0" smtClean="0"/>
          </a:p>
          <a:p>
            <a:r>
              <a:rPr lang="zh-CN" altLang="en-US" sz="2800" dirty="0" smtClean="0"/>
              <a:t>如果和恶知识结了缘，我们被洗脑了以后，会分不清真假，反而把不如法的东西当成如法的，别人的劝导我们也不会听有可能走火入魔，这是非常危险的事情。</a:t>
            </a:r>
            <a:endParaRPr lang="en-US" altLang="zh-CN" sz="2800" dirty="0" smtClean="0"/>
          </a:p>
          <a:p>
            <a:r>
              <a:rPr lang="zh-CN" altLang="en-US" sz="2800" dirty="0" smtClean="0"/>
              <a:t>所以我们所有学佛的人，必须要观察善知识，非常重要。</a:t>
            </a:r>
            <a:endParaRPr lang="en-CA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观察善知识：方法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2800" dirty="0" smtClean="0"/>
              <a:t>学佛有两个层次。一个是人天乘，有上师，非常好，没有善知识，问题也不大。因为没有太多的修行，相信因果、相信轮回，在此基础上尽量的行善断恶就可以了。要求不是很高。</a:t>
            </a:r>
            <a:endParaRPr lang="en-US" altLang="zh-CN" sz="2800" dirty="0" smtClean="0"/>
          </a:p>
          <a:p>
            <a:r>
              <a:rPr lang="zh-CN" altLang="en-US" sz="2800" dirty="0" smtClean="0"/>
              <a:t>另一种学佛，就是像我们现在这样，四加行、五加行，一步一步地修，这个就一定需要善知识。在修行的道路上，没有善知识是根本就没办法学。</a:t>
            </a:r>
            <a:endParaRPr lang="en-US" altLang="zh-CN" sz="2800" dirty="0" smtClean="0"/>
          </a:p>
          <a:p>
            <a:r>
              <a:rPr lang="zh-CN" altLang="en-US" sz="2800" dirty="0" smtClean="0"/>
              <a:t>尤其是遇到稍微高深一点的修法，如果没有善知识的引导，和上师的加持，是没有办法的。有时，我们通过文字去学习不是很难，可以学。但是比如说像内在的证悟，这些是必须要有上师的加持的。书本在这个时候不起任何的作用，文字和语言这时是不起任何作用的。这个时候全靠上师的加持。这些时候没有善知识是没有办法修行的。</a:t>
            </a:r>
            <a:endParaRPr lang="en-CA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观察善知识：方法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000" dirty="0" smtClean="0"/>
              <a:t>观察的原则：依法不依人。看这个人有没有佛法。佛法就是教法和证法。</a:t>
            </a:r>
            <a:endParaRPr lang="en-US" altLang="zh-CN" sz="3000" dirty="0" smtClean="0"/>
          </a:p>
          <a:p>
            <a:r>
              <a:rPr lang="zh-CN" altLang="en-US" sz="3000" dirty="0" smtClean="0"/>
              <a:t>证法，是戒定慧。看他受什么样的戒，有没有解脱戒、菩萨戒、密乘戒；定就是禅定；慧，就是智慧。</a:t>
            </a:r>
            <a:endParaRPr lang="en-US" altLang="zh-CN" sz="3000" dirty="0" smtClean="0"/>
          </a:p>
          <a:p>
            <a:r>
              <a:rPr lang="zh-CN" altLang="en-US" sz="3000" dirty="0" smtClean="0"/>
              <a:t>教法，就是他有没有闻思修，尤其是有没有听闻佛法，懂不懂佛法，三藏（经律论）懂不懂。</a:t>
            </a:r>
            <a:endParaRPr lang="en-US" altLang="zh-CN" sz="3000" dirty="0" smtClean="0"/>
          </a:p>
          <a:p>
            <a:r>
              <a:rPr lang="zh-CN" altLang="en-US" sz="3000" dirty="0" smtClean="0"/>
              <a:t>这两个方面如果都可以的话，那可以当作上师。</a:t>
            </a:r>
            <a:endParaRPr lang="en-US" altLang="zh-CN" sz="3000" dirty="0" smtClean="0"/>
          </a:p>
          <a:p>
            <a:r>
              <a:rPr lang="zh-CN" altLang="en-US" sz="3000" dirty="0" smtClean="0"/>
              <a:t>上师的标准有很多种，大乘佛教有大乘佛教的标准，密法有密法的标准，小乘佛教有小乘佛教的标准。</a:t>
            </a:r>
            <a:endParaRPr lang="en-CA" sz="3000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3948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慧灯禅修课 20</vt:lpstr>
      <vt:lpstr>修好四加行的标准</vt:lpstr>
      <vt:lpstr>出离心的具体标准</vt:lpstr>
      <vt:lpstr>走解脱道需要的条件</vt:lpstr>
      <vt:lpstr>观察善知识：必要性</vt:lpstr>
      <vt:lpstr>观察善知识：必要性</vt:lpstr>
      <vt:lpstr>观察善知识：必要性</vt:lpstr>
      <vt:lpstr>观察善知识：方法</vt:lpstr>
      <vt:lpstr>观察善知识：方法</vt:lpstr>
      <vt:lpstr>观察善知识：上师的标准</vt:lpstr>
      <vt:lpstr>观察善知识：上师的标准</vt:lpstr>
      <vt:lpstr>观察善知识：上师的标准</vt:lpstr>
      <vt:lpstr>观察善知识：上师的标准</vt:lpstr>
      <vt:lpstr>观察善知识：上师的标准</vt:lpstr>
      <vt:lpstr>观察善知识：上师的标准</vt:lpstr>
      <vt:lpstr>观察善知识：上师的标准</vt:lpstr>
      <vt:lpstr>观察善知识：上师的标准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慧灯禅修课 20</dc:title>
  <dc:creator>Steve Yu</dc:creator>
  <cp:lastModifiedBy>Steve Yu</cp:lastModifiedBy>
  <cp:revision>30</cp:revision>
  <dcterms:created xsi:type="dcterms:W3CDTF">2006-08-16T00:00:00Z</dcterms:created>
  <dcterms:modified xsi:type="dcterms:W3CDTF">2019-09-10T21:47:54Z</dcterms:modified>
</cp:coreProperties>
</file>