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</p:sldIdLst>
  <p:sldSz cy="5143500" cx="9144000"/>
  <p:notesSz cx="6858000" cy="9144000"/>
  <p:embeddedFontLst>
    <p:embeddedFont>
      <p:font typeface="Roboto"/>
      <p:regular r:id="rId94"/>
      <p:bold r:id="rId95"/>
      <p:italic r:id="rId96"/>
      <p:boldItalic r:id="rId97"/>
    </p:embeddedFont>
    <p:embeddedFont>
      <p:font typeface="PT Sans Narrow"/>
      <p:regular r:id="rId98"/>
      <p:bold r:id="rId99"/>
    </p:embeddedFont>
    <p:embeddedFont>
      <p:font typeface="Open Sans"/>
      <p:regular r:id="rId100"/>
      <p:bold r:id="rId101"/>
      <p:italic r:id="rId102"/>
      <p:boldItalic r:id="rId10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font" Target="fonts/OpenSans-boldItalic.fntdata"/><Relationship Id="rId102" Type="http://schemas.openxmlformats.org/officeDocument/2006/relationships/font" Target="fonts/OpenSans-italic.fntdata"/><Relationship Id="rId101" Type="http://schemas.openxmlformats.org/officeDocument/2006/relationships/font" Target="fonts/OpenSans-bold.fntdata"/><Relationship Id="rId100" Type="http://schemas.openxmlformats.org/officeDocument/2006/relationships/font" Target="fonts/OpenSans-regular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font" Target="fonts/Roboto-bold.fntdata"/><Relationship Id="rId94" Type="http://schemas.openxmlformats.org/officeDocument/2006/relationships/font" Target="fonts/Roboto-regular.fntdata"/><Relationship Id="rId97" Type="http://schemas.openxmlformats.org/officeDocument/2006/relationships/font" Target="fonts/Roboto-boldItalic.fntdata"/><Relationship Id="rId96" Type="http://schemas.openxmlformats.org/officeDocument/2006/relationships/font" Target="fonts/Roboto-italic.fntdata"/><Relationship Id="rId11" Type="http://schemas.openxmlformats.org/officeDocument/2006/relationships/slide" Target="slides/slide6.xml"/><Relationship Id="rId99" Type="http://schemas.openxmlformats.org/officeDocument/2006/relationships/font" Target="fonts/PTSansNarrow-bold.fntdata"/><Relationship Id="rId10" Type="http://schemas.openxmlformats.org/officeDocument/2006/relationships/slide" Target="slides/slide5.xml"/><Relationship Id="rId98" Type="http://schemas.openxmlformats.org/officeDocument/2006/relationships/font" Target="fonts/PTSansNarrow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f5c15c06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f5c15c06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f5c15c06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f5c15c06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f5c15c06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f5c15c06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f5c15c06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f5c15c06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f5c15c06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f5c15c06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f5c15c06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f5c15c06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f5c15c06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f5c15c06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f5c15c06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f5c15c06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f5c15c06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f5c15c06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f5c15c06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f5c15c06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f5c15c06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f5c15c06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f5c15c06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f5c15c06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f5c15c06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f5c15c06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f5c15c06c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f5c15c06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f5c15c06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f5c15c06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f5c15c06c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f5c15c06c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f5c15c06c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f5c15c06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f5c15c06c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f5c15c06c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f5c15c06c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f5c15c06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f5c15c06c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f5c15c06c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f5c15c06c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f5c15c06c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f5c15c06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f5c15c06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f5c15c06c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f5c15c06c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f5c15c06c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f5c15c06c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f5c15c06c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f5c15c06c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f5c15c06c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f5c15c06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f5c15c06c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f5c15c06c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f5c15c06c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f5c15c06c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f5c15c06c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f5c15c06c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f5c15c06c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f5c15c06c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f5c15c06c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f5c15c06c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f5c15c06c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f5c15c06c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f5c15c06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f5c15c06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f5c15c06c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f5c15c06c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f5c15c06c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f5c15c06c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f5c15c06c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6f5c15c06c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f5c15c06c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f5c15c06c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f5c15c06c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f5c15c06c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f5c15c06c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f5c15c06c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f5c15c06c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f5c15c06c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f5c15c06c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6f5c15c06c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f5c15c06c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6f5c15c06c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f5c15c06c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f5c15c06c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f5c15c06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f5c15c06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f5c15c06c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f5c15c06c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f5c15c06c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f5c15c06c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f5c15c06c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6f5c15c06c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f5c15c06c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6f5c15c06c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6f5c15c06c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6f5c15c06c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f5c15c06c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f5c15c06c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6f5c15c06c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6f5c15c06c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6f5c15c06c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6f5c15c06c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f5c15c06c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6f5c15c06c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6f5c15c06c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6f5c15c06c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f5c15c06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f5c15c06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6f5c15c06c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6f5c15c06c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6f5c15c06c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6f5c15c06c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6f5c15c06c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6f5c15c06c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6f5c15c06c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6f5c15c06c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f5c15c06c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6f5c15c06c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6f5c15c06c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6f5c15c06c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6f5c15c06c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6f5c15c06c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6f5c15c06c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6f5c15c06c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6f5c15c06c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6f5c15c06c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6f5c15c06c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6f5c15c06c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f5c15c06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f5c15c06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6f5c15c06c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6f5c15c06c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6f5c15c06c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6f5c15c06c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6f5c15c06c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6f5c15c06c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f5c15c06c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f5c15c06c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f5c15c06c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f5c15c06c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f5c15c06c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6f5c15c06c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6f5c15c06c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6f5c15c06c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6f5c15c06c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6f5c15c06c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f5c15c06c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f5c15c06c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f5c15c06c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f5c15c06c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f5c15c06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f5c15c06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f5c15c06c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f5c15c06c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f5c15c06c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f5c15c06c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6f5c15c06c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6f5c15c06c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6f5c15c06c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6f5c15c06c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6f5c15c06c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6f5c15c06c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6f5c15c06c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6f5c15c06c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6f5c15c06c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6f5c15c06c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6f5c15c06c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6f5c15c06c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f5c15c06c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f5c15c06c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f5c15c06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f5c15c06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zhibeifw.com/vba/qxgs5---dqsqjk/#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前行广</a:t>
            </a:r>
            <a:r>
              <a:rPr lang="en" sz="9600"/>
              <a:t>释 </a:t>
            </a:r>
            <a:endParaRPr sz="96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第75课 依止上师</a:t>
            </a:r>
            <a:r>
              <a:rPr b="1" lang="en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四、具有悲心：对一切众生有大悲心，慈爱那些无依无怙、受苦受难的众生。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五、敬护净戒：恭敬上师所传授的律仪和三昧耶戒。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六、三门调柔：身语意寂静调柔。说话也好、做事也好、跟道友接触也好，不会特别刚强难化、野蛮粗暴。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七、宽宏大量：内心能容纳上师及道友的一切行为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八、慷慨大方：将自己所拥有的一切，毫不吝惜地全部供养上师。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九、具清净观：内心很少出现不清净的分别恶念，不会每天观察上师和道友的过失。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十、具惭愧心：假如造了恶业，要立即想到：“我这种恶行，定会受到正士大德的羞辱。”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弟子所应具备的法相</a:t>
            </a:r>
            <a:endParaRPr b="1" sz="30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一、作为一名弟子，时时刻刻中，所作所为要随顺上师心意，万不可做出违背上师意愿的事情。</a:t>
            </a:r>
            <a:r>
              <a:rPr b="1" lang="en" sz="2400">
                <a:solidFill>
                  <a:srgbClr val="333333"/>
                </a:solidFill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无论上师如何严厉呵责、惩罚，既不怒气冲冲，也不怀恨在心，犹如驯服的骏马。</a:t>
            </a:r>
            <a:endParaRPr b="1" sz="3000">
              <a:solidFill>
                <a:srgbClr val="333333"/>
              </a:solidFill>
              <a:highlight>
                <a:srgbClr val="FFF2C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马跟猫、狗等动物不相同，那些动物若被打了，就会对主人有怨恨心，甚至咬你作为报复。而驯服的骏马完全不一样，主人就算天天用鞭子打，它也像大修行人一样默默承受。作为弟子也应当如此，不能因为上师的几句呵责，就忍受不了，反而把上师痛斥一顿，或者想狠狠揍他一顿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二、上师指派你做任何一件事，都不会因来来往往而心生厌烦，犹如船筏。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三、能承受上师所吩咐的一切好事坏事，犹如桥梁。桥梁上无论是好人、坏人都会经过，桥梁不会因此不高兴，依止上师也是如此，不能对上师的吩咐挑三拣四，非要做好的，不做不好的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四、能忍耐一切艰难困苦、严寒酷暑，犹如铁匠的铁砧。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五、对于上师的一切言教，唯命是从，犹如奴仆。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六、断除我慢，常处卑位，犹如扫帚。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七、舍弃骄慢，恭敬众生，犹如断角的牦牛——有些人总抱怨上师不公平，天天不满自己，其实这是上师对你的加持，你应该当“断角牛”。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弟子还要以三种承侍令上师欢喜</a:t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上等承侍为修行供养，即以坚韧不拔的精神，历经苦行实修上师所传的一切正法；中等者以身语意承侍，就是自己的身语意要侍奉上师，为上师服务；下等者以财物供养，也就是慷慨供养饮食、受用等</a:t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所谓如说修行供养、利益众生供养、摄受众生供养、代众生苦供养、勤修善根供养、不舍菩萨业供养、不离菩提心供养。你若是为了众生做事，那不舍菩提心、摄受众生、饶益众生、代众生苦等诸多供养就包含其中了，</a:t>
            </a:r>
            <a:r>
              <a:rPr b="1" lang="en" sz="2400">
                <a:solidFill>
                  <a:srgbClr val="333333"/>
                </a:solidFill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这是最好的供养，是上师最欢喜的，也是诸佛菩萨最欢喜的。</a:t>
            </a:r>
            <a:endParaRPr b="1" sz="2400">
              <a:solidFill>
                <a:srgbClr val="333333"/>
              </a:solidFill>
              <a:highlight>
                <a:srgbClr val="FFF2C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前行广释 </a:t>
            </a:r>
            <a:endParaRPr sz="9600"/>
          </a:p>
        </p:txBody>
      </p:sp>
      <p:sp>
        <p:nvSpPr>
          <p:cNvPr id="158" name="Google Shape;158;p31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第76课 依止上师</a:t>
            </a:r>
            <a:r>
              <a:rPr b="1" lang="en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/>
        </p:nvSpPr>
        <p:spPr>
          <a:xfrm>
            <a:off x="559825" y="373125"/>
            <a:ext cx="8196600" cy="42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   </a:t>
            </a:r>
            <a:r>
              <a:rPr b="1" lang="en" sz="3600"/>
              <a:t> </a:t>
            </a:r>
            <a:r>
              <a:rPr b="1" lang="en" sz="3600"/>
              <a:t>依止---以佛法依止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               即弟子要在上师面前听法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               上师要给弟子传法</a:t>
            </a:r>
            <a:endParaRPr b="1"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我们观察完上师、依止他以后，无论上师显现什么样的形象，都要认识到那是度化众生的善巧方便，唯一要观清净心，明白上师的本意跟诸佛菩萨无二无别，绝不会有任何过错。一旦产生邪见、诽谤，应认识到是自己的心不清净、眼不清净，并且要立即忏悔。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事实上，帝洛巴尊者并不是因饥饿难耐，实在得不到食物才杀鱼的。而是因为那些鱼是不知取舍道理的恶趣众生，他具有超度它们的能力，为了使之与自己结上缘，他才吃了鱼肉，然后将其神识接引到清净刹土。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一般来讲，</a:t>
            </a:r>
            <a:r>
              <a:rPr b="1" lang="en" sz="2400">
                <a:solidFill>
                  <a:srgbClr val="333333"/>
                </a:solidFill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无因无缘去超度一个众生，是相当困难的</a:t>
            </a: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。按照藏地的传统，哪怕你</a:t>
            </a:r>
            <a:r>
              <a:rPr b="1" lang="en" sz="2400">
                <a:solidFill>
                  <a:srgbClr val="333333"/>
                </a:solidFill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只有一条哈达或一针一线，也要用它跟上师结上缘</a:t>
            </a: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。但是作为旁生，又没有其他的结缘方式，唯一只能</a:t>
            </a:r>
            <a:r>
              <a:rPr b="1" lang="en" sz="2400">
                <a:solidFill>
                  <a:srgbClr val="333333"/>
                </a:solidFill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供养自己的肉身</a:t>
            </a: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——这即是密宗中降伏的超度方法。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境界不到的人，千万不可随意效仿这种行为。有些学密的人看帝洛巴吃鱼，自己就也把死鱼活鱼放在盆里，吃一条就弹指一声。虽然你的手指可以弹响，但能不能把鱼的神识超度到清净刹土，自己应该心知肚明。</a:t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假如你真有这种能力，那怎么做都可以；但若没有的话，最好不要在别人面前装模作样。有些境界尽管肉眼暂时看不到，你怎么胡说八道都可以，但时间久了以后，别人从你的言行举止中，也能慢慢看出你到底有没有度化众生的能力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依止了上师之后，我们</a:t>
            </a:r>
            <a:r>
              <a:rPr b="1" lang="en" sz="2400">
                <a:solidFill>
                  <a:srgbClr val="333333"/>
                </a:solidFill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对上师的任何行为，都不能视为颠倒，唯一要观清净心</a:t>
            </a:r>
            <a:endParaRPr b="1" sz="2400">
              <a:solidFill>
                <a:srgbClr val="333333"/>
              </a:solidFill>
              <a:highlight>
                <a:srgbClr val="FFF2C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我们具有智慧的人，不要跟随世间愚人；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而愚痴之人能不能跟随我们呢？也很困难，他们就算暂时依止了智者，但时间长了以后，也总会离开的。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8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有智慧的人万万不要学愚者舍弃上师、诽谤上师，一旦将上师的行为看作过失，</a:t>
            </a:r>
            <a:r>
              <a:rPr b="1" lang="en" sz="2400">
                <a:solidFill>
                  <a:srgbClr val="333333"/>
                </a:solidFill>
                <a:highlight>
                  <a:srgbClr val="EAD1DC"/>
                </a:highlight>
                <a:latin typeface="Roboto"/>
                <a:ea typeface="Roboto"/>
                <a:cs typeface="Roboto"/>
                <a:sym typeface="Roboto"/>
              </a:rPr>
              <a:t>就要在心里谴责自己：“这绝对是我的心识、眼识不清净所致，上师的行为根本不会有一丝一毫的过失或缺点。”</a:t>
            </a: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从而对上师更加生起信心和清净心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9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66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以外在行为去衡量内心境界，是很容易出错的</a:t>
            </a:r>
            <a:endParaRPr b="1" sz="4800">
              <a:solidFill>
                <a:srgbClr val="66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0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《慧上菩萨问大善权经》中还讲过一个重胜王，他虽然已得圣果，但为了度化某女人，而示现与其同床，令其发起了无上道心。所以，我们无法了知别人境界的话，不能依靠外相去揣测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1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假如上师表面上对你发脾气，似乎特别不高兴，你也切切不可气急败坏，觉得上师特别偏心、处理不公。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/>
        </p:nvSpPr>
        <p:spPr>
          <a:xfrm>
            <a:off x="918700" y="0"/>
            <a:ext cx="8225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Roboto"/>
              <a:buChar char="●"/>
            </a:pPr>
            <a:r>
              <a:rPr b="1" lang="en" sz="3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我们要把自己当成身患重病的病人</a:t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Roboto"/>
              <a:buChar char="●"/>
            </a:pPr>
            <a:r>
              <a:rPr b="1" lang="en" sz="3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善知识是治疗我们的医生</a:t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Roboto"/>
              <a:buChar char="●"/>
            </a:pPr>
            <a:r>
              <a:rPr b="1" lang="en" sz="3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善知识所说的法是灵丹妙药</a:t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Roboto"/>
              <a:buChar char="●"/>
            </a:pPr>
            <a:r>
              <a:rPr b="1" lang="en" sz="3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依教奉行能遣除一切病苦</a:t>
            </a:r>
            <a:endParaRPr sz="3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2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这时候，你应当这样想：“</a:t>
            </a:r>
            <a:r>
              <a:rPr b="1" lang="en" sz="2400">
                <a:solidFill>
                  <a:srgbClr val="333333"/>
                </a:solidFill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上师一定是看到了我的某种过失，才如此责骂我。上师观察到以严厉呵责方式调伏我的时机已到，才这样进行调化的。”然后等上师心平气和了，再到上师面前忏悔。不然，倘若上师正在气头上，你忏悔了也不一定接受</a:t>
            </a:r>
            <a:endParaRPr b="1" sz="2400">
              <a:solidFill>
                <a:srgbClr val="333333"/>
              </a:solidFill>
              <a:highlight>
                <a:srgbClr val="FFF2C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上师和弟子之间有种不可言说的缘起，这种缘起牵涉到你今生乃至生生世世的解脱，与你的证悟有着密切关系。所以，就算你不是为了上师或佛教，仅仅是想到自己将来的成就和命运，也要恭敬善知识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前行广释 </a:t>
            </a:r>
            <a:endParaRPr sz="9600"/>
          </a:p>
        </p:txBody>
      </p:sp>
      <p:sp>
        <p:nvSpPr>
          <p:cNvPr id="224" name="Google Shape;224;p4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第77课 依止上师</a:t>
            </a:r>
            <a:r>
              <a:rPr b="1" lang="en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endParaRPr sz="4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有些人就像三年级的小学生，没有老师整天拿教鞭盯着，就不太听话。</a:t>
            </a:r>
            <a:r>
              <a:rPr b="1" lang="en" sz="2400">
                <a:solidFill>
                  <a:srgbClr val="333333"/>
                </a:solidFill>
                <a:highlight>
                  <a:srgbClr val="F4CCCC"/>
                </a:highlight>
                <a:latin typeface="Roboto"/>
                <a:ea typeface="Roboto"/>
                <a:cs typeface="Roboto"/>
                <a:sym typeface="Roboto"/>
              </a:rPr>
              <a:t>明明自己都是下午五六点钟的太阳了</a:t>
            </a: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，可还是没有自觉性，总以为生活中这个重要、那个重要，什么都放不下。对我来讲，</a:t>
            </a:r>
            <a:r>
              <a:rPr b="1" lang="en" sz="2400">
                <a:solidFill>
                  <a:srgbClr val="333333"/>
                </a:solidFill>
                <a:highlight>
                  <a:srgbClr val="F4CCCC"/>
                </a:highlight>
                <a:latin typeface="Roboto"/>
                <a:ea typeface="Roboto"/>
                <a:cs typeface="Roboto"/>
                <a:sym typeface="Roboto"/>
              </a:rPr>
              <a:t>始终觉得修加行比什么都重要</a:t>
            </a: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，跟你们的想法可能有点冲突，在这个问题上，希望大家多思考思考。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6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平时与上师相处时候的行为准则</a:t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7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《功德藏》中所说：“上师起时莫安坐，坐时问安供受用，若行莫随前后右，踏垫坐乘等折福，切莫猛厉敲师门，舍弃弄姿笑怒容，妄乱玩笑无关语，三门寂静而依师。”</a:t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8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B0F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起身</a:t>
            </a: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：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当上师从座上起身时，自己要毫不迟疑地站起来，绝不能视若无睹，依然坐着、甚至躺着。当然，假如上师开许了，自己则不用站起来。否则，故意轻慢上师的话，不要说来世，就算是即生中，也会感受各种果报。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B0F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安坐：</a:t>
            </a:r>
            <a:endParaRPr b="1" sz="2400">
              <a:solidFill>
                <a:srgbClr val="5B0F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上师安坐之时，要向上师请安问候，看上师身体怎么样、心情怎么样、吃得怎么样……然后再观察时机，供养相合上师心意的用品等。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0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作为弟子，</a:t>
            </a:r>
            <a:r>
              <a:rPr b="1" lang="en" sz="2400">
                <a:solidFill>
                  <a:srgbClr val="5B0F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一定要对上师恭敬。</a:t>
            </a: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格鲁派有一位甘珠尔上师说：“上师讲的任何话都不能违背，就算上师说太阳是从西边出来的，你也要承认，并坚信不疑。”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1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原来上师曾讲过：“学院里的人哪怕生起一刹那善根，也都是全知麦彭仁波切的加持。”同理可推，现在我们</a:t>
            </a:r>
            <a:r>
              <a:rPr b="1" lang="en" sz="2400">
                <a:solidFill>
                  <a:srgbClr val="333333"/>
                </a:solidFill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哪怕产生一次诸法无常、诸行皆苦的念头，也全是上师如意宝的加持。</a:t>
            </a: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若能意识到这一点，对上师真正产生信心，如今在这个末法时代，修法才会有一种感受，法的力量才可以体现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918700" y="0"/>
            <a:ext cx="7464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en" sz="30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如果想要解脱，依止善知识才有希望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"/>
              <a:buChar char="●"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依止上师不一定非要天天跟着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"/>
              <a:buChar char="●"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若能将上师相续中的智慧、悲心融入自心，逐渐获得上师戒定慧三学的功德，这样的方式才叫依止。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"/>
              <a:buChar char="●"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弟子若想亲近上师，关键还是要将上师的密意、上师了解的经论教义尽量通达</a:t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2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B0F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行走：</a:t>
            </a: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上师走路时，自己倘若随行的话，也有一些要求：如果走在前面，后背就对着上师，很不恭敬，所以绝不能走在上师的前面；倘若走在后面，会有踩上师脚印</a:t>
            </a: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94</a:t>
            </a: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、影子的可能，《事师五十颂》云：“若足踏师影，获罪如破塔。”因此也不能走在上师的后面，假设走在右边，又会处在首席之位，为此更不该走在上师右侧。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3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B0F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坐垫和乘骑：</a:t>
            </a:r>
            <a:endParaRPr b="1" sz="2400">
              <a:solidFill>
                <a:srgbClr val="5B0F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身为弟子，无垢光尊者在《如意宝藏论》中说，除非先经上师开许，否则，</a:t>
            </a:r>
            <a:r>
              <a:rPr b="1" lang="en" sz="2400">
                <a:solidFill>
                  <a:srgbClr val="333333"/>
                </a:solidFill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绝不能任意踩踏上师的坐垫，乘坐上师的车辆等</a:t>
            </a:r>
            <a:endParaRPr b="1" sz="2400">
              <a:solidFill>
                <a:srgbClr val="333333"/>
              </a:solidFill>
              <a:highlight>
                <a:srgbClr val="FFF2C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4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B0F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敲门：</a:t>
            </a:r>
            <a:endParaRPr b="1" sz="2400">
              <a:solidFill>
                <a:srgbClr val="5B0F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敲上师的门不能特别用力，开关门也不要很粗鲁，动作一定要轻缓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5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B0F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举止：</a:t>
            </a:r>
            <a:endParaRPr b="1" sz="2400">
              <a:solidFill>
                <a:srgbClr val="5B0F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在上师面前时，必须断除身体的弄姿作态，表情的嬉皮笑脸、愁眉苦脸，口中的欺人之谈、戏耍玩笑、未经观察的胡言乱语、没有意义的无稽之谈。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6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假设有人心怀嗔恨、恶口谩骂上师，</a:t>
            </a:r>
            <a:r>
              <a:rPr b="1" lang="en" sz="3000">
                <a:solidFill>
                  <a:srgbClr val="333333"/>
                </a:solidFill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自己绝不能与之为友</a:t>
            </a:r>
            <a:r>
              <a:rPr b="1" lang="en" sz="30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。倘若你有能力制止他的邪见和诽谤，还是尽可能地加以制止；但若实在无能为力，就不要与他畅所欲言。</a:t>
            </a:r>
            <a:endParaRPr b="1" sz="30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7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"/>
              <a:buChar char="●"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对上师特别恭敬的人，经常跟他在一起的话，也会给自己带来许多功德和境界；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"/>
              <a:buChar char="●"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有些人不但对上师不恭敬，反而常挑上师的毛病进行毁谤，给上师造各种各样的违缘，对于这样的人，千万不能与他一起聊天、同吃同住。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8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原来学院就有个道友，看见一个人很可怜，就让他在自己家里住一晚。没想到，这人对某上师有非常大的邪见，晚上交谈时一直百般诽谤。后来这个道友看制止不了，只好说：“你现在就离开吧，我不敢留你一起住！”然后半夜三更把他撵出去了。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9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现在也有不少人，对上师倒是信心很大，但平时与诽谤上师、甚至破了誓言的人关系特别好，这种情况按照《三戒论》的观点，就像跟传染病人同住而会被传染一样，自己也会直接或间接染上破誓言的过患。所以，密宗的有些忏悔文中，常提到需要忏悔自己破誓言的罪业，还有因为别人而破誓言的罪业。其中，后者就属于这种情况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0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5B0F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一旦以上师为对境破了誓言，那么在密宗中很难忏悔清净。</a:t>
            </a:r>
            <a:endParaRPr b="1" sz="4800">
              <a:solidFill>
                <a:srgbClr val="5B0F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1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《密集金刚》有个讲义叫《明炬论》，里面就有个教证说：“一个人即使造了五无间罪、谤法罪、舍法罪等，死后要立即堕入地狱，但依靠上师的恩德，得受圆满次第深法而修持，也可成佛。</a:t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作为弟子所要具备的条件之一</a:t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一、精进大铠     二、智慧极坚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三、承事上师     四、依教奉行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2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然而，若最初恭敬依止上师，通过闻思了达诸法深义后，反以不屑一顾的口吻侮辱上师。</a:t>
            </a:r>
            <a:r>
              <a:rPr b="1" lang="en" sz="2400">
                <a:solidFill>
                  <a:srgbClr val="5B0F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此类诽谤上师之人，甚至与其共处也不得成就</a:t>
            </a: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，更何况是他本人了？”这个道理，在《句义宝藏论》中也讲得很清楚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3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但如果以密宗续部来衡量，某人绝对破了誓言，那你跟他关系特别好的话，自身肯定也会被染污的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因此，法王如意宝在世时就规定：学院中破了密宗十四条根本戒的人，尤其是与金刚上师、金刚道友有严重矛盾者，任何一个坛城灌顶或法会都不能参加。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4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我们也曾在上师面前发过愿：不与破誓言者共同参加一个灌顶或法会！当然，不知情就没有办法了，佛陀在世时也是如此，《别解脱戒》中说，破戒比丘尚未公开之前，与其共住的话，佛陀也没有遮止。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5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以前也有一些灌顶自己没得过，但听说里面有些破誓言的人，就不敢去了。其实去了也没用，就如同一滴酸奶可以腐坏一大锅鲜牛奶，</a:t>
            </a:r>
            <a:r>
              <a:rPr b="1" lang="en" sz="2400">
                <a:solidFill>
                  <a:srgbClr val="333333"/>
                </a:solidFill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同样，一个破密宗誓言的人，也能毁坏一百个具誓言者的功德。</a:t>
            </a: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这是金刚持如来亲口所说，并非凡夫人的分别念。这方面，希望大家以后一定要注意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6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作为合格的弟子，</a:t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对</a:t>
            </a:r>
            <a:r>
              <a:rPr b="1" lang="en" sz="3600">
                <a:solidFill>
                  <a:srgbClr val="5B0F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金刚道友、甚至上师的眷属，也要同样恭敬</a:t>
            </a:r>
            <a:endParaRPr b="1" sz="3600">
              <a:solidFill>
                <a:srgbClr val="5B0F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7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（一）无论相处多长时间，都要毫无厌烦之心，始终如一地友好，就像腰带一样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（二）在日常生活中，不管遇到任何事，自己都要放下架子，与他人来往和谐融洽，就像食盐一样。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8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无论做什么菜，白菜也好、洋芋也好，不加盐是不行的，盐可以和任何食物搭配。同样，有些道友在哪里做事都可以，电工也行，挖地也行，打电脑也行，给上师提水、开车也行，干什么都跟旁人合得来。我们学院就有一些特别好的道友，谁都觉得他不错，上上下下都交口称赞。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9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（三）即便对方恶语中伤、无理取闹，或施加难以承受的压力，自己也应尽力忍耐，就像柱子一样。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柱子上面有再重的屋顶，它也会一直撑着。那么，我们遇到别人无缘无故的辱骂、呵责，或者工作上承受很多很多压力，自己也要像柱子一样有忍耐心。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70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弟子互相不要有嫉妒心，只要有能力、有智慧、愿发心，谁都可以为上师做事，上师的眷属应该像佛陀或前辈大德那样无偏、广大修学上师之意行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1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无上的境界是依靠对上师最大的恭敬心而来。包括阿秋喇嘛，以前来学院时，一提起根本上师昌根阿瑞，就一边流泪一边合掌（他对法王如意宝也有这种恭敬心）。</a:t>
            </a:r>
            <a:r>
              <a:rPr b="1" lang="en" sz="2400">
                <a:solidFill>
                  <a:srgbClr val="333333"/>
                </a:solidFill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依止上师的三十多年中，他为了上师什么都肯做、什么苦都肯吃。</a:t>
            </a:r>
            <a:endParaRPr b="1" sz="2400">
              <a:solidFill>
                <a:srgbClr val="333333"/>
              </a:solidFill>
              <a:highlight>
                <a:srgbClr val="FFF2C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《华严经》中讲过，依止上师要有十种心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（一）给侍心：始终有承事上师的发心。</a:t>
            </a:r>
            <a:endParaRPr b="1"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（二）欢喜心：承事上师时非常欢喜，不是整天愁眉苦脸、怨声载道。</a:t>
            </a:r>
            <a:endParaRPr b="1"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（三）不违心：上师有什么样的意愿、想法、要求，自己都尽量不违背</a:t>
            </a:r>
            <a:endParaRPr b="1"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（四）随顺心：一定要随顺上师，不能上师说上，你偏偏说下，非要讨价还价</a:t>
            </a:r>
            <a:endParaRPr b="1"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</a:t>
            </a:r>
            <a:endParaRPr sz="1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2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尤其在“文革”期间上师挨批斗时，每当有人用皮鞭和棍子向上师抽来，他都用自己的身子拼命护住上师。最后依靠这种信心，上师相续中的一切功德，他完完全全地得到了。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3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在依止上师的过程中，</a:t>
            </a:r>
            <a:r>
              <a:rPr b="1" lang="en" sz="2400">
                <a:solidFill>
                  <a:srgbClr val="5B0F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一定要有不共的信心；</a:t>
            </a:r>
            <a:endParaRPr b="1" sz="2400">
              <a:solidFill>
                <a:srgbClr val="5B0F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有了信心，恭敬心就会生起；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有了恭敬心，上师相续中的超胜功德自然会得到。如是明确了依止上师的方法后，我们要像天鹅与蜜蜂一样受持上师的密意。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4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一旦因缘已经结束，自己要离开的话，也是轻轻松松、开开心心。</a:t>
            </a:r>
            <a:r>
              <a:rPr b="1" lang="en" sz="2400">
                <a:solidFill>
                  <a:srgbClr val="333333"/>
                </a:solidFill>
                <a:highlight>
                  <a:srgbClr val="FCE5CD"/>
                </a:highlight>
                <a:latin typeface="Roboto"/>
                <a:ea typeface="Roboto"/>
                <a:cs typeface="Roboto"/>
                <a:sym typeface="Roboto"/>
              </a:rPr>
              <a:t>对于上师的教诫，若能不辞辛苦、不厌其烦、不折不扣地依教奉行，依靠这种信心与毅力，定会将上师相续中的一切功德，如同从一个瓶子倒入另一个瓶子般，融入自己的相续</a:t>
            </a:r>
            <a:endParaRPr b="1" sz="2400">
              <a:solidFill>
                <a:srgbClr val="333333"/>
              </a:solidFill>
              <a:highlight>
                <a:srgbClr val="FCE5C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75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我们每个人依止上师的时间都不会很长。对大多数人而言，在依止上师时，经常会觉得上师跟朋友一样，甚至认为自己超过了上师。直到上师离开了世间，此时才想起上师的好，把上师看作真正的佛。这几乎是每个人的通病！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前行广释 </a:t>
            </a:r>
            <a:endParaRPr sz="9600"/>
          </a:p>
        </p:txBody>
      </p:sp>
      <p:sp>
        <p:nvSpPr>
          <p:cNvPr id="385" name="Google Shape;385;p76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第78课 依止上师</a:t>
            </a:r>
            <a:r>
              <a:rPr b="1" lang="en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endParaRPr sz="48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7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无论是哪位上师，所做的任何善法，共同做的也好、个人做的也罢，只要对弘法利生有利，能令众生得到暂时和究竟的解脱利益，我们都应遣除嫉妒心、傲慢心、自私自利心，尽心尽力地随喜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8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以前上师如意宝讲修经堂、建佛塔、放生等功德时，也常要求我们有能力就帮忙；没有能力的话，哪怕从内心产生一刹那欢喜心，这种功德乃至上师的善根没有穷尽之前，它也不会穷尽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9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不论别人做什么善事，自己若仅仅通过少许财物或身语劳作等结上善缘，也将获得同等的善根——这比较占便宜啊，假</a:t>
            </a:r>
            <a:r>
              <a:rPr b="1" lang="en" sz="2400">
                <a:solidFill>
                  <a:srgbClr val="333333"/>
                </a:solidFill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如上师花了很多钱做一件事，你在没有吝啬的情况下交几毛钱，这样一来，上师所造的善根没有耗尽前，你的善根也不会穷尽。</a:t>
            </a:r>
            <a:endParaRPr b="1" sz="2400">
              <a:solidFill>
                <a:srgbClr val="333333"/>
              </a:solidFill>
              <a:highlight>
                <a:srgbClr val="FFF2C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80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今后高僧大德做弘法利生的大事时，我们也应当稍微参与一下，然后再将此善根如理如法地作回向</a:t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1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对上师最好的承事、最好的供养，就是直接或间接弘扬佛法、利益众生，以及自己闻思修行。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上师最喜欢的就是你好好修行，或者做对众生、对佛法有利的事，尤其是帮助一些可怜众生，那么十方世界中具法相的善知识都会欢喜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（五）不求利心：承侍上师没有自己的利求、目的、用意。</a:t>
            </a:r>
            <a:endParaRPr b="1"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（六）一向心：全心全意地依止上师，此外没有别的心态。</a:t>
            </a:r>
            <a:endParaRPr b="1"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（七）同善根心：上师做任何善事，自己都尽量参与。</a:t>
            </a:r>
            <a:endParaRPr b="1"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（八）同愿心：上师做任何一件事情，自己都要与上师共同发愿。</a:t>
            </a:r>
            <a:endParaRPr b="1"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（九）如来心：把上师看作真正的如来。</a:t>
            </a:r>
            <a:endParaRPr b="1"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（十）同满行心：跟上师一起圆满弘法利生广大事业的行为和心态。</a:t>
            </a:r>
            <a:endParaRPr b="1"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82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利益众生供养、不舍菩提心供养、如说修行供养，以及为上师发心供养，这个才特别重要。</a:t>
            </a: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倘若上师身边有很多具智慧、有经验、人格稳重的人发心，那么上师的事业自然而然就会展开。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83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大家修生起次第时，无论修观音菩萨、文殊菩萨，都应将本尊与上师观为一体。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若想生起圆满次第的智慧，也完全依赖于对上师的信心、恭敬心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4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倘若你对上师有虔诚的信心，同时再加上上师的加持，自相续定会生起上师所证悟的一切智慧。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上师的密意始终安住在与佛无别的境界中，正是为了引导我们这些不清净的众生，才化现为人的身相。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5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我们一定要在上师住世期间，</a:t>
            </a:r>
            <a:r>
              <a:rPr b="1" lang="en" sz="2400">
                <a:solidFill>
                  <a:srgbClr val="5B0F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全力以赴依教奉行</a:t>
            </a: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，通过三种承事，令自心与上师的智慧成为无二无别。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上师在世时，务必要尽心尽力承事上师；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假如上师不在了，仍要圆满上师的意愿，继续利益众生，这才叫真正的依止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6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祈祷上师也很重要。无论是萨迦派、噶举派、格鲁派、宁玛派哪位大德，都会经常祈祷自己的上师。我也再再讲过，上师尽管是如意宝，可以赐予一切所欲，但没有祈祷的话，就不可能赐予悉地。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87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就如同我们日常所用的电脑，只有打开它，才能做很多事；不打开的话，就算它的功能再多、再齐全，对你也没有任何用处。所以，</a:t>
            </a:r>
            <a:r>
              <a:rPr b="1" lang="en" sz="2400">
                <a:solidFill>
                  <a:srgbClr val="5B0F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上师是无上智慧和无偏悲心的总集，作为接受者的弟子，应经常以恭敬心来祈祷，只有这样，才能得到上师相续中的功德。</a:t>
            </a:r>
            <a:endParaRPr b="1" sz="2400">
              <a:solidFill>
                <a:srgbClr val="5B0F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88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在我们成佛的路途中，若能经常祈祷上师，就会获得一种无形的力量，修什么法都很容易，内心也不会有烦恼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以前我遇到过一个居士，她说自己的人生就是一个字——烦。其实如果她多祈祷上师，上师的加持一旦融入心，“烦”马上就不翼而飞了，只可惜她不知道这个窍诀。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9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为什么每个修法前面都要加一个上师瑜伽，晚上睡觉前也要念一遍上师瑜伽？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4CCCC"/>
                </a:highlight>
                <a:latin typeface="Roboto"/>
                <a:ea typeface="Roboto"/>
                <a:cs typeface="Roboto"/>
                <a:sym typeface="Roboto"/>
              </a:rPr>
              <a:t>就是要将一切现象全部融入上师的身口意，这样一来，很多境界就会显现为清净</a:t>
            </a:r>
            <a:endParaRPr b="1" sz="2400">
              <a:solidFill>
                <a:srgbClr val="333333"/>
              </a:solidFill>
              <a:highlight>
                <a:srgbClr val="F4CCC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90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前行广释 </a:t>
            </a:r>
            <a:endParaRPr sz="9600"/>
          </a:p>
        </p:txBody>
      </p:sp>
      <p:sp>
        <p:nvSpPr>
          <p:cNvPr id="456" name="Google Shape;456;p90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第79课 依止上师</a:t>
            </a:r>
            <a:r>
              <a:rPr b="1" lang="en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endParaRPr sz="48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91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要用智慧详加观察，在没有结上灌顶、传法的缘分之前，首先看他是否具足法相。如果真是具相上师，我们就应以三喜恭敬、如法地依止；假设他不具足任何法相，最好不要去依止</a:t>
            </a:r>
            <a:endParaRPr b="1" sz="2400">
              <a:solidFill>
                <a:srgbClr val="333333"/>
              </a:solidFill>
              <a:highlight>
                <a:srgbClr val="F4CCC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身为合格的弟子，还要具备以下条件：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一、具大信心：将上师视为真佛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二、具大智慧：了知上师善巧方便行为的密意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上师不管有什么样的言行，我们都要有接受的能力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92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一旦依止了，则不能观上师的过失，不管上师的行为怎样，都必须视为善妙，全部看作功德，对此生起信心并观清净心。倘若因为心不清净，对上师具有密意的行为、语言，以及调化众生的各种形象，不但不生信心，反而生起恶分别念加以毁谤，那么后果不堪设想，可以说是后患无穷。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93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实际上，真正具有菩提心、利他心的人，无论住在哪里、去哪个地方，都会受到大家欢迎；而自私自利心很强的人，即使最初有人亲近他，对他有一些好印象，但“路遥知马力，日久见人心”，大家慢慢从他的行为中，也可以看出其内心的境界</a:t>
            </a:r>
            <a:endParaRPr b="1" sz="2400">
              <a:solidFill>
                <a:srgbClr val="333333"/>
              </a:solidFill>
              <a:highlight>
                <a:srgbClr val="F4CCC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94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假如你有了利他心，没有利益自我的概念，一切心、行全是为了利他，别人对你就不会有很多争议，即使有，到一定时候也会销声匿迹。</a:t>
            </a:r>
            <a:endParaRPr b="1" sz="2400">
              <a:solidFill>
                <a:srgbClr val="333333"/>
              </a:solidFill>
              <a:highlight>
                <a:srgbClr val="F4CCC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95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华智仁波切认为：“依止自己生生世世有缘的上师非常重要。那么，怎样判断具有缘分的上师呢？如果你面见某某上师，或听到他的语言，甚至只是听到他的尊名，也会周身汗毛竖立、万分激动，生起无比信心，心情骤然改变，这说明他是自己生生世世的上师，不需要进行观察。”</a:t>
            </a:r>
            <a:endParaRPr b="1" sz="2400">
              <a:solidFill>
                <a:srgbClr val="333333"/>
              </a:solidFill>
              <a:highlight>
                <a:srgbClr val="F4CCC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96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实际上，我们遇到怎样的上师，跟内心清净与否及业力有着密切关系。对于传授正法窍诀的恩师，不管他行为如何，自己都要力求做到心心念念不离“他就是真佛”的想法。</a:t>
            </a:r>
            <a:endParaRPr b="1" sz="2400">
              <a:solidFill>
                <a:srgbClr val="333333"/>
              </a:solidFill>
              <a:highlight>
                <a:srgbClr val="F4CCC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97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我们一定要修学上师的意行，在实际行动中，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0F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上师是什么样的，自己也应原原本本按照那样去修持。</a:t>
            </a:r>
            <a:endParaRPr b="1" sz="3600">
              <a:solidFill>
                <a:srgbClr val="5B0F00"/>
              </a:solidFill>
              <a:highlight>
                <a:srgbClr val="F4CCC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98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俗话说：“一切事情即模仿，模仿之中能生巧。”</a:t>
            </a:r>
            <a:r>
              <a:rPr b="1" lang="en" sz="2400">
                <a:solidFill>
                  <a:srgbClr val="98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作为修行人，理应效仿往昔诸佛菩萨的行为，弟子依止上师也同样是随学上师</a:t>
            </a: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。上师的意趣、行为怎样，弟子相续中也要得到，就像神塔小像从印模中取出来一样，印模中有什么图案，甚至有一点点缺陷，也会全部显现在神塔小像上。</a:t>
            </a:r>
            <a:endParaRPr b="1" sz="2400">
              <a:solidFill>
                <a:srgbClr val="333333"/>
              </a:solidFill>
              <a:highlight>
                <a:srgbClr val="F4CCC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99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上师有怎样的功德、悲心、智慧，</a:t>
            </a:r>
            <a:r>
              <a:rPr b="1" lang="en" sz="2400">
                <a:solidFill>
                  <a:srgbClr val="333333"/>
                </a:solidFill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弟子也要与上师一模一样，即便不能完全相同，也要尽量具有基本相同的功德</a:t>
            </a: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。否则，上师就像佛陀一样智慧、悲心超胜，弟子却什么都不具足，反而具有很多恶行，那就称不上是上师的弟子了</a:t>
            </a:r>
            <a:endParaRPr b="1" sz="2400">
              <a:solidFill>
                <a:srgbClr val="333333"/>
              </a:solidFill>
              <a:highlight>
                <a:srgbClr val="F4CCC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00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我们每次修完“上师瑜伽”，都要将自己的分别念安住在与上师智慧无别的境界中。倘若你实在观想不来，也可以只想：</a:t>
            </a:r>
            <a:r>
              <a:rPr b="1" lang="en" sz="2400">
                <a:solidFill>
                  <a:srgbClr val="5B0F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“我现在所想、所观的，就是上师的密意。”</a:t>
            </a: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简单来归纳，即我们以分别念一想上师，这就是上师的密意</a:t>
            </a:r>
            <a:endParaRPr b="1" sz="2400">
              <a:solidFill>
                <a:srgbClr val="333333"/>
              </a:solidFill>
              <a:highlight>
                <a:srgbClr val="F4CCC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918700" y="472800"/>
            <a:ext cx="8225400" cy="4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三、广闻博学：能受持上师所讲的一切正法。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rgbClr val="F4CCCC"/>
                </a:highlight>
                <a:latin typeface="Roboto"/>
                <a:ea typeface="Roboto"/>
                <a:cs typeface="Roboto"/>
                <a:sym typeface="Roboto"/>
              </a:rPr>
              <a:t>以前我依止善知识时，无论再怎么忙，每次听了一堂课后，至少也会看一两遍，看今天讲了些什么？到底是怎么分析的？上师是怎么讲的，我的理解又是如何？这种习惯一直都有。</a:t>
            </a:r>
            <a:endParaRPr b="1" sz="2400">
              <a:solidFill>
                <a:srgbClr val="333333"/>
              </a:solidFill>
              <a:highlight>
                <a:srgbClr val="F4CCC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21818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