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0"/>
  </p:notesMasterIdLst>
  <p:handoutMasterIdLst>
    <p:handoutMasterId r:id="rId51"/>
  </p:handoutMasterIdLst>
  <p:sldIdLst>
    <p:sldId id="526" r:id="rId4"/>
    <p:sldId id="645" r:id="rId5"/>
    <p:sldId id="637" r:id="rId6"/>
    <p:sldId id="638" r:id="rId7"/>
    <p:sldId id="600" r:id="rId8"/>
    <p:sldId id="639" r:id="rId9"/>
    <p:sldId id="602" r:id="rId10"/>
    <p:sldId id="659" r:id="rId11"/>
    <p:sldId id="604" r:id="rId12"/>
    <p:sldId id="605" r:id="rId13"/>
    <p:sldId id="608" r:id="rId14"/>
    <p:sldId id="646" r:id="rId15"/>
    <p:sldId id="647" r:id="rId16"/>
    <p:sldId id="648" r:id="rId17"/>
    <p:sldId id="609" r:id="rId18"/>
    <p:sldId id="610" r:id="rId19"/>
    <p:sldId id="611" r:id="rId20"/>
    <p:sldId id="640" r:id="rId21"/>
    <p:sldId id="613" r:id="rId22"/>
    <p:sldId id="649" r:id="rId23"/>
    <p:sldId id="650" r:id="rId24"/>
    <p:sldId id="641" r:id="rId25"/>
    <p:sldId id="615" r:id="rId26"/>
    <p:sldId id="642" r:id="rId27"/>
    <p:sldId id="651" r:id="rId28"/>
    <p:sldId id="617" r:id="rId29"/>
    <p:sldId id="652" r:id="rId30"/>
    <p:sldId id="618" r:id="rId31"/>
    <p:sldId id="619" r:id="rId32"/>
    <p:sldId id="620" r:id="rId33"/>
    <p:sldId id="621" r:id="rId34"/>
    <p:sldId id="624" r:id="rId35"/>
    <p:sldId id="622" r:id="rId36"/>
    <p:sldId id="625" r:id="rId37"/>
    <p:sldId id="653" r:id="rId38"/>
    <p:sldId id="626" r:id="rId39"/>
    <p:sldId id="628" r:id="rId40"/>
    <p:sldId id="643" r:id="rId41"/>
    <p:sldId id="655" r:id="rId42"/>
    <p:sldId id="634" r:id="rId43"/>
    <p:sldId id="635" r:id="rId44"/>
    <p:sldId id="636" r:id="rId45"/>
    <p:sldId id="656" r:id="rId46"/>
    <p:sldId id="654" r:id="rId47"/>
    <p:sldId id="657" r:id="rId48"/>
    <p:sldId id="26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​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​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1/13/2023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web APIs</a:t>
            </a:r>
            <a:r>
              <a:rPr kumimoji="1" lang="zh-CN" altLang="en-US" smtClean="0"/>
              <a:t> 第</a:t>
            </a:r>
            <a:r>
              <a:rPr kumimoji="1" lang="zh-CN" altLang="en-US"/>
              <a:t>二</a:t>
            </a:r>
            <a:r>
              <a:rPr kumimoji="1" lang="zh-CN" altLang="en-US" smtClean="0"/>
              <a:t>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事件核心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点击关闭王者荣耀登录窗口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关闭按钮之后，关掉登录提示盒子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：事件源：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关闭按钮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链接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：事件类型：鼠标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③：事件处理程序：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的是父盒子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核心：利用样式的显示和隐藏完成，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display:none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隐藏元素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display:block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显示元素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4387850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</a:t>
            </a:r>
            <a:r>
              <a:rPr lang="zh-CN" altLang="en-US" smtClean="0">
                <a:solidFill>
                  <a:srgbClr val="C00000"/>
                </a:solidFill>
              </a:rPr>
              <a:t>监听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事件监听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回</a:t>
            </a:r>
            <a:r>
              <a:rPr lang="zh-CN" altLang="en-US" smtClean="0">
                <a:solidFill>
                  <a:srgbClr val="C00000"/>
                </a:solidFill>
              </a:rPr>
              <a:t>调函数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拓展阅读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事件监听版本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en-US" altLang="zh-CN" b="0" smtClean="0"/>
              <a:t> </a:t>
            </a:r>
            <a:r>
              <a:rPr lang="zh-CN" altLang="en-US" dirty="0"/>
              <a:t>回调</a:t>
            </a:r>
            <a:r>
              <a:rPr lang="zh-CN" altLang="en-US" b="0" dirty="0" smtClean="0"/>
              <a:t>函数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回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调函数：当</a:t>
            </a:r>
            <a:r>
              <a:rPr lang="zh-CN" altLang="en-US" dirty="0" smtClean="0">
                <a:solidFill>
                  <a:srgbClr val="C00000"/>
                </a:solidFill>
              </a:rPr>
              <a:t>一个函数当做参数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来传递给另外一个函数的时候，这个函数就是</a:t>
            </a:r>
            <a:r>
              <a:rPr lang="zh-CN" altLang="en-US" dirty="0" smtClean="0">
                <a:solidFill>
                  <a:srgbClr val="C00000"/>
                </a:solidFill>
              </a:rPr>
              <a:t>回</a:t>
            </a:r>
            <a:r>
              <a:rPr lang="zh-CN" altLang="en-US" smtClean="0">
                <a:solidFill>
                  <a:srgbClr val="C00000"/>
                </a:solidFill>
              </a:rPr>
              <a:t>调函数</a:t>
            </a:r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rgbClr val="C00000"/>
                </a:solidFill>
              </a:rPr>
              <a:t>回</a:t>
            </a:r>
            <a:r>
              <a:rPr lang="zh-CN" altLang="en-US" smtClean="0">
                <a:solidFill>
                  <a:schemeClr val="tx1"/>
                </a:solidFill>
              </a:rPr>
              <a:t>头</a:t>
            </a:r>
            <a:r>
              <a:rPr lang="zh-CN" altLang="en-US" smtClean="0">
                <a:solidFill>
                  <a:srgbClr val="C00000"/>
                </a:solidFill>
              </a:rPr>
              <a:t>调</a:t>
            </a:r>
            <a:r>
              <a:rPr lang="zh-CN" altLang="en-US" smtClean="0">
                <a:solidFill>
                  <a:schemeClr val="tx1"/>
                </a:solidFill>
              </a:rPr>
              <a:t>用的函数）</a:t>
            </a:r>
            <a:endParaRPr lang="en-US" altLang="zh-CN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 smtClean="0">
                <a:solidFill>
                  <a:srgbClr val="C00000"/>
                </a:solidFill>
              </a:rPr>
              <a:t>完成某些</a:t>
            </a:r>
            <a:r>
              <a:rPr lang="zh-CN" altLang="en-US">
                <a:solidFill>
                  <a:srgbClr val="C00000"/>
                </a:solidFill>
              </a:rPr>
              <a:t>特定</a:t>
            </a:r>
            <a:r>
              <a:rPr lang="zh-CN" altLang="en-US" smtClean="0">
                <a:solidFill>
                  <a:srgbClr val="C00000"/>
                </a:solidFill>
              </a:rPr>
              <a:t>任务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常见的使用场景：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14019"/>
            <a:ext cx="4457143" cy="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52" y="3314018"/>
            <a:ext cx="6238095" cy="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4999067"/>
            <a:ext cx="4457143" cy="954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751" y="4862058"/>
            <a:ext cx="6238095" cy="12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4844578" y="2201333"/>
            <a:ext cx="6607436" cy="234526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当做参数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传递给另外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这个函数就叫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sz="16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回调函数本质还是函数，只不过把它当成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做为回调函数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</a:t>
            </a:r>
            <a:endParaRPr lang="en-US" altLang="zh-CN" sz="16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</a:t>
            </a:r>
            <a:r>
              <a:rPr lang="zh-CN" altLang="en-US" sz="1600">
                <a:solidFill>
                  <a:srgbClr val="C00000"/>
                </a:solidFill>
              </a:rPr>
              <a:t>完成某些特定任务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66" y="5188140"/>
            <a:ext cx="4478601" cy="105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3" y="5188140"/>
            <a:ext cx="4278478" cy="105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6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</a:t>
            </a:r>
            <a:r>
              <a:rPr lang="zh-CN" altLang="en-US" smtClean="0">
                <a:solidFill>
                  <a:srgbClr val="C00000"/>
                </a:solidFill>
              </a:rPr>
              <a:t>监听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事件监听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回</a:t>
            </a:r>
            <a:r>
              <a:rPr lang="zh-CN" altLang="en-US" smtClean="0">
                <a:solidFill>
                  <a:schemeClr val="tx1"/>
                </a:solidFill>
              </a:rPr>
              <a:t>调函数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拓展阅读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事件监听版本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1.3 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监听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  <a:p>
            <a:pPr marL="360680" lvl="1" indent="0">
              <a:buNone/>
            </a:pP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同名事件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被覆盖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则不会，同时拥有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事件更多特性，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4405750" y="1006407"/>
            <a:ext cx="2412999" cy="7535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indent="-276225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   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标准、层次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9680" y="2209814"/>
            <a:ext cx="3613418" cy="3200385"/>
            <a:chOff x="1486101" y="2414778"/>
            <a:chExt cx="4396256" cy="387395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" name="文本占位符 9"/>
          <p:cNvSpPr txBox="1"/>
          <p:nvPr/>
        </p:nvSpPr>
        <p:spPr>
          <a:xfrm>
            <a:off x="2213874" y="2291886"/>
            <a:ext cx="1725027" cy="29797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DOM L0</a:t>
            </a:r>
            <a:endParaRPr lang="zh-CN" altLang="en-US" dirty="0"/>
          </a:p>
        </p:txBody>
      </p:sp>
      <p:sp>
        <p:nvSpPr>
          <p:cNvPr id="9" name="文本占位符 11"/>
          <p:cNvSpPr txBox="1"/>
          <p:nvPr/>
        </p:nvSpPr>
        <p:spPr>
          <a:xfrm>
            <a:off x="1533805" y="28555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事件源</a:t>
            </a:r>
            <a:r>
              <a:rPr lang="en-US" altLang="zh-CN">
                <a:solidFill>
                  <a:srgbClr val="C00000"/>
                </a:solidFill>
              </a:rPr>
              <a:t>.on</a:t>
            </a:r>
            <a:r>
              <a:rPr lang="zh-CN" altLang="en-US" smtClean="0">
                <a:solidFill>
                  <a:srgbClr val="C00000"/>
                </a:solidFill>
              </a:rPr>
              <a:t>事件</a:t>
            </a:r>
            <a:r>
              <a:rPr lang="zh-CN" altLang="en-US">
                <a:solidFill>
                  <a:srgbClr val="C00000"/>
                </a:solidFill>
              </a:rPr>
              <a:t>类型</a:t>
            </a:r>
            <a:r>
              <a:rPr lang="zh-CN" altLang="en-US" smtClean="0">
                <a:solidFill>
                  <a:srgbClr val="C00000"/>
                </a:solidFill>
              </a:rPr>
              <a:t> </a:t>
            </a:r>
            <a:r>
              <a:rPr lang="en-US" altLang="zh-CN"/>
              <a:t>= function() { </a:t>
            </a:r>
            <a:r>
              <a:rPr lang="en-US" altLang="zh-CN" smtClean="0"/>
              <a:t>}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6408039" y="2209814"/>
            <a:ext cx="3613418" cy="3200385"/>
            <a:chOff x="1486101" y="2414778"/>
            <a:chExt cx="4396256" cy="3873951"/>
          </a:xfrm>
        </p:grpSpPr>
        <p:sp>
          <p:nvSpPr>
            <p:cNvPr id="11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2000" b="1" smtClean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DOM L2</a:t>
              </a:r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" name="文本占位符 11"/>
          <p:cNvSpPr txBox="1"/>
          <p:nvPr/>
        </p:nvSpPr>
        <p:spPr>
          <a:xfrm>
            <a:off x="6672164" y="28555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事件源</a:t>
            </a:r>
            <a:r>
              <a:rPr lang="en-US" altLang="zh-CN">
                <a:solidFill>
                  <a:srgbClr val="C00000"/>
                </a:solidFill>
              </a:rPr>
              <a:t>.addEventListener</a:t>
            </a:r>
            <a:r>
              <a:rPr lang="en-US" altLang="zh-CN"/>
              <a:t>(</a:t>
            </a:r>
            <a:r>
              <a:rPr lang="zh-CN" altLang="en-US"/>
              <a:t>事件类型， 事件处理函数</a:t>
            </a:r>
            <a:r>
              <a:rPr lang="en-US" altLang="zh-CN" smtClean="0"/>
              <a:t>)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9" y="3597146"/>
            <a:ext cx="2842822" cy="79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64" y="3681811"/>
            <a:ext cx="3153432" cy="627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1.3 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监听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发展史：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的发展的第一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版本，使用 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on.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来注册事件   </a:t>
            </a:r>
            <a:endParaRPr lang="en-US" altLang="zh-CN" sz="16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W3C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推荐标准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级事件模块在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级事件的基础上重新定义了这些事件，也添加了一些新事件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19" y="1853013"/>
            <a:ext cx="2842822" cy="79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1" y="3900267"/>
            <a:ext cx="4310266" cy="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</a:t>
            </a:r>
            <a:r>
              <a:rPr lang="zh-CN" altLang="en-US" smtClean="0">
                <a:solidFill>
                  <a:schemeClr val="tx1"/>
                </a:solidFill>
              </a:rPr>
              <a:t>监听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/>
              <a:t>事件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拓展知识</a:t>
            </a:r>
            <a:endParaRPr lang="en-US" altLang="zh-CN" dirty="0" smtClean="0"/>
          </a:p>
          <a:p>
            <a:r>
              <a:rPr lang="zh-CN" altLang="en-US" smtClean="0"/>
              <a:t>综合</a:t>
            </a:r>
            <a:r>
              <a:rPr lang="zh-CN" altLang="en-US" dirty="0" smtClean="0"/>
              <a:t>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</a:t>
            </a:r>
            <a:r>
              <a:rPr lang="zh-CN" altLang="en-US" smtClean="0"/>
              <a:t>字符串，统一用</a:t>
            </a:r>
            <a:r>
              <a:rPr lang="zh-CN" altLang="en-US" smtClean="0">
                <a:solidFill>
                  <a:srgbClr val="C00000"/>
                </a:solidFill>
              </a:rPr>
              <a:t>小写字母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7" y="2212731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鼠标事件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经过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 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时触发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just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按下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</a:t>
            </a:r>
            <a:r>
              <a:rPr lang="zh-CN" altLang="en-US" smtClean="0"/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右侧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顺序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切换图片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左侧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倒序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切换图片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播放图片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：鼠标经过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离开可以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继续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停止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播放图片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2" y="1040446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6258857"/>
              </p:ext>
            </p:extLst>
          </p:nvPr>
        </p:nvGraphicFramePr>
        <p:xfrm>
          <a:off x="1844040" y="1061720"/>
          <a:ext cx="8519795" cy="5237720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5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效果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latin typeface="+mn-lt"/>
                          <a:ea typeface="+mn-ea"/>
                          <a:cs typeface="+mn-cs"/>
                        </a:rPr>
                        <a:t>事件监听</a:t>
                      </a:r>
                      <a:endParaRPr lang="en-US" altLang="zh-CN" sz="1600" smtClean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.addEventListener()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事件监听，事件绑定，事件注册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en-US" altLang="zh-CN" sz="1600" smtClean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鼠标事件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鼠标点击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mouseenter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鼠标进入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mouseleave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鼠标离开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焦点事件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focus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获得焦点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blur  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失去焦点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键盘按下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键盘抬起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文本事件 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 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被修改时触发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事件对象</a:t>
                      </a:r>
                      <a:endParaRPr lang="zh-CN" altLang="en-US" sz="16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e.key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判断用户按下哪个键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16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环境对象</a:t>
                      </a:r>
                      <a:endParaRPr lang="zh-CN" sz="16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谁调用，指向谁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</a:t>
            </a:r>
            <a:r>
              <a:rPr lang="zh-CN" altLang="en-US" smtClean="0"/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当点击左右的按钮，可以切换轮播图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：右侧按钮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++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，无缝衔接顺序播放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：左侧按钮点击，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--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，无缝衔接倒序播放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：开启定时器，自动播放  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对象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.click()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是程序可以模拟用户点击事件，自动执行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不是所有的事件都能这样写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常见的有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en-US" altLang="zh-CN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blur</a:t>
            </a:r>
            <a:r>
              <a:rPr lang="en-US" altLang="zh-CN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en-US" altLang="zh-CN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：鼠标经过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离开可以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开启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暂停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⑤：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抽取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公共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toggle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，用于更换图片、文字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8" y="947313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354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</a:t>
            </a:r>
            <a:r>
              <a:rPr lang="zh-CN" altLang="en-US"/>
              <a:t>播</a:t>
            </a:r>
            <a:r>
              <a:rPr lang="zh-CN" altLang="en-US" smtClean="0"/>
              <a:t>图点击切换版</a:t>
            </a:r>
            <a:endParaRPr lang="zh-CN" altLang="en-US" dirty="0"/>
          </a:p>
        </p:txBody>
      </p:sp>
      <p:sp>
        <p:nvSpPr>
          <p:cNvPr id="13" name="TextBox 5"/>
          <p:cNvSpPr txBox="1"/>
          <p:nvPr/>
        </p:nvSpPr>
        <p:spPr>
          <a:xfrm>
            <a:off x="2192620" y="1686122"/>
            <a:ext cx="937272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小技巧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9400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2933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6466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9999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33532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7065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0598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94131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08365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61898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15431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68964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2497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6030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29563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83096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19397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72930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26463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79996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3529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87062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40595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4128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71927" y="2311401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99792" y="526400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31218" y="3877972"/>
            <a:ext cx="6839127" cy="16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96646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50179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03712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57245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10778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64311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17844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71377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85146" y="23283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74111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85143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739531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773785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527318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280851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034384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787917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41450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94983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048516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739531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7652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561185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14718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068251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21784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75317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328850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82383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773398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2530589" y="5895102"/>
            <a:ext cx="6839127" cy="16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804375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557908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311441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064974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818507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72040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25573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079106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773398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099792" y="338759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235860" y="282262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166930" y="4760033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8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</a:t>
            </a:r>
            <a:r>
              <a:rPr lang="zh-CN" altLang="en-US" smtClean="0"/>
              <a:t>字符串，统一用</a:t>
            </a:r>
            <a:r>
              <a:rPr lang="zh-CN" altLang="en-US" smtClean="0">
                <a:solidFill>
                  <a:srgbClr val="C00000"/>
                </a:solidFill>
              </a:rPr>
              <a:t>小写字母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8" y="2212731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鼠标类型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经过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4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按下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小米搜索框案例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需求：当表单得到焦点，显示下拉菜单，失去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焦点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隐藏下拉菜单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①：开始下拉菜单要进行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②：表单获得焦点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下拉菜单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并且搜索框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变色（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添加类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③：表单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焦点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blur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，则隐藏下拉菜单，搜索框复原原来颜色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27" y="1159668"/>
            <a:ext cx="2676190" cy="2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</a:t>
            </a:r>
            <a:r>
              <a:rPr lang="zh-CN" altLang="en-US" smtClean="0"/>
              <a:t>字符串，统一用</a:t>
            </a:r>
            <a:r>
              <a:rPr lang="zh-CN" altLang="en-US" smtClean="0">
                <a:solidFill>
                  <a:srgbClr val="C00000"/>
                </a:solidFill>
              </a:rPr>
              <a:t>小写字母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8" y="2212731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鼠标类型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经过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11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用户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输入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事件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  <a:p>
            <a:pPr algn="just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按下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keydown / keyup  </a:t>
            </a:r>
            <a:r>
              <a:rPr lang="zh-CN" altLang="en-US" smtClean="0"/>
              <a:t>和 </a:t>
            </a:r>
            <a:r>
              <a:rPr lang="en-US" altLang="zh-CN" smtClean="0"/>
              <a:t>input </a:t>
            </a:r>
            <a:r>
              <a:rPr lang="zh-CN" altLang="en-US" smtClean="0"/>
              <a:t>事件</a:t>
            </a:r>
            <a:r>
              <a:rPr lang="zh-CN" altLang="en-US" b="1" smtClean="0"/>
              <a:t>区别</a:t>
            </a:r>
            <a:endParaRPr lang="en-US" altLang="zh-CN" b="1" smtClean="0"/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三者的执行顺序：</a:t>
            </a:r>
            <a:endParaRPr lang="en-US" altLang="zh-CN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keydown </a:t>
            </a:r>
            <a:r>
              <a:rPr lang="zh-CN" altLang="en-US" smtClean="0">
                <a:solidFill>
                  <a:srgbClr val="C00000"/>
                </a:solidFill>
              </a:rPr>
              <a:t>→  </a:t>
            </a:r>
            <a:r>
              <a:rPr lang="en-US" altLang="zh-CN" smtClean="0">
                <a:solidFill>
                  <a:srgbClr val="C00000"/>
                </a:solidFill>
              </a:rPr>
              <a:t>input  </a:t>
            </a:r>
            <a:r>
              <a:rPr lang="zh-CN" altLang="en-US" smtClean="0">
                <a:solidFill>
                  <a:srgbClr val="C00000"/>
                </a:solidFill>
              </a:rPr>
              <a:t>→   </a:t>
            </a:r>
            <a:r>
              <a:rPr lang="en-US" altLang="zh-CN" smtClean="0">
                <a:solidFill>
                  <a:srgbClr val="C00000"/>
                </a:solidFill>
              </a:rPr>
              <a:t>keyup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0283"/>
              </p:ext>
            </p:extLst>
          </p:nvPr>
        </p:nvGraphicFramePr>
        <p:xfrm>
          <a:off x="1126066" y="2434436"/>
          <a:ext cx="8085666" cy="202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5222">
                  <a:extLst>
                    <a:ext uri="{9D8B030D-6E8A-4147-A177-3AD203B41FA5}">
                      <a16:colId xmlns:a16="http://schemas.microsoft.com/office/drawing/2014/main" val="1487166069"/>
                    </a:ext>
                  </a:extLst>
                </a:gridCol>
                <a:gridCol w="2695222">
                  <a:extLst>
                    <a:ext uri="{9D8B030D-6E8A-4147-A177-3AD203B41FA5}">
                      <a16:colId xmlns:a16="http://schemas.microsoft.com/office/drawing/2014/main" val="549462960"/>
                    </a:ext>
                  </a:extLst>
                </a:gridCol>
                <a:gridCol w="2695222">
                  <a:extLst>
                    <a:ext uri="{9D8B030D-6E8A-4147-A177-3AD203B41FA5}">
                      <a16:colId xmlns:a16="http://schemas.microsoft.com/office/drawing/2014/main" val="2197124238"/>
                    </a:ext>
                  </a:extLst>
                </a:gridCol>
              </a:tblGrid>
              <a:tr h="506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触发时机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得到表单值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12298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按下</a:t>
                      </a: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键盘时触发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不带</a:t>
                      </a: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最后一次按键值 </a:t>
                      </a:r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270433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弹起</a:t>
                      </a: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键盘时触发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输入内容  </a:t>
                      </a:r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abc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6031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表单</a:t>
                      </a:r>
                      <a:r>
                        <a:rPr lang="en-US" altLang="zh-CN" sz="16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</a:t>
                      </a:r>
                      <a:r>
                        <a:rPr lang="zh-CN" altLang="en-US" sz="16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发生变化时</a:t>
                      </a: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输入内容  </a:t>
                      </a:r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abc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8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统计用户输入字数案例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字数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盒子，可以根据文本域获得失去焦点，实现显示和隐藏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：根据用户输入的字数，写到统计字数盒子里面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统计用户输入字数案例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域获得焦点则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盒子，失去焦点则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域输入内容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不断取得字符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长度（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.value.length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③：把获得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字符长度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赋值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total </a:t>
            </a:r>
            <a:r>
              <a:rPr lang="zh-CN" altLang="en-US" smtClean="0"/>
              <a:t>字数统计盒子</a:t>
            </a:r>
            <a:endParaRPr lang="en-US" altLang="zh-CN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获取事件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事件对象常用属性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424978"/>
          </a:xfrm>
        </p:spPr>
        <p:txBody>
          <a:bodyPr/>
          <a:lstStyle/>
          <a:p>
            <a:r>
              <a:rPr lang="zh-CN" altLang="en-US" dirty="0"/>
              <a:t>掌握事件绑定处理和事件对象，完成常见网页交互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3. </a:t>
            </a:r>
            <a:r>
              <a:rPr lang="zh-CN" altLang="en-US" b="0" smtClean="0"/>
              <a:t>事件对象</a:t>
            </a:r>
            <a:r>
              <a:rPr lang="zh-CN" altLang="en-US" smtClean="0"/>
              <a:t>（重要）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，这个对象里有事件触发时的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信息，包含属性和方法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例如：鼠标点击事件中，事件对象就存了鼠标点在哪个位置等信息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可以判断用户按下哪个键，比如按下回车键可以发布新闻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可以判断鼠标点击了哪个元素，从而做相应的操作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07" y="3000367"/>
            <a:ext cx="5468916" cy="1031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70" y="4431525"/>
            <a:ext cx="7637253" cy="2018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3. </a:t>
            </a:r>
            <a:r>
              <a:rPr lang="zh-CN" altLang="en-US" b="0" smtClean="0"/>
              <a:t>事件</a:t>
            </a:r>
            <a:r>
              <a:rPr lang="zh-CN" altLang="en-US" b="0" dirty="0" smtClean="0"/>
              <a:t>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z="18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注册事件中，回调函数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第一个参数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是事件对象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一般命名为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4" y="3198759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/>
          <p:cNvCxnSpPr/>
          <p:nvPr/>
        </p:nvCxnSpPr>
        <p:spPr>
          <a:xfrm flipH="1">
            <a:off x="7011378" y="3116874"/>
            <a:ext cx="1916722" cy="4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8928100" y="2833668"/>
            <a:ext cx="1397977" cy="494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3. </a:t>
            </a:r>
            <a:r>
              <a:rPr lang="zh-CN" altLang="en-US" b="0" smtClean="0"/>
              <a:t>事件对象</a:t>
            </a:r>
            <a:r>
              <a:rPr lang="en-US" altLang="zh-CN" b="0" smtClean="0"/>
              <a:t>-</a:t>
            </a:r>
            <a:r>
              <a:rPr lang="zh-CN" altLang="en-US" b="0" smtClean="0"/>
              <a:t>常见属性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1" y="1671823"/>
            <a:ext cx="7276190" cy="47619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7" y="1987974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事件对象是什么？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，这个对象里有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事件触发时的相关信息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事件对象在哪里？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第一个参数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想</a:t>
            </a:r>
            <a:r>
              <a:rPr lang="zh-CN" altLang="en-US" smtClean="0"/>
              <a:t>要得到用户按下了键盘哪个键怎么来实现？</a:t>
            </a:r>
            <a:endParaRPr lang="en-US" altLang="zh-CN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41" y="3419687"/>
            <a:ext cx="5290709" cy="825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  <a:endParaRPr lang="zh-CN" altLang="en-US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按下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回车键，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发布评论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：按下回车，可以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评论信息，并且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评论内容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显示到对应位置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：输入完毕，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文本域清空内容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，并且字数复原为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5" y="3586149"/>
            <a:ext cx="5484460" cy="28485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  <a:endParaRPr lang="zh-CN" altLang="en-US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需求：按下回车键盘，可以发布信息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/>
              <a:t>①</a:t>
            </a:r>
            <a:r>
              <a:rPr lang="zh-CN" altLang="en-US" smtClean="0"/>
              <a:t>：通过键盘事件中的</a:t>
            </a:r>
            <a:r>
              <a:rPr lang="zh-CN" altLang="en-US" smtClean="0">
                <a:solidFill>
                  <a:srgbClr val="C00000"/>
                </a:solidFill>
              </a:rPr>
              <a:t>事件对象</a:t>
            </a:r>
            <a:r>
              <a:rPr lang="zh-CN" altLang="en-US" smtClean="0"/>
              <a:t>判断</a:t>
            </a:r>
            <a:r>
              <a:rPr lang="zh-CN" altLang="en-US" smtClean="0">
                <a:solidFill>
                  <a:schemeClr val="tx1"/>
                </a:solidFill>
              </a:rPr>
              <a:t>回车键，则显示评论模块，把内容填入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/>
              <a:t>②：清空文本域就是修改文本域</a:t>
            </a:r>
            <a:r>
              <a:rPr lang="zh-CN" altLang="en-US" smtClean="0">
                <a:solidFill>
                  <a:srgbClr val="C00000"/>
                </a:solidFill>
              </a:rPr>
              <a:t>值为空字符串</a:t>
            </a:r>
            <a:r>
              <a:rPr lang="zh-CN" altLang="en-US" smtClean="0"/>
              <a:t>，同时把字数通过 </a:t>
            </a:r>
            <a:r>
              <a:rPr lang="en-US" altLang="zh-CN" smtClean="0"/>
              <a:t>innerText </a:t>
            </a:r>
            <a:r>
              <a:rPr lang="zh-CN" altLang="en-US" smtClean="0"/>
              <a:t>复原为 </a:t>
            </a:r>
            <a:r>
              <a:rPr lang="en-US" altLang="zh-CN" smtClean="0">
                <a:solidFill>
                  <a:srgbClr val="C00000"/>
                </a:solidFill>
              </a:rPr>
              <a:t>0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③：点击发布按钮也可以发布评论，此处 回车可以采用 </a:t>
            </a:r>
            <a:r>
              <a:rPr lang="en-US" altLang="zh-CN" smtClean="0">
                <a:solidFill>
                  <a:srgbClr val="C00000"/>
                </a:solidFill>
              </a:rPr>
              <a:t>btn.click() </a:t>
            </a:r>
            <a:r>
              <a:rPr lang="zh-CN" altLang="en-US" smtClean="0">
                <a:solidFill>
                  <a:schemeClr val="tx1"/>
                </a:solidFill>
              </a:rPr>
              <a:t>方法更简单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65" y="4017949"/>
            <a:ext cx="4741335" cy="2462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76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en-US" altLang="zh-CN" b="0" smtClean="0"/>
              <a:t>.1 </a:t>
            </a:r>
            <a:r>
              <a:rPr lang="zh-CN" altLang="en-US" b="0" smtClean="0"/>
              <a:t>环境对象</a:t>
            </a:r>
            <a:r>
              <a:rPr lang="en-US" altLang="zh-CN" b="0" smtClean="0"/>
              <a:t>-this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的是函数内部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特殊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smtClean="0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this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它指向一个</a:t>
            </a:r>
            <a:r>
              <a:rPr lang="zh-CN" altLang="en-US" smtClean="0">
                <a:solidFill>
                  <a:srgbClr val="C00000"/>
                </a:solidFill>
              </a:rPr>
              <a:t>对象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，并且受当前</a:t>
            </a:r>
            <a:r>
              <a:rPr lang="zh-CN" altLang="en-US" smtClean="0">
                <a:solidFill>
                  <a:srgbClr val="C00000"/>
                </a:solidFill>
              </a:rPr>
              <a:t>环境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影响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弄清楚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的指向，可以让我们代码更简洁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函数的调用方式不同，</a:t>
            </a:r>
            <a:r>
              <a:rPr lang="en-US" altLang="zh-CN" dirty="0"/>
              <a:t>this </a:t>
            </a:r>
            <a:r>
              <a:rPr lang="zh-CN" altLang="en-US" dirty="0"/>
              <a:t>指代的对象也不同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谁调用， </a:t>
            </a:r>
            <a:r>
              <a:rPr lang="en-US" altLang="zh-CN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rgbClr val="C00000"/>
                </a:solidFill>
              </a:rPr>
              <a:t>就是谁</a:t>
            </a:r>
            <a:r>
              <a:rPr lang="en-US" altLang="zh-CN" dirty="0">
                <a:solidFill>
                  <a:srgbClr val="C00000"/>
                </a:solidFill>
              </a:rPr>
              <a:t>】 </a:t>
            </a:r>
            <a:r>
              <a:rPr lang="zh-CN" altLang="en-US" dirty="0"/>
              <a:t>是判断 </a:t>
            </a:r>
            <a:r>
              <a:rPr lang="en-US" altLang="zh-CN" dirty="0"/>
              <a:t>this </a:t>
            </a:r>
            <a:r>
              <a:rPr lang="zh-CN" altLang="en-US" dirty="0"/>
              <a:t>指向的粗略规则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直接调用函数，其实相当于是 </a:t>
            </a:r>
            <a:r>
              <a:rPr lang="en-US" altLang="zh-CN" dirty="0"/>
              <a:t>window.</a:t>
            </a:r>
            <a:r>
              <a:rPr lang="zh-CN" altLang="en-US" dirty="0"/>
              <a:t>函数，所以 </a:t>
            </a:r>
            <a:r>
              <a:rPr lang="en-US" altLang="zh-CN" dirty="0"/>
              <a:t>this </a:t>
            </a:r>
            <a:r>
              <a:rPr lang="zh-CN" altLang="en-US" dirty="0"/>
              <a:t>指代 </a:t>
            </a:r>
            <a:r>
              <a:rPr lang="en-US" altLang="zh-CN" dirty="0"/>
              <a:t>window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是一种思路，目的是</a:t>
            </a:r>
            <a:r>
              <a:rPr lang="zh-CN" altLang="en-US" smtClean="0">
                <a:solidFill>
                  <a:srgbClr val="C00000"/>
                </a:solidFill>
              </a:rPr>
              <a:t>突出显示某个元素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 smtClean="0"/>
              <a:t>比如，有多个元素，当鼠标经过时，只有</a:t>
            </a:r>
            <a:r>
              <a:rPr lang="zh-CN" altLang="en-US" smtClean="0">
                <a:solidFill>
                  <a:srgbClr val="C00000"/>
                </a:solidFill>
              </a:rPr>
              <a:t>当前元素</a:t>
            </a:r>
            <a:r>
              <a:rPr lang="zh-CN" altLang="en-US" smtClean="0"/>
              <a:t>会添加高亮样式，其余的元素移除样式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口诀：注意顺序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>
                <a:solidFill>
                  <a:schemeClr val="tx1"/>
                </a:solidFill>
              </a:rPr>
              <a:t>①：</a:t>
            </a:r>
            <a:r>
              <a:rPr lang="zh-CN" altLang="en-US" smtClean="0">
                <a:solidFill>
                  <a:srgbClr val="C00000"/>
                </a:solidFill>
              </a:rPr>
              <a:t>排</a:t>
            </a:r>
            <a:r>
              <a:rPr lang="zh-CN" altLang="en-US" smtClean="0">
                <a:solidFill>
                  <a:schemeClr val="tx1"/>
                </a:solidFill>
              </a:rPr>
              <a:t>除其</a:t>
            </a:r>
            <a:r>
              <a:rPr lang="zh-CN" altLang="en-US" smtClean="0">
                <a:solidFill>
                  <a:srgbClr val="C00000"/>
                </a:solidFill>
              </a:rPr>
              <a:t>他</a:t>
            </a:r>
            <a:r>
              <a:rPr lang="zh-CN" altLang="en-US" smtClean="0">
                <a:solidFill>
                  <a:schemeClr val="tx1"/>
                </a:solidFill>
              </a:rPr>
              <a:t>人</a:t>
            </a:r>
            <a:endParaRPr lang="en-US" altLang="zh-CN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tx1"/>
                </a:solidFill>
              </a:rPr>
              <a:t>②：保留我</a:t>
            </a:r>
            <a:r>
              <a:rPr lang="zh-CN" altLang="en-US" smtClean="0">
                <a:solidFill>
                  <a:srgbClr val="C00000"/>
                </a:solidFill>
              </a:rPr>
              <a:t>自己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排他思想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6" y="2676526"/>
            <a:ext cx="269557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844040" y="1061720"/>
          <a:ext cx="8519795" cy="5237720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5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效果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latin typeface="+mn-lt"/>
                          <a:ea typeface="+mn-ea"/>
                          <a:cs typeface="+mn-cs"/>
                        </a:rPr>
                        <a:t>事件监听</a:t>
                      </a:r>
                      <a:endParaRPr lang="en-US" altLang="zh-CN" sz="1600" smtClean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.addEventListener()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事件监听，事件绑定，事件注册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en-US" altLang="zh-CN" sz="1600" smtClean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鼠标事件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鼠标点击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mouseenter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鼠标进入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mouseleave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鼠标离开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焦点事件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focus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获得焦点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blur   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失去焦点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键盘按下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键盘抬起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文本事件 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 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被修改时触发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事件对象</a:t>
                      </a:r>
                      <a:endParaRPr lang="zh-CN" altLang="en-US" sz="16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e.key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判断用户按下哪个键</a:t>
                      </a:r>
                      <a:endParaRPr lang="en-US" altLang="zh-CN" sz="1600" b="0" i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16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环境对象</a:t>
                      </a:r>
                      <a:endParaRPr lang="zh-CN" sz="16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谁调用，指向谁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事件</a:t>
            </a:r>
            <a:r>
              <a:rPr lang="zh-CN" altLang="en-US" smtClean="0">
                <a:solidFill>
                  <a:srgbClr val="C00000"/>
                </a:solidFill>
              </a:rPr>
              <a:t>监听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smtClean="0"/>
              <a:t>拓展知识</a:t>
            </a:r>
            <a:endParaRPr lang="en-US" altLang="zh-CN" dirty="0" smtClean="0"/>
          </a:p>
          <a:p>
            <a:r>
              <a:rPr lang="zh-CN" altLang="en-US" smtClean="0"/>
              <a:t>综合</a:t>
            </a:r>
            <a:r>
              <a:rPr lang="zh-CN" altLang="en-US" dirty="0" smtClean="0"/>
              <a:t>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经过不同的选项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卡，底部可以显示 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①：顶部鼠标经过谁，谁会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②：底部跟随切换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3465367"/>
            <a:ext cx="4831883" cy="2960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590150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：给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个链接注册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鼠标经过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事件（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循环注册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经过当前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链接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先移除其余元素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身上的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，而给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当前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元素添加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（排他思想）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83" y="3432874"/>
            <a:ext cx="4829642" cy="2958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经过不同的选项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卡，底部可以显示 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①：顶部鼠标经过谁，谁会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②：底部跟随切换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3465367"/>
            <a:ext cx="4831883" cy="29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：显示隐藏底部盒子通过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来控制显示隐藏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底部其余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item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移除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item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获取过来得到伪数组，然后利用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items[i]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选取对应盒子，然后添加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15396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</a:t>
            </a:r>
            <a:r>
              <a:rPr lang="zh-CN" altLang="en-US" smtClean="0"/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当点击小圆点，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可以切换轮播图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①：利用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给所有小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圆点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注册点击事件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②：把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当前点击的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索引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号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赋值给信号量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solidFill>
                  <a:schemeClr val="tx1"/>
                </a:solidFill>
                <a:ea typeface="Alibaba PuHuiTi R" pitchFamily="18" charset="-122"/>
              </a:rPr>
              <a:t>③：调用公共 </a:t>
            </a:r>
            <a:r>
              <a:rPr lang="en-US" altLang="zh-CN" smtClean="0">
                <a:solidFill>
                  <a:srgbClr val="C00000"/>
                </a:solidFill>
                <a:ea typeface="Alibaba PuHuiTi R" pitchFamily="18" charset="-122"/>
              </a:rPr>
              <a:t>toggle</a:t>
            </a:r>
            <a:r>
              <a:rPr lang="en-US" altLang="zh-CN" smtClean="0">
                <a:solidFill>
                  <a:schemeClr val="tx1"/>
                </a:solidFill>
                <a:ea typeface="Alibaba PuHuiTi R" pitchFamily="18" charset="-122"/>
              </a:rPr>
              <a:t> </a:t>
            </a:r>
            <a:r>
              <a:rPr lang="zh-CN" altLang="en-US" smtClean="0">
                <a:solidFill>
                  <a:schemeClr val="tx1"/>
                </a:solidFill>
                <a:ea typeface="Alibaba PuHuiTi R" pitchFamily="18" charset="-122"/>
              </a:rPr>
              <a:t>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8" y="947313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36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</a:t>
            </a:r>
            <a:r>
              <a:rPr lang="zh-CN" altLang="en-US" smtClean="0">
                <a:solidFill>
                  <a:srgbClr val="C00000"/>
                </a:solidFill>
              </a:rPr>
              <a:t>监听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事件监听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回</a:t>
            </a:r>
            <a:r>
              <a:rPr lang="zh-CN" altLang="en-US" smtClean="0">
                <a:solidFill>
                  <a:schemeClr val="tx1"/>
                </a:solidFill>
              </a:rPr>
              <a:t>调函数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拓展阅读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事件监听版本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1.1 </a:t>
            </a:r>
            <a:r>
              <a:rPr lang="zh-CN" altLang="en-US" b="0" smtClean="0"/>
              <a:t>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以前写的代码都是自动执行的，我们希望一段代码在</a:t>
            </a:r>
            <a:r>
              <a:rPr lang="zh-CN" altLang="en-US" smtClean="0">
                <a:solidFill>
                  <a:srgbClr val="C00000"/>
                </a:solidFill>
              </a:rPr>
              <a:t>某个</a:t>
            </a:r>
            <a:r>
              <a:rPr lang="zh-CN" altLang="en-US" dirty="0">
                <a:solidFill>
                  <a:srgbClr val="C00000"/>
                </a:solidFill>
              </a:rPr>
              <a:t>特定的时机</a:t>
            </a:r>
            <a:r>
              <a:rPr lang="zh-CN" altLang="en-US" dirty="0"/>
              <a:t>才</a:t>
            </a:r>
            <a:r>
              <a:rPr lang="zh-CN" altLang="en-US"/>
              <a:t>去</a:t>
            </a:r>
            <a:r>
              <a:rPr lang="zh-CN" altLang="en-US" smtClean="0"/>
              <a:t>执行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，比如</a:t>
            </a:r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</a:t>
            </a:r>
            <a:r>
              <a:rPr lang="zh-CN" altLang="en-US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弹出警示框</a:t>
            </a:r>
            <a:endParaRPr lang="en-US" altLang="zh-CN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下拉菜单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等等</a:t>
            </a:r>
            <a:endParaRPr lang="en-US" altLang="zh-CN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10880" y="3251214"/>
            <a:ext cx="3613418" cy="3200385"/>
            <a:chOff x="1486101" y="2414778"/>
            <a:chExt cx="4396256" cy="387395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文本占位符 9"/>
          <p:cNvSpPr txBox="1"/>
          <p:nvPr/>
        </p:nvSpPr>
        <p:spPr>
          <a:xfrm>
            <a:off x="1655074" y="3333286"/>
            <a:ext cx="1725027" cy="29797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事件</a:t>
            </a:r>
            <a:endParaRPr lang="zh-CN" altLang="en-US" dirty="0"/>
          </a:p>
        </p:txBody>
      </p:sp>
      <p:sp>
        <p:nvSpPr>
          <p:cNvPr id="13" name="文本占位符 11"/>
          <p:cNvSpPr txBox="1"/>
          <p:nvPr/>
        </p:nvSpPr>
        <p:spPr>
          <a:xfrm>
            <a:off x="975005" y="38969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事件是</a:t>
            </a:r>
            <a:r>
              <a:rPr lang="zh-CN" altLang="en-US"/>
              <a:t>程序在运行的时候，发生的特定动作或者特定的事情</a:t>
            </a:r>
          </a:p>
          <a:p>
            <a:pPr marL="171450" lvl="1" indent="-171450">
              <a:lnSpc>
                <a:spcPct val="15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400" b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</a:t>
            </a:r>
            <a:r>
              <a:rPr lang="zh-CN" altLang="en-US" sz="1400" b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按钮、</a:t>
            </a:r>
            <a:endParaRPr lang="en-US" altLang="zh-CN" sz="1400" b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>
              <a:lnSpc>
                <a:spcPct val="15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400" b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</a:t>
            </a:r>
            <a:r>
              <a:rPr lang="zh-CN" altLang="en-US" sz="1400" b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菜单等等</a:t>
            </a:r>
            <a:endParaRPr lang="en-US" altLang="zh-CN" sz="14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2937" y="34822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通常，当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发生时</a:t>
            </a:r>
            <a:r>
              <a:rPr lang="zh-CN" altLang="en-US" sz="1600" smtClean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做些</a:t>
            </a:r>
            <a:r>
              <a:rPr lang="zh-CN" altLang="en-US" sz="1600" smtClean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事情</a:t>
            </a:r>
            <a:endParaRPr lang="en-US" altLang="zh-CN" sz="1600" smtClean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smtClean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比如点击按钮，可以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弹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出警示框</a:t>
            </a:r>
            <a:endParaRPr lang="en-US" altLang="zh-CN" sz="16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比如鼠标经过某个盒子，可以 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显示下拉菜单</a:t>
            </a:r>
            <a:endParaRPr lang="en-US" altLang="zh-CN" sz="16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smtClean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那我们怎么实现事件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触发时 </a:t>
            </a:r>
            <a:r>
              <a:rPr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执行一些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代码呢？</a:t>
            </a:r>
            <a:endParaRPr lang="zh-CN" altLang="en-US" sz="1600" b="0" i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5138" y="1002233"/>
            <a:ext cx="10748057" cy="517190"/>
          </a:xfrm>
        </p:spPr>
        <p:txBody>
          <a:bodyPr/>
          <a:lstStyle/>
          <a:p>
            <a:r>
              <a:rPr lang="en-US" altLang="zh-CN" b="0" smtClean="0"/>
              <a:t>1.1 </a:t>
            </a:r>
            <a:r>
              <a:rPr lang="zh-CN" altLang="en-US" b="0" dirty="0" smtClean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2395" y="1519423"/>
            <a:ext cx="10720800" cy="4550400"/>
          </a:xfrm>
        </p:spPr>
        <p:txBody>
          <a:bodyPr/>
          <a:lstStyle/>
          <a:p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/>
              <a:t>事件发生后，想要执行的代码写到</a:t>
            </a:r>
            <a:r>
              <a:rPr lang="zh-CN" altLang="en-US" smtClean="0">
                <a:solidFill>
                  <a:srgbClr val="C00000"/>
                </a:solidFill>
              </a:rPr>
              <a:t>事件处理函数</a:t>
            </a:r>
            <a:r>
              <a:rPr lang="zh-CN" altLang="en-US" smtClean="0"/>
              <a:t>里面</a:t>
            </a:r>
            <a:endParaRPr lang="en-US" altLang="zh-CN" smtClean="0"/>
          </a:p>
          <a:p>
            <a:r>
              <a:rPr lang="zh-CN" altLang="en-US" smtClean="0"/>
              <a:t>当触发</a:t>
            </a:r>
            <a:r>
              <a:rPr lang="zh-CN" altLang="en-US"/>
              <a:t>指定的事件时</a:t>
            </a:r>
            <a:r>
              <a:rPr lang="zh-CN" altLang="en-US" smtClean="0"/>
              <a:t>，</a:t>
            </a:r>
            <a:r>
              <a:rPr lang="zh-CN" altLang="en-US" smtClean="0"/>
              <a:t>则事件处理函数</a:t>
            </a:r>
            <a:r>
              <a:rPr lang="zh-CN" altLang="en-US"/>
              <a:t>就会被</a:t>
            </a:r>
            <a:r>
              <a:rPr lang="zh-CN" altLang="en-US" smtClean="0"/>
              <a:t>执行</a:t>
            </a:r>
            <a:endParaRPr lang="en-US" altLang="zh-CN" smtClean="0"/>
          </a:p>
          <a:p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mtClean="0"/>
              <a:t>将事件处理函数</a:t>
            </a:r>
            <a:r>
              <a:rPr lang="zh-CN" altLang="en-US">
                <a:solidFill>
                  <a:srgbClr val="C00000"/>
                </a:solidFill>
              </a:rPr>
              <a:t>注册</a:t>
            </a:r>
            <a:r>
              <a:rPr lang="zh-CN" altLang="en-US"/>
              <a:t>到元素对象</a:t>
            </a:r>
            <a:r>
              <a:rPr lang="zh-CN" altLang="en-US" smtClean="0"/>
              <a:t>身上</a:t>
            </a:r>
            <a:endParaRPr lang="en-US" altLang="zh-CN" smtClean="0"/>
          </a:p>
          <a:p>
            <a:r>
              <a:rPr lang="zh-CN" altLang="en-US" dirty="0"/>
              <a:t>事件监听也称为</a:t>
            </a:r>
            <a:r>
              <a:rPr lang="en-US" altLang="zh-CN" dirty="0"/>
              <a:t>: </a:t>
            </a:r>
            <a:r>
              <a:rPr lang="zh-CN" altLang="en-US" dirty="0"/>
              <a:t>事件注册、事件绑定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57800" y="2429933"/>
            <a:ext cx="6866699" cy="4172929"/>
            <a:chOff x="1138238" y="970148"/>
            <a:chExt cx="8807450" cy="5415951"/>
          </a:xfrm>
        </p:grpSpPr>
        <p:sp>
          <p:nvSpPr>
            <p:cNvPr id="16" name="Freeform 6"/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Box 16"/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事件源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17"/>
              <p:cNvSpPr txBox="1"/>
              <p:nvPr/>
            </p:nvSpPr>
            <p:spPr>
              <a:xfrm>
                <a:off x="3938141" y="1451038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who </a:t>
                </a:r>
                <a:r>
                  <a:rPr lang="zh-CN" altLang="en-US" sz="1400" b="1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谁被触发了？</a:t>
                </a:r>
                <a:endParaRPr lang="en-US" altLang="zh-CN" sz="1400" b="1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哪</a:t>
                </a:r>
                <a:r>
                  <a:rPr lang="zh-CN" altLang="en-US" sz="1400" smtClean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个元素上触发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751263" y="2727705"/>
              <a:ext cx="6194425" cy="1514377"/>
              <a:chOff x="3751263" y="2727705"/>
              <a:chExt cx="6194425" cy="1514377"/>
            </a:xfrm>
          </p:grpSpPr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TextBox 18"/>
              <p:cNvSpPr txBox="1"/>
              <p:nvPr/>
            </p:nvSpPr>
            <p:spPr>
              <a:xfrm>
                <a:off x="5294452" y="2727705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事件类型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TextBox 19"/>
              <p:cNvSpPr txBox="1"/>
              <p:nvPr/>
            </p:nvSpPr>
            <p:spPr>
              <a:xfrm>
                <a:off x="3938141" y="3261061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when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什么情况下触发？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鼠标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单击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click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、鼠标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经过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smtClean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mouseenter</a:t>
                </a:r>
                <a:r>
                  <a:rPr lang="zh-CN" altLang="en-US" sz="1400" smtClean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等</a:t>
                </a:r>
                <a:endPara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751263" y="4473953"/>
              <a:ext cx="6194425" cy="1912146"/>
              <a:chOff x="3751263" y="4473953"/>
              <a:chExt cx="6194425" cy="1912146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3751263" y="4700871"/>
                <a:ext cx="6194425" cy="1649057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20"/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事件处理函数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>
                <a:off x="3938141" y="5007975"/>
                <a:ext cx="5760640" cy="1378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what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要做什么</a:t>
                </a:r>
                <a:r>
                  <a:rPr lang="zh-CN" altLang="en-US" sz="1400" b="1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？</a:t>
                </a:r>
                <a:endParaRPr lang="en-US" altLang="zh-CN" sz="1400" b="1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smtClean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要做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什么</a:t>
                </a:r>
                <a:r>
                  <a:rPr lang="zh-CN" altLang="en-US" sz="1400" smtClean="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事情，把</a:t>
                </a:r>
                <a:r>
                  <a:rPr lang="zh-CN" altLang="en-US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要做的事放到事件处理函数里面</a:t>
                </a:r>
                <a:endPara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4" name="TextBox 22"/>
            <p:cNvSpPr txBox="1"/>
            <p:nvPr/>
          </p:nvSpPr>
          <p:spPr>
            <a:xfrm>
              <a:off x="1404053" y="3299109"/>
              <a:ext cx="1499007" cy="43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三</a:t>
              </a:r>
              <a:r>
                <a:rPr lang="zh-CN" altLang="en-US" sz="1600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要素</a:t>
              </a:r>
              <a:endPara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49" y="2937545"/>
            <a:ext cx="1467944" cy="474083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77" y="4174335"/>
            <a:ext cx="1418816" cy="47293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545" y="5573205"/>
            <a:ext cx="2139469" cy="61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3" y="2225020"/>
            <a:ext cx="5826036" cy="402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48" y="2430630"/>
            <a:ext cx="6811486" cy="4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1.1 </a:t>
            </a:r>
            <a:r>
              <a:rPr lang="zh-CN" altLang="en-US" b="0" dirty="0" smtClean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533" y="4362377"/>
            <a:ext cx="8255000" cy="205068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10880" y="4426507"/>
            <a:ext cx="854356" cy="314325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29" name="矩形 28"/>
          <p:cNvSpPr/>
          <p:nvPr/>
        </p:nvSpPr>
        <p:spPr>
          <a:xfrm>
            <a:off x="4837726" y="4890385"/>
            <a:ext cx="4077673" cy="1342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200" dirty="0" smtClean="0">
              <a:solidFill>
                <a:srgbClr val="71717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 smtClean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事件类型要</a:t>
            </a:r>
            <a:r>
              <a:rPr lang="zh-CN" altLang="en-US" sz="12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加引号，小写</a:t>
            </a:r>
            <a:endParaRPr lang="en-US" altLang="zh-CN" sz="12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函数是点击之后再去执行，每次点击都会执行</a:t>
            </a:r>
            <a:r>
              <a:rPr lang="zh-CN" altLang="en-US" sz="12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</a:t>
            </a:r>
            <a:r>
              <a:rPr lang="zh-CN" altLang="en-US" sz="12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</a:t>
            </a:r>
            <a:endParaRPr lang="en-US" altLang="zh-CN" sz="120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55" y="4804962"/>
            <a:ext cx="3704750" cy="1519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直接箭头连接符 22"/>
          <p:cNvCxnSpPr/>
          <p:nvPr/>
        </p:nvCxnSpPr>
        <p:spPr>
          <a:xfrm>
            <a:off x="1749997" y="2650763"/>
            <a:ext cx="110913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3116" y="2430630"/>
            <a:ext cx="1140397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事件源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560096" y="1726930"/>
            <a:ext cx="6484" cy="7747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96382" y="1214887"/>
            <a:ext cx="1140397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事件类型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137348" y="1726930"/>
            <a:ext cx="6484" cy="7747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71315" y="1214887"/>
            <a:ext cx="1561899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事件处理函数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5" grpId="0" animBg="1"/>
      <p:bldP spid="32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我们为什么需要事件？</a:t>
            </a:r>
            <a:endParaRPr lang="en-US" altLang="zh-CN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我们希望一段代码在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某个特定的时机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才去执行的时候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事件</a:t>
            </a:r>
            <a:r>
              <a:rPr lang="zh-CN" altLang="en-US" smtClean="0"/>
              <a:t>监听的语法是什么？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将事件处理函数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到元素对象身上，当触发指定的事件时，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则事件处理函数就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称为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事件注册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事件绑定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事件监听三要素是什么？</a:t>
            </a:r>
            <a:endParaRPr lang="en-US" altLang="zh-CN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事件源 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谁被触发了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 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什么情况下触发，点击还是鼠标经过等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（要做什么事情）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15" y="5936795"/>
            <a:ext cx="6811486" cy="4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2263</Words>
  <Application>Microsoft Office PowerPoint</Application>
  <PresentationFormat>宽屏</PresentationFormat>
  <Paragraphs>454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Alibaba PuHuiTi B</vt:lpstr>
      <vt:lpstr>Alibaba PuHuiTi M</vt:lpstr>
      <vt:lpstr>Alibaba PuHuiTi R</vt:lpstr>
      <vt:lpstr>Bebas</vt:lpstr>
      <vt:lpstr>阿里巴巴普惠体</vt:lpstr>
      <vt:lpstr>阿里巴巴普惠体 Medium</vt:lpstr>
      <vt:lpstr>等线</vt:lpstr>
      <vt:lpstr>黑体</vt:lpstr>
      <vt:lpstr>华文楷体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第二天</vt:lpstr>
      <vt:lpstr>PowerPoint 演示文稿</vt:lpstr>
      <vt:lpstr>PowerPoint 演示文稿</vt:lpstr>
      <vt:lpstr>PowerPoint 演示文稿</vt:lpstr>
      <vt:lpstr>事件监听</vt:lpstr>
      <vt:lpstr>1.1 事件</vt:lpstr>
      <vt:lpstr>1.1 事件监听</vt:lpstr>
      <vt:lpstr>1.1 事件监听</vt:lpstr>
      <vt:lpstr>PowerPoint 演示文稿</vt:lpstr>
      <vt:lpstr>PowerPoint 演示文稿</vt:lpstr>
      <vt:lpstr>事件监听</vt:lpstr>
      <vt:lpstr>1.2  回调函数</vt:lpstr>
      <vt:lpstr>PowerPoint 演示文稿</vt:lpstr>
      <vt:lpstr>事件监听</vt:lpstr>
      <vt:lpstr>1.3 事件监听版本</vt:lpstr>
      <vt:lpstr>1.3 事件监听版本</vt:lpstr>
      <vt:lpstr>PowerPoint 演示文稿</vt:lpstr>
      <vt:lpstr>2. 事件类型</vt:lpstr>
      <vt:lpstr>PowerPoint 演示文稿</vt:lpstr>
      <vt:lpstr>PowerPoint 演示文稿</vt:lpstr>
      <vt:lpstr>PowerPoint 演示文稿</vt:lpstr>
      <vt:lpstr>2. 事件类型</vt:lpstr>
      <vt:lpstr>PowerPoint 演示文稿</vt:lpstr>
      <vt:lpstr>2. 事件类型</vt:lpstr>
      <vt:lpstr>2. 事件类型</vt:lpstr>
      <vt:lpstr>PowerPoint 演示文稿</vt:lpstr>
      <vt:lpstr>PowerPoint 演示文稿</vt:lpstr>
      <vt:lpstr>PowerPoint 演示文稿</vt:lpstr>
      <vt:lpstr>事件对象</vt:lpstr>
      <vt:lpstr>3. 事件对象（重要）</vt:lpstr>
      <vt:lpstr>3. 事件对象</vt:lpstr>
      <vt:lpstr>3. 事件对象-常见属性</vt:lpstr>
      <vt:lpstr>PowerPoint 演示文稿</vt:lpstr>
      <vt:lpstr>PowerPoint 演示文稿</vt:lpstr>
      <vt:lpstr>PowerPoint 演示文稿</vt:lpstr>
      <vt:lpstr>PowerPoint 演示文稿</vt:lpstr>
      <vt:lpstr>4.1 环境对象-this</vt:lpstr>
      <vt:lpstr>4.2 排他思想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4223</cp:revision>
  <dcterms:created xsi:type="dcterms:W3CDTF">2020-03-31T02:23:00Z</dcterms:created>
  <dcterms:modified xsi:type="dcterms:W3CDTF">2023-01-13T11:23:45Z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2052-11.1.0.12980</vt:lpwstr>
  </property>
</Properties>
</file>