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5"/>
  </p:notesMasterIdLst>
  <p:handoutMasterIdLst>
    <p:handoutMasterId r:id="rId56"/>
  </p:handoutMasterIdLst>
  <p:sldIdLst>
    <p:sldId id="526" r:id="rId4"/>
    <p:sldId id="842" r:id="rId5"/>
    <p:sldId id="843" r:id="rId6"/>
    <p:sldId id="785" r:id="rId7"/>
    <p:sldId id="845" r:id="rId8"/>
    <p:sldId id="786" r:id="rId9"/>
    <p:sldId id="870" r:id="rId10"/>
    <p:sldId id="844" r:id="rId11"/>
    <p:sldId id="788" r:id="rId12"/>
    <p:sldId id="790" r:id="rId13"/>
    <p:sldId id="854" r:id="rId14"/>
    <p:sldId id="800" r:id="rId15"/>
    <p:sldId id="806" r:id="rId16"/>
    <p:sldId id="802" r:id="rId17"/>
    <p:sldId id="855" r:id="rId18"/>
    <p:sldId id="808" r:id="rId19"/>
    <p:sldId id="856" r:id="rId20"/>
    <p:sldId id="810" r:id="rId21"/>
    <p:sldId id="857" r:id="rId22"/>
    <p:sldId id="813" r:id="rId23"/>
    <p:sldId id="815" r:id="rId24"/>
    <p:sldId id="818" r:id="rId25"/>
    <p:sldId id="819" r:id="rId26"/>
    <p:sldId id="817" r:id="rId27"/>
    <p:sldId id="821" r:id="rId28"/>
    <p:sldId id="871" r:id="rId29"/>
    <p:sldId id="859" r:id="rId30"/>
    <p:sldId id="823" r:id="rId31"/>
    <p:sldId id="824" r:id="rId32"/>
    <p:sldId id="822" r:id="rId33"/>
    <p:sldId id="858" r:id="rId34"/>
    <p:sldId id="825" r:id="rId35"/>
    <p:sldId id="826" r:id="rId36"/>
    <p:sldId id="860" r:id="rId37"/>
    <p:sldId id="861" r:id="rId38"/>
    <p:sldId id="862" r:id="rId39"/>
    <p:sldId id="828" r:id="rId40"/>
    <p:sldId id="863" r:id="rId41"/>
    <p:sldId id="865" r:id="rId42"/>
    <p:sldId id="833" r:id="rId43"/>
    <p:sldId id="835" r:id="rId44"/>
    <p:sldId id="864" r:id="rId45"/>
    <p:sldId id="866" r:id="rId46"/>
    <p:sldId id="837" r:id="rId47"/>
    <p:sldId id="872" r:id="rId48"/>
    <p:sldId id="867" r:id="rId49"/>
    <p:sldId id="868" r:id="rId50"/>
    <p:sldId id="869" r:id="rId51"/>
    <p:sldId id="873" r:id="rId52"/>
    <p:sldId id="874" r:id="rId53"/>
    <p:sldId id="264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​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​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2/11/2023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domvc.com/examples/vanilla-es6/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 APIs</a:t>
            </a:r>
            <a:r>
              <a:rPr kumimoji="1" lang="zh-CN" altLang="en-US" smtClean="0"/>
              <a:t> 第</a:t>
            </a:r>
            <a:r>
              <a:rPr kumimoji="1" lang="zh-CN" altLang="en-US"/>
              <a:t>五</a:t>
            </a:r>
            <a:r>
              <a:rPr kumimoji="1" lang="zh-CN" altLang="en-US" smtClean="0"/>
              <a:t>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mtClean="0"/>
              <a:t>BOM</a:t>
            </a:r>
            <a:r>
              <a:rPr kumimoji="1" lang="zh-CN" altLang="en-US" smtClean="0"/>
              <a:t>操作 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本地存储）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秒钟之后消失的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广告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秒钟之后，广告自动消失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①：点击关闭按钮可以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设置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延迟函数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③：调用点击事件 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click()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33" y="1103440"/>
            <a:ext cx="5735913" cy="36433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window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C00000"/>
                </a:solidFill>
              </a:rPr>
              <a:t>location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err="1"/>
              <a:t>histroy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10033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en-US" altLang="zh-CN" dirty="0"/>
              <a:t>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 smtClean="0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 smtClean="0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 smtClean="0">
              <a:solidFill>
                <a:srgbClr val="C00000"/>
              </a:solidFill>
            </a:endParaRPr>
          </a:p>
          <a:p>
            <a:pPr marL="285750" indent="-285750"/>
            <a:r>
              <a:rPr lang="en-US" altLang="zh-CN" smtClean="0">
                <a:solidFill>
                  <a:srgbClr val="C00000"/>
                </a:solidFill>
              </a:rPr>
              <a:t>location (</a:t>
            </a:r>
            <a:r>
              <a:rPr lang="zh-CN" altLang="en-US" smtClean="0">
                <a:solidFill>
                  <a:srgbClr val="C00000"/>
                </a:solidFill>
              </a:rPr>
              <a:t>地址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它</a:t>
            </a:r>
            <a:r>
              <a:rPr lang="zh-CN" altLang="en-US">
                <a:solidFill>
                  <a:srgbClr val="C00000"/>
                </a:solidFill>
              </a:rPr>
              <a:t>拆分并保存</a:t>
            </a:r>
            <a:r>
              <a:rPr lang="zh-CN" altLang="en-US"/>
              <a:t>了 </a:t>
            </a:r>
            <a:r>
              <a:rPr lang="en-US" altLang="zh-CN">
                <a:solidFill>
                  <a:srgbClr val="C00000"/>
                </a:solidFill>
              </a:rPr>
              <a:t>URL </a:t>
            </a:r>
            <a:r>
              <a:rPr lang="zh-CN" altLang="en-US">
                <a:solidFill>
                  <a:srgbClr val="C00000"/>
                </a:solidFill>
              </a:rPr>
              <a:t>地址</a:t>
            </a:r>
            <a:r>
              <a:rPr lang="zh-CN" altLang="en-US"/>
              <a:t>的各个</a:t>
            </a:r>
            <a:r>
              <a:rPr lang="zh-CN" altLang="en-US" smtClean="0">
                <a:solidFill>
                  <a:srgbClr val="C00000"/>
                </a:solidFill>
              </a:rPr>
              <a:t>组成</a:t>
            </a:r>
            <a:r>
              <a:rPr lang="zh-CN" altLang="en-US" smtClean="0"/>
              <a:t>部分，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它是一个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/>
              <a:t>常用</a:t>
            </a:r>
            <a:r>
              <a:rPr lang="zh-CN" altLang="en-US" b="1" dirty="0" smtClean="0"/>
              <a:t>属性和方法：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5593213"/>
              </p:ext>
            </p:extLst>
          </p:nvPr>
        </p:nvGraphicFramePr>
        <p:xfrm>
          <a:off x="1032932" y="4622581"/>
          <a:ext cx="8102599" cy="2087399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31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完整的 </a:t>
                      </a: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 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时用于地址的跳转</a:t>
                      </a:r>
                      <a:endParaRPr lang="en-US" altLang="zh-CN" sz="1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31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search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地址中携带的参数，符号 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？后面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39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地址中的啥希值，符号 </a:t>
                      </a:r>
                      <a:r>
                        <a:rPr lang="en-US" altLang="zh-CN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后面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reload()</a:t>
                      </a:r>
                      <a:endParaRPr lang="en-US" altLang="zh-CN" sz="140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方法，用来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刷新当前页面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，传入参数 </a:t>
                      </a: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时表示强制刷新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2" y="1718200"/>
            <a:ext cx="6644443" cy="16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959853"/>
              </p:ext>
            </p:extLst>
          </p:nvPr>
        </p:nvGraphicFramePr>
        <p:xfrm>
          <a:off x="4631268" y="2641378"/>
          <a:ext cx="7238999" cy="2416175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11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smtClean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完整的 </a:t>
                      </a: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 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时用于地址的跳转（重点）</a:t>
                      </a:r>
                      <a:endParaRPr lang="en-US" altLang="zh-CN" sz="1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search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地址中携带的参数，符号 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？后面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地址中的啥希值，符号 </a:t>
                      </a:r>
                      <a:r>
                        <a:rPr lang="en-US" altLang="zh-CN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后面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reload()</a:t>
                      </a:r>
                      <a:endParaRPr lang="en-US" altLang="zh-CN" sz="140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方法，用来</a:t>
                      </a:r>
                      <a:r>
                        <a:rPr lang="zh-CN" altLang="en-US" sz="1400" kern="120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刷新当前页面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，传入参数 </a:t>
                      </a:r>
                      <a:r>
                        <a:rPr lang="en-US" altLang="zh-CN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4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时表示强制刷新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38134" y="1895101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location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，它拆分并保存了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的各个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组成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</a:t>
            </a: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跳</a:t>
            </a:r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转页面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需求：用户点击可以跳转，如果不点击，则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秒之后自动跳转，要求里面有秒数倒计时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定时器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间歇函数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设置链接里面的数字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倒计时</a:t>
            </a:r>
            <a:endParaRPr lang="en-US" altLang="zh-CN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时间到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了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关闭定时器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同时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跳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页面</a:t>
            </a:r>
            <a:r>
              <a:rPr lang="en-US" altLang="zh-CN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location.href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7" y="4094400"/>
            <a:ext cx="5258417" cy="22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window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navigator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err="1"/>
              <a:t>histroy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3131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navigator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C00000"/>
                </a:solidFill>
              </a:rPr>
              <a:t>navigator</a:t>
            </a:r>
            <a:r>
              <a:rPr lang="zh-CN" altLang="en-US" smtClean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，该对象下记录了</a:t>
            </a:r>
            <a:r>
              <a:rPr lang="zh-CN" altLang="en-US" dirty="0">
                <a:solidFill>
                  <a:srgbClr val="C00000"/>
                </a:solidFill>
              </a:rPr>
              <a:t>浏览器自身的相关</a:t>
            </a:r>
            <a:r>
              <a:rPr lang="zh-CN" altLang="en-US" dirty="0" smtClean="0">
                <a:solidFill>
                  <a:srgbClr val="C00000"/>
                </a:solidFill>
              </a:rPr>
              <a:t>信息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 </a:t>
            </a:r>
            <a:r>
              <a:rPr lang="en-US" altLang="zh-CN" dirty="0" err="1">
                <a:solidFill>
                  <a:srgbClr val="C00000"/>
                </a:solidFill>
              </a:rPr>
              <a:t>userAgent</a:t>
            </a:r>
            <a:r>
              <a:rPr lang="en-US" altLang="zh-CN" dirty="0"/>
              <a:t> </a:t>
            </a:r>
            <a:r>
              <a:rPr lang="zh-CN" altLang="en-US" dirty="0"/>
              <a:t>检测浏览器的版本及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57866" y="3002424"/>
            <a:ext cx="7288668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en-US" altLang="zh-CN" sz="1400" i="1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检测 </a:t>
            </a:r>
            <a:r>
              <a:rPr lang="en-US" altLang="zh-CN" sz="1400" i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userAgent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（浏览器信息）</a:t>
            </a:r>
            <a:endParaRPr lang="zh-CN" altLang="en-US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 () {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userAgent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navigator.userAgent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验证是否为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android =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(/(Android);?[\s\/]+([\d.]+)?/)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(/(iPhone\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sOS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)\s([\d_]+)/)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</a:t>
            </a:r>
            <a:r>
              <a:rPr lang="zh-CN" altLang="en-US" sz="1400" i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，则跳转至移动站点</a:t>
            </a:r>
            <a:endParaRPr lang="zh-CN" altLang="en-US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 (android ||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 {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location.href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= 'http://m.itcast.cn'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</a:t>
            </a:r>
            <a:r>
              <a:rPr lang="en-US" altLang="zh-CN" sz="140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})()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window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err="1">
                <a:solidFill>
                  <a:srgbClr val="C00000"/>
                </a:solidFill>
              </a:rPr>
              <a:t>histroy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本地存储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2436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>
                <a:solidFill>
                  <a:srgbClr val="C00000"/>
                </a:solidFill>
              </a:rPr>
              <a:t>history</a:t>
            </a:r>
            <a:r>
              <a:rPr lang="en-US" altLang="zh-CN"/>
              <a:t> </a:t>
            </a:r>
            <a:r>
              <a:rPr lang="en-US" altLang="zh-CN" smtClean="0"/>
              <a:t>(</a:t>
            </a:r>
            <a:r>
              <a:rPr lang="zh-CN" altLang="en-US" smtClean="0"/>
              <a:t>历史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zh-CN" altLang="en-US" dirty="0"/>
              <a:t>对象</a:t>
            </a:r>
            <a:r>
              <a:rPr lang="zh-CN" altLang="en-US" dirty="0" smtClean="0"/>
              <a:t>，主要</a:t>
            </a:r>
            <a:r>
              <a:rPr lang="zh-CN" altLang="en-US" dirty="0" smtClean="0">
                <a:solidFill>
                  <a:srgbClr val="C00000"/>
                </a:solidFill>
              </a:rPr>
              <a:t>管理历史记录</a:t>
            </a:r>
            <a:r>
              <a:rPr lang="zh-CN" altLang="en-US" dirty="0" smtClean="0"/>
              <a:t>， 该</a:t>
            </a:r>
            <a:r>
              <a:rPr lang="zh-CN" altLang="en-US" dirty="0"/>
              <a:t>对象与浏览器地址栏的操作相对应，如</a:t>
            </a:r>
            <a:r>
              <a:rPr lang="zh-CN" altLang="en-US" dirty="0">
                <a:solidFill>
                  <a:srgbClr val="C00000"/>
                </a:solidFill>
              </a:rPr>
              <a:t>前进</a:t>
            </a:r>
            <a:r>
              <a:rPr lang="zh-CN" altLang="en-US"/>
              <a:t>、</a:t>
            </a:r>
            <a:r>
              <a:rPr lang="zh-CN" altLang="en-US" smtClean="0">
                <a:solidFill>
                  <a:srgbClr val="C00000"/>
                </a:solidFill>
              </a:rPr>
              <a:t>后退</a:t>
            </a:r>
            <a:r>
              <a:rPr lang="zh-CN" altLang="en-US" smtClean="0"/>
              <a:t>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/>
              <a:t>使用场景</a:t>
            </a:r>
            <a:endParaRPr lang="en-US" altLang="zh-CN" b="1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0" indent="0">
              <a:buNone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smtClean="0"/>
              <a:t>常见方法</a:t>
            </a:r>
            <a:r>
              <a:rPr lang="zh-CN" altLang="en-US" b="1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 descr="YBIO${)M4JIPJPUQ$E4$]W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4" y="5029613"/>
            <a:ext cx="6750809" cy="1366772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944304" y="2446123"/>
            <a:ext cx="7452946" cy="64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history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对象一般在实际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开发中比较少用，但是会在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 </a:t>
            </a:r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OA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办公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系统中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见到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71" y="2855172"/>
            <a:ext cx="6710638" cy="16705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71" y="2207344"/>
            <a:ext cx="1809524" cy="666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window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err="1">
                <a:solidFill>
                  <a:schemeClr val="tx1"/>
                </a:solidFill>
              </a:rPr>
              <a:t>histroy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本地存储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16350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65358" y="664422"/>
            <a:ext cx="7011775" cy="4322445"/>
          </a:xfrm>
        </p:spPr>
        <p:txBody>
          <a:bodyPr/>
          <a:lstStyle/>
          <a:p>
            <a:r>
              <a:rPr lang="zh-CN" altLang="en-US" dirty="0"/>
              <a:t>依托 </a:t>
            </a:r>
            <a:r>
              <a:rPr lang="en-US" altLang="zh-CN" dirty="0"/>
              <a:t>BOM </a:t>
            </a:r>
            <a:r>
              <a:rPr lang="zh-CN" altLang="en-US" dirty="0"/>
              <a:t>对象实现对历史、地址</a:t>
            </a:r>
            <a:r>
              <a:rPr lang="zh-CN" altLang="en-US" dirty="0" smtClean="0"/>
              <a:t>、浏览器</a:t>
            </a:r>
            <a:r>
              <a:rPr lang="zh-CN" altLang="en-US" dirty="0"/>
              <a:t>信息的操作或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具备</a:t>
            </a:r>
            <a:r>
              <a:rPr lang="zh-CN" altLang="en-US" dirty="0"/>
              <a:t>利用本地存储</a:t>
            </a:r>
            <a:r>
              <a:rPr lang="zh-CN" altLang="en-US" smtClean="0"/>
              <a:t>实现学生</a:t>
            </a:r>
            <a:r>
              <a:rPr lang="zh-CN" altLang="en-US"/>
              <a:t>就业</a:t>
            </a:r>
            <a:r>
              <a:rPr lang="zh-CN" altLang="en-US" smtClean="0"/>
              <a:t>表</a:t>
            </a:r>
            <a:r>
              <a:rPr lang="zh-CN" altLang="en-US" dirty="0" smtClean="0"/>
              <a:t>案例的</a:t>
            </a:r>
            <a:r>
              <a:rPr lang="zh-CN" altLang="en-US" dirty="0"/>
              <a:t>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/>
              <a:t>本地</a:t>
            </a:r>
            <a:r>
              <a:rPr lang="zh-CN" altLang="en-US" smtClean="0"/>
              <a:t>存储（今日重点）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/>
              <a:t>本地存储：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数据存储在</a:t>
            </a:r>
            <a:r>
              <a:rPr lang="zh-CN" altLang="en-US">
                <a:solidFill>
                  <a:srgbClr val="C00000"/>
                </a:solidFill>
              </a:rPr>
              <a:t>本地</a:t>
            </a:r>
            <a:r>
              <a:rPr lang="zh-CN" altLang="en-US" smtClean="0"/>
              <a:t>浏览器中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b="1" smtClean="0"/>
              <a:t>常见</a:t>
            </a:r>
            <a:r>
              <a:rPr lang="zh-CN" altLang="en-US" b="1"/>
              <a:t>的使用场景：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hlinkClick r:id="rId2"/>
              </a:rPr>
              <a:t>https://todomvc.com/examples/vanilla-es6/</a:t>
            </a:r>
            <a:r>
              <a:rPr lang="en-US" altLang="zh-CN"/>
              <a:t>    </a:t>
            </a:r>
            <a:r>
              <a:rPr lang="zh-CN" altLang="en-US"/>
              <a:t>页面刷新数据不丢失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b="1" smtClean="0"/>
              <a:t>好处：</a:t>
            </a:r>
            <a:endParaRPr lang="en-US" altLang="zh-CN" b="1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、页面刷新或者关闭不</a:t>
            </a:r>
            <a:r>
              <a:rPr lang="zh-CN" altLang="en-US"/>
              <a:t>丢失</a:t>
            </a:r>
            <a:r>
              <a:rPr lang="zh-CN" altLang="en-US" smtClean="0"/>
              <a:t>数据，实现</a:t>
            </a:r>
            <a:r>
              <a:rPr lang="zh-CN" altLang="en-US" smtClean="0">
                <a:solidFill>
                  <a:srgbClr val="C00000"/>
                </a:solidFill>
              </a:rPr>
              <a:t>数据持久化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zh-CN" altLang="en-US" dirty="0"/>
              <a:t>容量较大，</a:t>
            </a:r>
            <a:r>
              <a:rPr lang="en-US" altLang="zh-CN" err="1" smtClean="0"/>
              <a:t>sessionStorage</a:t>
            </a:r>
            <a:r>
              <a:rPr lang="zh-CN" altLang="en-US" smtClean="0"/>
              <a:t>和 </a:t>
            </a:r>
            <a:r>
              <a:rPr lang="en-US" altLang="zh-CN" smtClean="0">
                <a:solidFill>
                  <a:srgbClr val="C00000"/>
                </a:solidFill>
              </a:rPr>
              <a:t>localStorage</a:t>
            </a:r>
            <a:r>
              <a:rPr lang="en-US" altLang="zh-CN" smtClean="0"/>
              <a:t> </a:t>
            </a:r>
            <a:r>
              <a:rPr lang="zh-CN" altLang="en-US" smtClean="0"/>
              <a:t>约</a:t>
            </a:r>
            <a:r>
              <a:rPr lang="en-US" altLang="zh-CN" smtClean="0"/>
              <a:t> </a:t>
            </a:r>
            <a:r>
              <a:rPr lang="en-US" altLang="zh-CN" dirty="0" smtClean="0"/>
              <a:t>5M 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33" y="1417823"/>
            <a:ext cx="4155685" cy="20714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dirty="0" smtClean="0"/>
              <a:t>本地存储分类</a:t>
            </a:r>
            <a:r>
              <a:rPr lang="en-US" altLang="zh-CN"/>
              <a:t>- </a:t>
            </a:r>
            <a:r>
              <a:rPr lang="en-US" altLang="zh-CN" smtClean="0"/>
              <a:t>localStorage</a:t>
            </a:r>
            <a:r>
              <a:rPr lang="zh-CN" altLang="en-US" smtClean="0"/>
              <a:t>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smtClean="0"/>
              <a:t>作用</a:t>
            </a:r>
            <a:r>
              <a:rPr lang="en-US" altLang="zh-CN" b="1"/>
              <a:t>: </a:t>
            </a:r>
            <a:r>
              <a:rPr lang="zh-CN" altLang="en-US" smtClean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可以</a:t>
            </a:r>
            <a:r>
              <a:rPr lang="zh-CN" altLang="en-US">
                <a:solidFill>
                  <a:srgbClr val="C00000"/>
                </a:solidFill>
              </a:rPr>
              <a:t>长期</a:t>
            </a:r>
            <a:r>
              <a:rPr lang="zh-CN" altLang="en-US" smtClean="0">
                <a:solidFill>
                  <a:srgbClr val="C00000"/>
                </a:solidFill>
              </a:rPr>
              <a:t>保留</a:t>
            </a:r>
            <a:r>
              <a:rPr lang="zh-CN" altLang="en-US" smtClean="0"/>
              <a:t>在本地</a:t>
            </a:r>
            <a:r>
              <a:rPr lang="zh-CN" altLang="en-US" smtClean="0">
                <a:solidFill>
                  <a:srgbClr val="C00000"/>
                </a:solidFill>
              </a:rPr>
              <a:t>浏览器中</a:t>
            </a:r>
            <a:r>
              <a:rPr lang="zh-CN" altLang="en-US" smtClean="0"/>
              <a:t>，刷新页面和关闭页面，数据也不会丢失</a:t>
            </a:r>
            <a:endParaRPr lang="zh-CN" altLang="en-US" dirty="0"/>
          </a:p>
          <a:p>
            <a:r>
              <a:rPr lang="zh-CN" altLang="en-US" b="1" smtClean="0"/>
              <a:t>特性：</a:t>
            </a:r>
            <a:r>
              <a:rPr lang="zh-CN" altLang="en-US" smtClean="0"/>
              <a:t>以</a:t>
            </a:r>
            <a:r>
              <a:rPr lang="zh-CN" altLang="en-US" smtClean="0">
                <a:solidFill>
                  <a:srgbClr val="C00000"/>
                </a:solidFill>
              </a:rPr>
              <a:t>键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 smtClean="0">
                <a:solidFill>
                  <a:srgbClr val="C00000"/>
                </a:solidFill>
              </a:rPr>
              <a:t>对</a:t>
            </a:r>
            <a:r>
              <a:rPr lang="zh-CN" altLang="en-US" smtClean="0"/>
              <a:t>的形式存储，并且存储的是</a:t>
            </a:r>
            <a:r>
              <a:rPr lang="zh-CN" altLang="en-US" smtClean="0">
                <a:solidFill>
                  <a:srgbClr val="C00000"/>
                </a:solidFill>
              </a:rPr>
              <a:t>字符串， </a:t>
            </a:r>
            <a:r>
              <a:rPr lang="zh-CN" altLang="en-US" smtClean="0">
                <a:solidFill>
                  <a:schemeClr val="tx1"/>
                </a:solidFill>
              </a:rPr>
              <a:t>省略了</a:t>
            </a:r>
            <a:r>
              <a:rPr lang="en-US" altLang="zh-CN" smtClean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8A70C3-312D-4893-A6FB-8992AFA64517}"/>
              </a:ext>
            </a:extLst>
          </p:cNvPr>
          <p:cNvGrpSpPr/>
          <p:nvPr/>
        </p:nvGrpSpPr>
        <p:grpSpPr>
          <a:xfrm>
            <a:off x="1243214" y="2623626"/>
            <a:ext cx="6996237" cy="3991262"/>
            <a:chOff x="1138238" y="970148"/>
            <a:chExt cx="8807450" cy="502453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6D28C0-6241-463D-B398-E8D3113EB85D}"/>
                </a:ext>
              </a:extLst>
            </p:cNvPr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AB5A8081-FD3E-4CC0-91ED-D4BC3A0BC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3D6B5DB-2D2B-4B6B-B85F-6017D907C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F28AE81-0EE3-4586-8D5B-2DCADB7D1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308BEA-CA4D-4226-AAF3-0714B11D77A8}"/>
                </a:ext>
              </a:extLst>
            </p:cNvPr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3C2627B1-2B59-40AE-9BCC-FF3A19395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418A91CA-B2F5-480B-97BB-9864D012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B0A27ECE-F21E-4673-A83D-92691CC72B60}"/>
                  </a:ext>
                </a:extLst>
              </p:cNvPr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存储数据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TextBox 17">
                <a:extLst>
                  <a:ext uri="{FF2B5EF4-FFF2-40B4-BE49-F238E27FC236}">
                    <a16:creationId xmlns:a16="http://schemas.microsoft.com/office/drawing/2014/main" id="{CDDC1057-94B3-4E66-B161-BB583237C245}"/>
                  </a:ext>
                </a:extLst>
              </p:cNvPr>
              <p:cNvSpPr txBox="1"/>
              <p:nvPr/>
            </p:nvSpPr>
            <p:spPr>
              <a:xfrm>
                <a:off x="3938141" y="1589264"/>
                <a:ext cx="5760640" cy="58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46685"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smtClean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localStorage.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setItem</a:t>
                </a:r>
                <a:r>
                  <a:rPr lang="en-US" altLang="zh-CN" sz="1600" smtClean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(key, value)</a:t>
                </a:r>
                <a:endParaRPr lang="en-US" altLang="zh-CN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0239B89-292A-45E9-A6BD-73D474609304}"/>
                </a:ext>
              </a:extLst>
            </p:cNvPr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95EEB3D0-EE41-440B-9FF3-8A57AF7F6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D638BB64-C019-46B9-9106-E57887875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35199235-6C32-4B5A-BDF9-AD82576E0083}"/>
                  </a:ext>
                </a:extLst>
              </p:cNvPr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读取数据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AE65FCA-7A63-4D5E-A00D-90388A9D6F6D}"/>
                </a:ext>
              </a:extLst>
            </p:cNvPr>
            <p:cNvGrpSpPr/>
            <p:nvPr/>
          </p:nvGrpSpPr>
          <p:grpSpPr>
            <a:xfrm>
              <a:off x="3751263" y="4473953"/>
              <a:ext cx="6194425" cy="1520730"/>
              <a:chOff x="3751263" y="4473953"/>
              <a:chExt cx="6194425" cy="1520730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F1C871B2-C82E-4B48-BB13-9741F4067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E209A3DE-8331-4D6E-9235-B4BE02AD6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AD41C243-2E32-4153-AEC7-3947C6E266D7}"/>
                  </a:ext>
                </a:extLst>
              </p:cNvPr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删除数据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7FF2F4B9-1355-4F5D-ABBE-F0C57B205C93}"/>
                </a:ext>
              </a:extLst>
            </p:cNvPr>
            <p:cNvSpPr txBox="1"/>
            <p:nvPr/>
          </p:nvSpPr>
          <p:spPr>
            <a:xfrm>
              <a:off x="1421403" y="3261061"/>
              <a:ext cx="1499007" cy="5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语法</a:t>
              </a:r>
              <a:endPara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3467329" y="4518903"/>
            <a:ext cx="457599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3467329" y="5916578"/>
            <a:ext cx="457599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dirty="0" smtClean="0"/>
              <a:t>本地存储分类</a:t>
            </a:r>
            <a:r>
              <a:rPr lang="en-US" altLang="zh-CN"/>
              <a:t>- </a:t>
            </a:r>
            <a:r>
              <a:rPr lang="en-US" altLang="zh-CN" smtClean="0"/>
              <a:t>sessionStorage</a:t>
            </a:r>
            <a:r>
              <a:rPr lang="zh-CN" altLang="en-US" smtClean="0"/>
              <a:t>（了解）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特性：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用法跟</a:t>
            </a:r>
            <a:r>
              <a:rPr lang="en-US" altLang="zh-CN">
                <a:solidFill>
                  <a:schemeClr val="tx1"/>
                </a:solidFill>
              </a:rPr>
              <a:t>localStorage </a:t>
            </a:r>
            <a:r>
              <a:rPr lang="zh-CN" altLang="en-US">
                <a:solidFill>
                  <a:schemeClr val="tx1"/>
                </a:solidFill>
              </a:rPr>
              <a:t>基本相同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区别是：当页面</a:t>
            </a:r>
            <a:r>
              <a:rPr lang="zh-CN" altLang="en-US"/>
              <a:t>浏览器</a:t>
            </a:r>
            <a:r>
              <a:rPr lang="zh-CN" altLang="en-US" smtClean="0"/>
              <a:t>被</a:t>
            </a:r>
            <a:r>
              <a:rPr lang="zh-CN" altLang="en-US"/>
              <a:t>关闭时，存储在 </a:t>
            </a:r>
            <a:r>
              <a:rPr lang="en-US" altLang="zh-CN"/>
              <a:t>sessionStorage </a:t>
            </a:r>
            <a:r>
              <a:rPr lang="zh-CN" altLang="en-US"/>
              <a:t>的数据会</a:t>
            </a:r>
            <a:r>
              <a:rPr lang="zh-CN" altLang="en-US">
                <a:solidFill>
                  <a:srgbClr val="C00000"/>
                </a:solidFill>
              </a:rPr>
              <a:t>被清除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3893968"/>
            <a:ext cx="457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4569280"/>
            <a:ext cx="515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3273628"/>
            <a:ext cx="457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setItem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value)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可以长期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保留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在本地浏览器中，刷新页面和关闭页面，数据也不会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丢失</a:t>
            </a:r>
            <a:endParaRPr lang="en-US" altLang="zh-CN" sz="14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存储，获取，删除的语法是什么？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value)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dirty="0" smtClean="0"/>
              <a:t>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浏览器查看本地数据</a:t>
            </a:r>
            <a:r>
              <a:rPr lang="en-US" altLang="zh-CN" b="1" dirty="0" smtClean="0"/>
              <a:t>: 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2" y="2322897"/>
            <a:ext cx="11316513" cy="30870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98933" y="2251120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33" y="4477853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7933" y="3064933"/>
            <a:ext cx="7323667" cy="701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en-US" altLang="zh-CN" smtClean="0"/>
              <a:t>localStorage </a:t>
            </a:r>
            <a:r>
              <a:rPr lang="zh-CN" altLang="en-US" smtClean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smtClean="0"/>
              <a:t>问题：</a:t>
            </a:r>
            <a:r>
              <a:rPr lang="zh-CN" altLang="en-US" smtClean="0"/>
              <a:t>本地</a:t>
            </a:r>
            <a:r>
              <a:rPr lang="zh-CN" altLang="en-US" dirty="0"/>
              <a:t>只能存储字符串</a:t>
            </a:r>
            <a:r>
              <a:rPr lang="en-US" altLang="zh-CN"/>
              <a:t>,</a:t>
            </a:r>
            <a:r>
              <a:rPr lang="zh-CN" altLang="en-US" smtClean="0"/>
              <a:t>无法存储</a:t>
            </a:r>
            <a:r>
              <a:rPr lang="zh-CN" altLang="en-US" dirty="0"/>
              <a:t>复杂数据类型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2325294"/>
            <a:ext cx="4343500" cy="1569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3" y="4524821"/>
            <a:ext cx="7427749" cy="1398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smtClean="0"/>
              <a:t>解决方案：</a:t>
            </a:r>
            <a:endParaRPr lang="en-US" altLang="zh-CN" b="1" smtClean="0"/>
          </a:p>
          <a:p>
            <a:endParaRPr lang="en-US" altLang="zh-CN" b="1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4569375" y="1794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5327142" y="2362199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253187" y="2802467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JSON.stringify(</a:t>
            </a:r>
            <a:r>
              <a:rPr lang="zh-CN" altLang="en-US" b="1" smtClean="0"/>
              <a:t>对象</a:t>
            </a:r>
            <a:r>
              <a:rPr lang="en-US" altLang="zh-CN" b="1" smtClean="0"/>
              <a:t>)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20283" y="3441510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3187" y="3953555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本地存储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33999" y="459755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24945" y="5079399"/>
            <a:ext cx="263182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JSON.parse(JSON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83089" y="6086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52539" y="564666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6842675" y="18326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68471" y="290796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存储为 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6848251" y="43218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8470" y="53630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2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18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需要</a:t>
            </a:r>
            <a:r>
              <a:rPr lang="zh-CN" altLang="en-US" dirty="0"/>
              <a:t>将复杂数据类型</a:t>
            </a:r>
            <a:r>
              <a:rPr lang="zh-CN" altLang="en-US"/>
              <a:t>转换</a:t>
            </a:r>
            <a:r>
              <a:rPr lang="zh-CN" altLang="en-US" smtClean="0"/>
              <a:t>成 </a:t>
            </a:r>
            <a:r>
              <a:rPr lang="en-US" altLang="zh-CN" smtClean="0">
                <a:solidFill>
                  <a:srgbClr val="C00000"/>
                </a:solidFill>
              </a:rPr>
              <a:t>JSON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/>
              <a:t>,</a:t>
            </a:r>
            <a:r>
              <a:rPr lang="zh-CN" altLang="en-US" dirty="0"/>
              <a:t>在存储到本地</a:t>
            </a:r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JSON.stringify</a:t>
            </a:r>
            <a:r>
              <a:rPr lang="en-US" altLang="zh-CN" b="1" dirty="0"/>
              <a:t>(</a:t>
            </a:r>
            <a:r>
              <a:rPr lang="zh-CN" altLang="en-US" b="1" dirty="0"/>
              <a:t>复杂数据类型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复杂数据转换成</a:t>
            </a:r>
            <a:r>
              <a:rPr lang="en-US" altLang="zh-CN" dirty="0"/>
              <a:t>JSON</a:t>
            </a:r>
            <a:r>
              <a:rPr lang="zh-CN" altLang="en-US" dirty="0" smtClean="0"/>
              <a:t>字符串    </a:t>
            </a:r>
            <a:r>
              <a:rPr lang="zh-CN" altLang="en-US" b="1" dirty="0" smtClean="0">
                <a:solidFill>
                  <a:srgbClr val="C00000"/>
                </a:solidFill>
              </a:rPr>
              <a:t>存储 </a:t>
            </a:r>
            <a:r>
              <a:rPr lang="zh-CN" altLang="en-US" dirty="0" smtClean="0"/>
              <a:t>本地存储中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676794"/>
            <a:ext cx="6344967" cy="148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4" y="5087993"/>
            <a:ext cx="8478670" cy="15369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7802033" y="2613283"/>
            <a:ext cx="43053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首先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个字符串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双引号引起来，不能单引号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值如果是字符串型也必须双引号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3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问题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因为本地存储里面取出来的是字符串，不是对象，无法直接使用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33" y="2289228"/>
            <a:ext cx="6800000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33" y="3930218"/>
            <a:ext cx="4666667" cy="15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直接箭头连接符 6"/>
          <p:cNvCxnSpPr/>
          <p:nvPr/>
        </p:nvCxnSpPr>
        <p:spPr>
          <a:xfrm flipH="1">
            <a:off x="4842933" y="4639733"/>
            <a:ext cx="2023534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85000" y="4326467"/>
            <a:ext cx="1320800" cy="550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把取出来的字符串</a:t>
            </a:r>
            <a:r>
              <a:rPr lang="zh-CN" altLang="en-US" dirty="0" smtClean="0">
                <a:solidFill>
                  <a:srgbClr val="C00000"/>
                </a:solidFill>
              </a:rPr>
              <a:t>转换为对象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JSON.parse</a:t>
            </a:r>
            <a:r>
              <a:rPr lang="en-US" altLang="zh-CN" b="1" dirty="0" smtClean="0"/>
              <a:t>(JSON</a:t>
            </a:r>
            <a:r>
              <a:rPr lang="zh-CN" altLang="en-US" b="1" dirty="0"/>
              <a:t>字符串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字符串转换成</a:t>
            </a:r>
            <a:r>
              <a:rPr lang="zh-CN" altLang="en-US" dirty="0" smtClean="0"/>
              <a:t>对象     </a:t>
            </a:r>
            <a:r>
              <a:rPr lang="zh-CN" altLang="en-US" b="1" dirty="0" smtClean="0">
                <a:solidFill>
                  <a:srgbClr val="C00000"/>
                </a:solidFill>
              </a:rPr>
              <a:t>取出 </a:t>
            </a:r>
            <a:r>
              <a:rPr lang="zh-CN" altLang="en-US" dirty="0" smtClean="0"/>
              <a:t>时候使用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2636482"/>
            <a:ext cx="7704762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4815116"/>
            <a:ext cx="3937733" cy="1738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696467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r>
              <a:rPr lang="zh-CN" altLang="en-US" smtClean="0">
                <a:solidFill>
                  <a:srgbClr val="C00000"/>
                </a:solidFill>
              </a:rPr>
              <a:t>操作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smtClean="0"/>
              <a:t>解决方案：</a:t>
            </a:r>
            <a:endParaRPr lang="en-US" altLang="zh-CN" b="1" smtClean="0"/>
          </a:p>
          <a:p>
            <a:endParaRPr lang="en-US" altLang="zh-CN" b="1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4569375" y="1794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5327142" y="2362199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253187" y="2802467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JSON.stringify(</a:t>
            </a:r>
            <a:r>
              <a:rPr lang="zh-CN" altLang="en-US" b="1" smtClean="0"/>
              <a:t>对象</a:t>
            </a:r>
            <a:r>
              <a:rPr lang="en-US" altLang="zh-CN" b="1" smtClean="0"/>
              <a:t>)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20283" y="3441510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3187" y="3953555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本地存储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33999" y="459755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24945" y="5079399"/>
            <a:ext cx="263182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JSON.parse(JSON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83089" y="6086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对象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52539" y="564666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6842675" y="18326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68471" y="290796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存储为 </a:t>
            </a:r>
            <a:r>
              <a:rPr lang="en-US" altLang="zh-CN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6848251" y="43218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8470" y="53630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复杂数据类型？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把对象转换为</a:t>
            </a: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字符串。 </a:t>
            </a: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JSON.stringify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复杂数据类型？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字符串转换为对象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JSON.parse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9" y="5198815"/>
            <a:ext cx="6379618" cy="812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9" y="2636250"/>
            <a:ext cx="4944533" cy="1160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6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864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endParaRPr lang="en-US" altLang="zh-CN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录入学生信息，页面刷新</a:t>
            </a:r>
            <a:r>
              <a:rPr lang="zh-CN" altLang="en-US" dirty="0" smtClean="0">
                <a:solidFill>
                  <a:srgbClr val="C00000"/>
                </a:solidFill>
              </a:rPr>
              <a:t>数据不丢失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50" y="2453581"/>
            <a:ext cx="7485523" cy="33733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85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07813" y="46178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018281" y="461782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328749" y="461782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4479" y="213484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本地存储数据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6" idx="0"/>
          </p:cNvCxnSpPr>
          <p:nvPr/>
        </p:nvCxnSpPr>
        <p:spPr>
          <a:xfrm flipV="1">
            <a:off x="5288281" y="3175000"/>
            <a:ext cx="11852" cy="144282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1977813" y="3175000"/>
            <a:ext cx="2551854" cy="144283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223000" y="3204632"/>
            <a:ext cx="2375750" cy="141319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99725" y="391123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4852" y="363420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8" grpId="0" animBg="1"/>
      <p:bldP spid="2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11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就业信息表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 smtClean="0"/>
              <a:t>根据持久化数据</a:t>
            </a:r>
            <a:r>
              <a:rPr lang="zh-CN" altLang="en-US" smtClean="0">
                <a:solidFill>
                  <a:srgbClr val="C00000"/>
                </a:solidFill>
              </a:rPr>
              <a:t>渲染页面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核心步骤：</a:t>
            </a:r>
            <a:endParaRPr lang="en-US" altLang="zh-CN" dirty="0" smtClean="0"/>
          </a:p>
          <a:p>
            <a:r>
              <a:rPr lang="zh-CN" altLang="en-US" smtClean="0"/>
              <a:t>①：</a:t>
            </a:r>
            <a:r>
              <a:rPr lang="zh-CN" altLang="en-US" smtClean="0">
                <a:solidFill>
                  <a:srgbClr val="C00000"/>
                </a:solidFill>
              </a:rPr>
              <a:t>读取</a:t>
            </a:r>
            <a:r>
              <a:rPr lang="zh-CN" altLang="en-US" smtClean="0"/>
              <a:t> </a:t>
            </a:r>
            <a:r>
              <a:rPr lang="en-US" altLang="zh-CN" smtClean="0"/>
              <a:t>localstorage </a:t>
            </a:r>
            <a:r>
              <a:rPr lang="zh-CN" altLang="en-US" smtClean="0"/>
              <a:t>本地数据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如果有数据则</a:t>
            </a:r>
            <a:r>
              <a:rPr lang="zh-CN" altLang="en-US" smtClean="0">
                <a:solidFill>
                  <a:srgbClr val="C00000"/>
                </a:solidFill>
              </a:rPr>
              <a:t>转换为对象</a:t>
            </a:r>
            <a:r>
              <a:rPr lang="zh-CN" altLang="en-US" smtClean="0"/>
              <a:t>放到</a:t>
            </a:r>
            <a:r>
              <a:rPr lang="zh-CN" altLang="en-US" smtClean="0">
                <a:solidFill>
                  <a:srgbClr val="C00000"/>
                </a:solidFill>
              </a:rPr>
              <a:t>变量</a:t>
            </a:r>
            <a:r>
              <a:rPr lang="zh-CN" altLang="en-US" smtClean="0"/>
              <a:t>里面一会使用它渲染页面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如果没有则用默认</a:t>
            </a:r>
            <a:r>
              <a:rPr lang="zh-CN" altLang="en-US">
                <a:solidFill>
                  <a:srgbClr val="C00000"/>
                </a:solidFill>
              </a:rPr>
              <a:t>空</a:t>
            </a:r>
            <a:r>
              <a:rPr lang="zh-CN" altLang="en-US" smtClean="0">
                <a:solidFill>
                  <a:srgbClr val="C00000"/>
                </a:solidFill>
              </a:rPr>
              <a:t>数组 </a:t>
            </a:r>
            <a:r>
              <a:rPr lang="en-US" altLang="zh-CN" smtClean="0">
                <a:solidFill>
                  <a:srgbClr val="C00000"/>
                </a:solidFill>
              </a:rPr>
              <a:t>[]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/>
                </a:solidFill>
              </a:rPr>
              <a:t>为了测试效果，咱们可以先把</a:t>
            </a:r>
            <a:r>
              <a:rPr lang="en-US" altLang="zh-CN" smtClean="0">
                <a:solidFill>
                  <a:schemeClr val="tx1"/>
                </a:solidFill>
              </a:rPr>
              <a:t>initData </a:t>
            </a:r>
            <a:r>
              <a:rPr lang="zh-CN" altLang="en-US" smtClean="0">
                <a:solidFill>
                  <a:schemeClr val="tx1"/>
                </a:solidFill>
              </a:rPr>
              <a:t>存入本地存储看效果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7747" y="180192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7" y="2887929"/>
            <a:ext cx="2604285" cy="2405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就业信息表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 smtClean="0"/>
              <a:t>根据持久化数据</a:t>
            </a:r>
            <a:r>
              <a:rPr lang="zh-CN" altLang="en-US" smtClean="0">
                <a:solidFill>
                  <a:srgbClr val="C00000"/>
                </a:solidFill>
              </a:rPr>
              <a:t>渲染页面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核心步骤：</a:t>
            </a:r>
            <a:endParaRPr lang="en-US" altLang="zh-CN" dirty="0" smtClean="0"/>
          </a:p>
          <a:p>
            <a:r>
              <a:rPr lang="zh-CN" altLang="en-US"/>
              <a:t>②</a:t>
            </a:r>
            <a:r>
              <a:rPr lang="zh-CN" altLang="en-US" smtClean="0"/>
              <a:t>： 根据数据</a:t>
            </a:r>
            <a:r>
              <a:rPr lang="zh-CN" altLang="en-US" smtClean="0">
                <a:solidFill>
                  <a:srgbClr val="C00000"/>
                </a:solidFill>
              </a:rPr>
              <a:t>渲染页面。</a:t>
            </a:r>
            <a:r>
              <a:rPr lang="zh-CN" altLang="en-US"/>
              <a:t>遍历数组， </a:t>
            </a:r>
            <a:r>
              <a:rPr lang="zh-CN" altLang="en-US" smtClean="0"/>
              <a:t>根据数据生成</a:t>
            </a:r>
            <a:r>
              <a:rPr lang="zh-CN" altLang="en-US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tr</a:t>
            </a:r>
            <a:r>
              <a:rPr lang="zh-CN" altLang="en-US" smtClean="0"/>
              <a:t>，里面填充数据， 最后追加</a:t>
            </a:r>
            <a:r>
              <a:rPr lang="zh-CN" altLang="en-US"/>
              <a:t>给 </a:t>
            </a:r>
            <a:r>
              <a:rPr lang="en-US" altLang="zh-CN" smtClean="0"/>
              <a:t>tbody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字符串拼接新思路：</a:t>
            </a: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效果更</a:t>
            </a:r>
            <a:r>
              <a:rPr lang="zh-CN" altLang="en-US" smtClean="0">
                <a:solidFill>
                  <a:schemeClr val="tx1"/>
                </a:solidFill>
              </a:rPr>
              <a:t>高，</a:t>
            </a:r>
            <a:r>
              <a:rPr lang="zh-CN" altLang="en-US" smtClean="0">
                <a:solidFill>
                  <a:srgbClr val="C00000"/>
                </a:solidFill>
              </a:rPr>
              <a:t>开发常用</a:t>
            </a:r>
            <a:r>
              <a:rPr lang="zh-CN" altLang="en-US" smtClean="0">
                <a:solidFill>
                  <a:schemeClr val="tx1"/>
                </a:solidFill>
              </a:rPr>
              <a:t>的写法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/>
                </a:solidFill>
              </a:rPr>
              <a:t>利用 </a:t>
            </a:r>
            <a:r>
              <a:rPr lang="en-US" altLang="zh-CN" smtClean="0">
                <a:solidFill>
                  <a:srgbClr val="C00000"/>
                </a:solidFill>
              </a:rPr>
              <a:t>map()  </a:t>
            </a:r>
            <a:r>
              <a:rPr lang="zh-CN" altLang="en-US" smtClean="0">
                <a:solidFill>
                  <a:schemeClr val="tx1"/>
                </a:solidFill>
              </a:rPr>
              <a:t>和 </a:t>
            </a:r>
            <a:r>
              <a:rPr lang="en-US" altLang="zh-CN" smtClean="0">
                <a:solidFill>
                  <a:srgbClr val="C00000"/>
                </a:solidFill>
              </a:rPr>
              <a:t>join()  </a:t>
            </a:r>
            <a:r>
              <a:rPr lang="zh-CN" altLang="en-US" smtClean="0">
                <a:solidFill>
                  <a:schemeClr val="tx1"/>
                </a:solidFill>
              </a:rPr>
              <a:t>数组方法实现字符串拼接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04" y="3362506"/>
            <a:ext cx="7162229" cy="954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2" y="1815363"/>
            <a:ext cx="1918389" cy="1771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86" y="4012027"/>
            <a:ext cx="2847780" cy="2353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12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mtClean="0"/>
              <a:t>map </a:t>
            </a:r>
            <a:r>
              <a:rPr lang="zh-CN" altLang="en-US" smtClean="0"/>
              <a:t>可以遍历数组</a:t>
            </a:r>
            <a:r>
              <a:rPr lang="zh-CN" altLang="en-US" smtClean="0">
                <a:solidFill>
                  <a:srgbClr val="C00000"/>
                </a:solidFill>
              </a:rPr>
              <a:t>处理数据</a:t>
            </a:r>
            <a:r>
              <a:rPr lang="zh-CN" altLang="en-US" smtClean="0"/>
              <a:t>，</a:t>
            </a:r>
            <a:r>
              <a:rPr lang="zh-CN" altLang="en-US" dirty="0" smtClean="0"/>
              <a:t>并且</a:t>
            </a:r>
            <a:r>
              <a:rPr lang="zh-CN" altLang="en-US" b="1" dirty="0" smtClean="0">
                <a:solidFill>
                  <a:srgbClr val="C00000"/>
                </a:solidFill>
              </a:rPr>
              <a:t>返回新的数组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en-US" altLang="zh-CN" b="1" dirty="0" smtClean="0">
                <a:solidFill>
                  <a:srgbClr val="C00000"/>
                </a:solidFill>
              </a:rPr>
              <a:t>ap </a:t>
            </a:r>
            <a:r>
              <a:rPr lang="zh-CN" altLang="en-US" b="1" dirty="0" smtClean="0">
                <a:solidFill>
                  <a:srgbClr val="C00000"/>
                </a:solidFill>
              </a:rPr>
              <a:t>也称为映射。</a:t>
            </a:r>
            <a:r>
              <a:rPr lang="zh-CN" altLang="en-US" dirty="0"/>
              <a:t>映射是</a:t>
            </a:r>
            <a:r>
              <a:rPr lang="zh-CN" altLang="en-US" dirty="0" smtClean="0"/>
              <a:t>个术语</a:t>
            </a:r>
            <a:r>
              <a:rPr lang="zh-CN" altLang="en-US" dirty="0"/>
              <a:t>，指两个元素的集之间元素相互“对应”</a:t>
            </a:r>
            <a:r>
              <a:rPr lang="zh-CN" altLang="en-US"/>
              <a:t>的</a:t>
            </a:r>
            <a:r>
              <a:rPr lang="zh-CN" altLang="en-US" smtClean="0"/>
              <a:t>关系。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>
                <a:solidFill>
                  <a:srgbClr val="C00000"/>
                </a:solidFill>
              </a:rPr>
              <a:t>map</a:t>
            </a:r>
            <a:r>
              <a:rPr lang="zh-CN" altLang="en-US" smtClean="0">
                <a:solidFill>
                  <a:srgbClr val="C00000"/>
                </a:solidFill>
              </a:rPr>
              <a:t>重点在于有返回值</a:t>
            </a:r>
            <a:r>
              <a:rPr lang="zh-CN" altLang="en-US" smtClean="0"/>
              <a:t>，</a:t>
            </a:r>
            <a:r>
              <a:rPr lang="en-US" altLang="zh-CN" smtClean="0"/>
              <a:t>forEach</a:t>
            </a:r>
            <a:r>
              <a:rPr lang="zh-CN" altLang="en-US" smtClean="0"/>
              <a:t>没有返回</a:t>
            </a:r>
            <a:r>
              <a:rPr lang="zh-CN" altLang="en-US" smtClean="0"/>
              <a:t>值（</a:t>
            </a:r>
            <a:r>
              <a:rPr lang="en-US" altLang="zh-CN" smtClean="0"/>
              <a:t>undefined</a:t>
            </a:r>
            <a:r>
              <a:rPr lang="zh-CN" altLang="en-US" smtClean="0"/>
              <a:t>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54" y="2728298"/>
            <a:ext cx="3109610" cy="548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flipH="1">
            <a:off x="8308023" y="3276571"/>
            <a:ext cx="124778" cy="81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347201" y="3276571"/>
            <a:ext cx="62389" cy="81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323990" y="3276570"/>
            <a:ext cx="352477" cy="8169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99" y="886937"/>
            <a:ext cx="5029146" cy="1036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7" y="2679561"/>
            <a:ext cx="6144444" cy="1766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476" y="4165332"/>
            <a:ext cx="4106738" cy="5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window</a:t>
            </a:r>
            <a:r>
              <a:rPr lang="zh-CN" altLang="en-US" smtClean="0">
                <a:solidFill>
                  <a:srgbClr val="C00000"/>
                </a:solidFill>
              </a:rPr>
              <a:t>对象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延时函数</a:t>
            </a:r>
            <a:endParaRPr lang="en-US" altLang="zh-CN" dirty="0" smtClean="0"/>
          </a:p>
          <a:p>
            <a:r>
              <a:rPr lang="en-US" altLang="zh-CN" smtClean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err="1"/>
              <a:t>histroy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/>
              <a:t>join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  join</a:t>
            </a:r>
            <a:r>
              <a:rPr lang="en-US" altLang="zh-CN" dirty="0"/>
              <a:t>()</a:t>
            </a:r>
            <a:r>
              <a:rPr lang="zh-CN" altLang="en-US" dirty="0"/>
              <a:t> 方法用于把数组中的所有元素</a:t>
            </a:r>
            <a:r>
              <a:rPr lang="zh-CN" altLang="en-US" dirty="0">
                <a:solidFill>
                  <a:srgbClr val="C00000"/>
                </a:solidFill>
              </a:rPr>
              <a:t>转换一个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参数：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mtClean="0"/>
              <a:t>       数组</a:t>
            </a:r>
            <a:r>
              <a:rPr lang="zh-CN" altLang="en-US" dirty="0" smtClean="0"/>
              <a:t>元素</a:t>
            </a:r>
            <a:r>
              <a:rPr lang="zh-CN" altLang="en-US" dirty="0"/>
              <a:t>是</a:t>
            </a:r>
            <a:r>
              <a:rPr lang="zh-CN" altLang="en-US" dirty="0" smtClean="0"/>
              <a:t>通过参数里面指定</a:t>
            </a:r>
            <a:r>
              <a:rPr lang="zh-CN" altLang="en-US" dirty="0"/>
              <a:t>的分隔符进行</a:t>
            </a:r>
            <a:r>
              <a:rPr lang="zh-CN" altLang="en-US"/>
              <a:t>分隔</a:t>
            </a:r>
            <a:r>
              <a:rPr lang="zh-CN" altLang="en-US" smtClean="0"/>
              <a:t>的，</a:t>
            </a:r>
            <a:r>
              <a:rPr lang="zh-CN" altLang="en-US">
                <a:solidFill>
                  <a:srgbClr val="C00000"/>
                </a:solidFill>
              </a:rPr>
              <a:t>空字符串</a:t>
            </a:r>
            <a:r>
              <a:rPr lang="zh-CN" altLang="en-US" smtClean="0"/>
              <a:t>（</a:t>
            </a:r>
            <a:r>
              <a:rPr lang="en-US" altLang="zh-CN" smtClean="0"/>
              <a:t>''</a:t>
            </a:r>
            <a:r>
              <a:rPr lang="zh-CN" altLang="en-US" smtClean="0"/>
              <a:t>），</a:t>
            </a:r>
            <a:r>
              <a:rPr lang="zh-CN" altLang="en-US"/>
              <a:t>则所有元素之间都</a:t>
            </a:r>
            <a:r>
              <a:rPr lang="zh-CN" altLang="en-US">
                <a:solidFill>
                  <a:srgbClr val="C00000"/>
                </a:solidFill>
              </a:rPr>
              <a:t>没有任何字符</a:t>
            </a:r>
            <a:r>
              <a:rPr lang="zh-CN" altLang="en-US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2" y="3180876"/>
            <a:ext cx="7476190" cy="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smtClean="0"/>
              <a:t>中</a:t>
            </a:r>
            <a:r>
              <a:rPr lang="en-US" altLang="zh-CN" smtClean="0"/>
              <a:t>map</a:t>
            </a:r>
            <a:r>
              <a:rPr lang="zh-CN" altLang="en-US"/>
              <a:t> </a:t>
            </a:r>
            <a:r>
              <a:rPr lang="en-US" altLang="zh-CN" smtClean="0"/>
              <a:t>+ join </a:t>
            </a:r>
            <a:r>
              <a:rPr lang="zh-CN" altLang="en-US" smtClean="0"/>
              <a:t>方法渲染页面思路：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[                                 ,                                   ]   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0" y="2980265"/>
            <a:ext cx="1533104" cy="1723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3" y="2912532"/>
            <a:ext cx="1461928" cy="17232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2400" y="369748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r>
              <a:rPr lang="en-US" altLang="zh-CN" sz="20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oin(‘’)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7965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3713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44" y="2366151"/>
            <a:ext cx="1478002" cy="306278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993821" y="3747737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008" y="2077922"/>
            <a:ext cx="1658450" cy="37161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44474" y="1640121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把数组转换为字符串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18008" y="1631476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追加给</a:t>
            </a: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tbody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102" y="1676780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处理数据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</a:t>
            </a:r>
            <a:r>
              <a:rPr lang="en-US" altLang="zh-CN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</a:t>
            </a: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，返回一个</a:t>
            </a:r>
            <a:r>
              <a:rPr lang="zh-CN" altLang="en-US" sz="16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957" y="756552"/>
            <a:ext cx="6141727" cy="8188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092" y="4978491"/>
            <a:ext cx="1766142" cy="163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 smtClean="0"/>
              <a:t>根据持久化数据</a:t>
            </a:r>
            <a:r>
              <a:rPr lang="zh-CN" altLang="en-US" smtClean="0">
                <a:solidFill>
                  <a:srgbClr val="C00000"/>
                </a:solidFill>
              </a:rPr>
              <a:t>渲染页面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 smtClean="0"/>
              <a:t>核心步骤：</a:t>
            </a:r>
            <a:endParaRPr lang="en-US" altLang="zh-CN" dirty="0" smtClean="0"/>
          </a:p>
          <a:p>
            <a:r>
              <a:rPr lang="zh-CN" altLang="en-US"/>
              <a:t>②</a:t>
            </a:r>
            <a:r>
              <a:rPr lang="zh-CN" altLang="en-US" smtClean="0"/>
              <a:t>： 根据数据</a:t>
            </a:r>
            <a:r>
              <a:rPr lang="zh-CN" altLang="en-US" smtClean="0">
                <a:solidFill>
                  <a:srgbClr val="C00000"/>
                </a:solidFill>
              </a:rPr>
              <a:t>渲染页面。</a:t>
            </a:r>
            <a:r>
              <a:rPr lang="zh-CN" altLang="en-US"/>
              <a:t>遍历数组， </a:t>
            </a:r>
            <a:r>
              <a:rPr lang="zh-CN" altLang="en-US" smtClean="0"/>
              <a:t>根据数据生成</a:t>
            </a:r>
            <a:r>
              <a:rPr lang="zh-CN" altLang="en-US" smtClean="0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tr</a:t>
            </a:r>
            <a:r>
              <a:rPr lang="zh-CN" altLang="en-US" smtClean="0"/>
              <a:t>，里面填充数据， 最后追加</a:t>
            </a:r>
            <a:r>
              <a:rPr lang="zh-CN" altLang="en-US"/>
              <a:t>给 </a:t>
            </a:r>
            <a:r>
              <a:rPr lang="en-US" altLang="zh-CN" smtClean="0"/>
              <a:t>tbody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渲染业务要封装成一个函数 </a:t>
            </a:r>
            <a:r>
              <a:rPr lang="en-US" altLang="zh-CN">
                <a:solidFill>
                  <a:srgbClr val="C00000"/>
                </a:solidFill>
              </a:rPr>
              <a:t>render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2. </a:t>
            </a:r>
            <a:r>
              <a:rPr lang="zh-CN" altLang="en-US" smtClean="0">
                <a:solidFill>
                  <a:schemeClr val="tx1"/>
                </a:solidFill>
              </a:rPr>
              <a:t>我们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方法遍历数组</a:t>
            </a:r>
            <a:r>
              <a:rPr lang="zh-CN" altLang="en-US" smtClean="0">
                <a:solidFill>
                  <a:schemeClr val="tx1"/>
                </a:solidFill>
              </a:rPr>
              <a:t>，里面</a:t>
            </a:r>
            <a:r>
              <a:rPr lang="zh-CN" altLang="en-US">
                <a:solidFill>
                  <a:schemeClr val="tx1"/>
                </a:solidFill>
              </a:rPr>
              <a:t>更换</a:t>
            </a:r>
            <a:r>
              <a:rPr lang="zh-CN" altLang="en-US" smtClean="0">
                <a:solidFill>
                  <a:schemeClr val="tx1"/>
                </a:solidFill>
              </a:rPr>
              <a:t>数据，然后会</a:t>
            </a:r>
            <a:r>
              <a:rPr lang="zh-CN" altLang="en-US" smtClean="0">
                <a:solidFill>
                  <a:srgbClr val="C00000"/>
                </a:solidFill>
              </a:rPr>
              <a:t>返回</a:t>
            </a:r>
            <a:r>
              <a:rPr lang="zh-CN" altLang="en-US" smtClean="0">
                <a:solidFill>
                  <a:schemeClr val="tx1"/>
                </a:solidFill>
              </a:rPr>
              <a:t> 有数据的 </a:t>
            </a:r>
            <a:r>
              <a:rPr lang="en-US" altLang="zh-CN" smtClean="0">
                <a:solidFill>
                  <a:schemeClr val="tx1"/>
                </a:solidFill>
              </a:rPr>
              <a:t>tr </a:t>
            </a:r>
            <a:r>
              <a:rPr lang="zh-CN" altLang="en-US" smtClean="0">
                <a:solidFill>
                  <a:srgbClr val="C00000"/>
                </a:solidFill>
              </a:rPr>
              <a:t>数组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3. </a:t>
            </a:r>
            <a:r>
              <a:rPr lang="zh-CN" altLang="en-US" smtClean="0">
                <a:solidFill>
                  <a:schemeClr val="tx1"/>
                </a:solidFill>
              </a:rPr>
              <a:t>通过 </a:t>
            </a:r>
            <a:r>
              <a:rPr lang="en-US" altLang="zh-CN" smtClean="0">
                <a:solidFill>
                  <a:srgbClr val="C00000"/>
                </a:solidFill>
              </a:rPr>
              <a:t>join </a:t>
            </a:r>
            <a:r>
              <a:rPr lang="zh-CN" altLang="en-US" smtClean="0">
                <a:solidFill>
                  <a:schemeClr val="tx1"/>
                </a:solidFill>
              </a:rPr>
              <a:t>方法把</a:t>
            </a:r>
            <a:r>
              <a:rPr lang="en-US" altLang="zh-CN" smtClean="0">
                <a:solidFill>
                  <a:schemeClr val="tx1"/>
                </a:solidFill>
              </a:rPr>
              <a:t>map</a:t>
            </a:r>
            <a:r>
              <a:rPr lang="zh-CN" altLang="en-US" smtClean="0">
                <a:solidFill>
                  <a:schemeClr val="tx1"/>
                </a:solidFill>
              </a:rPr>
              <a:t>返回的</a:t>
            </a:r>
            <a:r>
              <a:rPr lang="zh-CN" altLang="en-US" smtClean="0">
                <a:solidFill>
                  <a:srgbClr val="C00000"/>
                </a:solidFill>
              </a:rPr>
              <a:t>数组转换</a:t>
            </a:r>
            <a:r>
              <a:rPr lang="zh-CN" altLang="en-US">
                <a:solidFill>
                  <a:srgbClr val="C00000"/>
                </a:solidFill>
              </a:rPr>
              <a:t>为</a:t>
            </a:r>
            <a:r>
              <a:rPr lang="zh-CN" altLang="en-US" smtClean="0">
                <a:solidFill>
                  <a:srgbClr val="C00000"/>
                </a:solidFill>
              </a:rPr>
              <a:t>字符串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4. </a:t>
            </a:r>
            <a:r>
              <a:rPr lang="zh-CN" altLang="en-US" smtClean="0">
                <a:solidFill>
                  <a:srgbClr val="C00000"/>
                </a:solidFill>
              </a:rPr>
              <a:t>把字符串通</a:t>
            </a:r>
            <a:r>
              <a:rPr lang="zh-CN" altLang="en-US" smtClean="0">
                <a:solidFill>
                  <a:schemeClr val="tx1"/>
                </a:solidFill>
              </a:rPr>
              <a:t>过 </a:t>
            </a:r>
            <a:r>
              <a:rPr lang="en-US" altLang="zh-CN">
                <a:solidFill>
                  <a:schemeClr val="tx1"/>
                </a:solidFill>
              </a:rPr>
              <a:t>innerHTML </a:t>
            </a:r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rgbClr val="C00000"/>
                </a:solidFill>
              </a:rPr>
              <a:t>给 </a:t>
            </a:r>
            <a:r>
              <a:rPr lang="en-US" altLang="zh-CN" smtClean="0">
                <a:solidFill>
                  <a:srgbClr val="C00000"/>
                </a:solidFill>
              </a:rPr>
              <a:t>tbody</a:t>
            </a: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7747" y="180192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51" y="4928839"/>
            <a:ext cx="7162229" cy="9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38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点击新增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按钮，页面显示新的数据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①：给</a:t>
            </a:r>
            <a:r>
              <a:rPr lang="en-US" altLang="zh-CN" smtClean="0"/>
              <a:t>form</a:t>
            </a:r>
            <a:r>
              <a:rPr lang="zh-CN" altLang="en-US" smtClean="0"/>
              <a:t>注册</a:t>
            </a:r>
            <a:r>
              <a:rPr lang="zh-CN" altLang="en-US" smtClean="0">
                <a:solidFill>
                  <a:srgbClr val="C00000"/>
                </a:solidFill>
              </a:rPr>
              <a:t>提交事件</a:t>
            </a:r>
            <a:r>
              <a:rPr lang="zh-CN" altLang="en-US" smtClean="0"/>
              <a:t>，</a:t>
            </a:r>
            <a:r>
              <a:rPr lang="zh-CN" altLang="en-US"/>
              <a:t>要</a:t>
            </a:r>
            <a:r>
              <a:rPr lang="zh-CN" altLang="en-US" smtClean="0"/>
              <a:t>阻止</a:t>
            </a:r>
            <a:r>
              <a:rPr lang="zh-CN" altLang="en-US" dirty="0" smtClean="0"/>
              <a:t>默认</a:t>
            </a:r>
            <a:r>
              <a:rPr lang="zh-CN" altLang="en-US" smtClean="0"/>
              <a:t>提交事件（阻止默认行为）</a:t>
            </a:r>
            <a:endParaRPr lang="en-US" altLang="zh-CN" smtClean="0"/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</a:t>
            </a: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②：非空判断 </a:t>
            </a:r>
            <a:endParaRPr lang="en-US" altLang="zh-CN" dirty="0" smtClean="0"/>
          </a:p>
          <a:p>
            <a:r>
              <a:rPr lang="zh-CN" altLang="en-US" smtClean="0"/>
              <a:t>       如果</a:t>
            </a:r>
            <a:r>
              <a:rPr lang="zh-CN" altLang="en-US" smtClean="0">
                <a:solidFill>
                  <a:srgbClr val="C00000"/>
                </a:solidFill>
              </a:rPr>
              <a:t>年龄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C00000"/>
                </a:solidFill>
              </a:rPr>
              <a:t>性别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C00000"/>
                </a:solidFill>
              </a:rPr>
              <a:t>薪资</a:t>
            </a:r>
            <a:r>
              <a:rPr lang="zh-CN" altLang="en-US" smtClean="0"/>
              <a:t>有</a:t>
            </a:r>
            <a:r>
              <a:rPr lang="zh-CN" altLang="en-US" dirty="0"/>
              <a:t>一个值为空</a:t>
            </a:r>
            <a:r>
              <a:rPr lang="zh-CN" altLang="en-US"/>
              <a:t>，</a:t>
            </a:r>
            <a:r>
              <a:rPr lang="zh-CN" altLang="en-US" smtClean="0"/>
              <a:t>则 </a:t>
            </a:r>
            <a:r>
              <a:rPr lang="en-US" altLang="zh-CN" smtClean="0">
                <a:solidFill>
                  <a:srgbClr val="C00000"/>
                </a:solidFill>
              </a:rPr>
              <a:t>return</a:t>
            </a:r>
            <a:r>
              <a:rPr lang="en-US" altLang="zh-CN" smtClean="0"/>
              <a:t> </a:t>
            </a:r>
            <a:r>
              <a:rPr lang="zh-CN" altLang="en-US" smtClean="0"/>
              <a:t>返回 </a:t>
            </a:r>
            <a:r>
              <a:rPr lang="en-US" altLang="zh-CN" smtClean="0"/>
              <a:t>'</a:t>
            </a:r>
            <a:r>
              <a:rPr lang="zh-CN" altLang="en-US" smtClean="0"/>
              <a:t>输入</a:t>
            </a:r>
            <a:r>
              <a:rPr lang="zh-CN" altLang="en-US"/>
              <a:t>不能</a:t>
            </a:r>
            <a:r>
              <a:rPr lang="zh-CN" altLang="en-US" smtClean="0"/>
              <a:t>为空</a:t>
            </a:r>
            <a:r>
              <a:rPr lang="en-US" altLang="zh-CN" smtClean="0"/>
              <a:t>' </a:t>
            </a:r>
            <a:r>
              <a:rPr lang="zh-CN" altLang="en-US" smtClean="0">
                <a:solidFill>
                  <a:srgbClr val="C00000"/>
                </a:solidFill>
              </a:rPr>
              <a:t>中断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84014" y="18204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04517" y="3057739"/>
            <a:ext cx="7076815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mtClean="0">
                <a:solidFill>
                  <a:srgbClr val="E06C75"/>
                </a:solidFill>
                <a:latin typeface="Consolas" panose="020B0609020204030204" pitchFamily="49" charset="0"/>
              </a:rPr>
              <a:t>事件对象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()  // </a:t>
            </a:r>
            <a:r>
              <a:rPr lang="zh-CN" altLang="en-US" smtClean="0">
                <a:solidFill>
                  <a:srgbClr val="ABB2BF"/>
                </a:solidFill>
                <a:latin typeface="Consolas" panose="020B0609020204030204" pitchFamily="49" charset="0"/>
              </a:rPr>
              <a:t>阻止默认行为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4988178"/>
            <a:ext cx="8390476" cy="8857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07813" y="46178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018281" y="461782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4479" y="213484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本地存储数据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6" idx="0"/>
          </p:cNvCxnSpPr>
          <p:nvPr/>
        </p:nvCxnSpPr>
        <p:spPr>
          <a:xfrm flipV="1">
            <a:off x="5288281" y="3175000"/>
            <a:ext cx="11852" cy="144282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1977813" y="3175000"/>
            <a:ext cx="2551854" cy="144283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99725" y="391123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6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点击新增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按钮，页面显示新的数据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③：给 </a:t>
            </a:r>
            <a:r>
              <a:rPr lang="en-US" altLang="zh-CN" smtClean="0"/>
              <a:t>arr </a:t>
            </a:r>
            <a:r>
              <a:rPr lang="zh-CN" altLang="en-US" smtClean="0"/>
              <a:t>数组追加对象，</a:t>
            </a:r>
            <a:r>
              <a:rPr lang="zh-CN" altLang="en-US"/>
              <a:t>里面</a:t>
            </a:r>
            <a:r>
              <a:rPr lang="zh-CN" altLang="en-US" smtClean="0"/>
              <a:t>存储</a:t>
            </a:r>
            <a:r>
              <a:rPr lang="zh-CN" altLang="en-US" smtClean="0">
                <a:solidFill>
                  <a:srgbClr val="C00000"/>
                </a:solidFill>
              </a:rPr>
              <a:t>表单获取</a:t>
            </a:r>
            <a:r>
              <a:rPr lang="zh-CN" altLang="en-US">
                <a:solidFill>
                  <a:srgbClr val="C00000"/>
                </a:solidFill>
              </a:rPr>
              <a:t>过来的数据</a:t>
            </a:r>
            <a:r>
              <a:rPr lang="zh-CN" altLang="en-US"/>
              <a:t>，格式</a:t>
            </a:r>
            <a:r>
              <a:rPr lang="zh-CN" altLang="en-US" smtClean="0"/>
              <a:t>如</a:t>
            </a:r>
            <a:r>
              <a:rPr lang="zh-CN" altLang="en-US"/>
              <a:t>左</a:t>
            </a:r>
            <a:r>
              <a:rPr lang="zh-CN" altLang="en-US" smtClean="0"/>
              <a:t>图：</a:t>
            </a:r>
            <a:endParaRPr lang="en-US" altLang="zh-CN" smtClean="0"/>
          </a:p>
          <a:p>
            <a:r>
              <a:rPr lang="zh-CN" altLang="en-US" smtClean="0"/>
              <a:t>④</a:t>
            </a:r>
            <a:r>
              <a:rPr lang="zh-CN" altLang="en-US"/>
              <a:t>：利用本地存储最新数据</a:t>
            </a:r>
            <a:r>
              <a:rPr lang="zh-CN" altLang="en-US" smtClean="0">
                <a:solidFill>
                  <a:srgbClr val="C00000"/>
                </a:solidFill>
              </a:rPr>
              <a:t>渲染页面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00000"/>
                </a:solidFill>
              </a:rPr>
              <a:t>重置表单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C00000"/>
                </a:solidFill>
              </a:rPr>
              <a:t>reset()</a:t>
            </a:r>
            <a:r>
              <a:rPr lang="zh-CN" altLang="en-US" smtClean="0"/>
              <a:t>方法）</a:t>
            </a:r>
            <a:endParaRPr lang="en-US" altLang="zh-CN" smtClean="0"/>
          </a:p>
          <a:p>
            <a:r>
              <a:rPr lang="zh-CN" altLang="en-US"/>
              <a:t>⑤：</a:t>
            </a:r>
            <a:r>
              <a:rPr lang="zh-CN" altLang="en-US" smtClean="0"/>
              <a:t>把</a:t>
            </a:r>
            <a:r>
              <a:rPr lang="zh-CN" altLang="en-US"/>
              <a:t>数组数据存储到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r>
              <a:rPr lang="zh-CN" altLang="en-US"/>
              <a:t>里面，</a:t>
            </a:r>
            <a:r>
              <a:rPr lang="en-US" altLang="zh-CN"/>
              <a:t> </a:t>
            </a:r>
            <a:r>
              <a:rPr lang="zh-CN" altLang="en-US"/>
              <a:t>利用 </a:t>
            </a:r>
            <a:r>
              <a:rPr lang="en-US" altLang="zh-CN">
                <a:solidFill>
                  <a:srgbClr val="C00000"/>
                </a:solidFill>
              </a:rPr>
              <a:t>JSON.stringify() </a:t>
            </a:r>
            <a:r>
              <a:rPr lang="zh-CN" altLang="en-US"/>
              <a:t>存储为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en-US" altLang="zh-CN"/>
          </a:p>
          <a:p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4014" y="18204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8" y="2932828"/>
            <a:ext cx="2550356" cy="189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16" y="3880656"/>
            <a:ext cx="5905251" cy="26611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7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</a:t>
            </a: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统计</a:t>
            </a:r>
            <a:r>
              <a:rPr lang="zh-CN" altLang="en-US" b="1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95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点击删除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按钮，可以删除对应的数据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①</a:t>
            </a:r>
            <a:r>
              <a:rPr lang="zh-CN" altLang="en-US"/>
              <a:t>：</a:t>
            </a:r>
            <a:r>
              <a:rPr lang="zh-CN" altLang="en-US" smtClean="0"/>
              <a:t>采用</a:t>
            </a:r>
            <a:r>
              <a:rPr lang="zh-CN" altLang="en-US">
                <a:solidFill>
                  <a:srgbClr val="C00000"/>
                </a:solidFill>
              </a:rPr>
              <a:t>事件委托</a:t>
            </a:r>
            <a:r>
              <a:rPr lang="zh-CN" altLang="en-US"/>
              <a:t>形式，给 </a:t>
            </a:r>
            <a:r>
              <a:rPr lang="en-US" altLang="zh-CN">
                <a:solidFill>
                  <a:srgbClr val="C00000"/>
                </a:solidFill>
              </a:rPr>
              <a:t>tbody </a:t>
            </a:r>
            <a:r>
              <a:rPr lang="zh-CN" altLang="en-US"/>
              <a:t>注册点击事件</a:t>
            </a:r>
            <a:endParaRPr lang="en-US" altLang="zh-CN"/>
          </a:p>
          <a:p>
            <a:r>
              <a:rPr lang="zh-CN" altLang="en-US" smtClean="0"/>
              <a:t>②：得到当前点击的索引号。渲染</a:t>
            </a:r>
            <a:r>
              <a:rPr lang="zh-CN" altLang="en-US"/>
              <a:t>数据的时候，动态给</a:t>
            </a:r>
            <a:r>
              <a:rPr lang="en-US" altLang="zh-CN"/>
              <a:t>a</a:t>
            </a:r>
            <a:r>
              <a:rPr lang="zh-CN" altLang="en-US"/>
              <a:t>链接</a:t>
            </a:r>
            <a:r>
              <a:rPr lang="zh-CN" altLang="en-US" smtClean="0"/>
              <a:t>添加</a:t>
            </a:r>
            <a:r>
              <a:rPr lang="zh-CN" altLang="en-US" smtClean="0">
                <a:solidFill>
                  <a:srgbClr val="C00000"/>
                </a:solidFill>
              </a:rPr>
              <a:t>自定义</a:t>
            </a:r>
            <a:r>
              <a:rPr lang="zh-CN" altLang="en-US">
                <a:solidFill>
                  <a:srgbClr val="C00000"/>
                </a:solidFill>
              </a:rPr>
              <a:t>属性 </a:t>
            </a:r>
            <a:r>
              <a:rPr lang="en-US" altLang="zh-CN"/>
              <a:t>data-id=“0</a:t>
            </a:r>
            <a:r>
              <a:rPr lang="en-US" altLang="zh-CN" smtClean="0"/>
              <a:t>” </a:t>
            </a:r>
            <a:r>
              <a:rPr lang="zh-CN" altLang="en-US" smtClean="0"/>
              <a:t>③：根据</a:t>
            </a:r>
            <a:r>
              <a:rPr lang="zh-CN" altLang="en-US"/>
              <a:t>索引号，利用 </a:t>
            </a:r>
            <a:r>
              <a:rPr lang="en-US" altLang="zh-CN">
                <a:solidFill>
                  <a:srgbClr val="C00000"/>
                </a:solidFill>
              </a:rPr>
              <a:t>splice</a:t>
            </a:r>
            <a:r>
              <a:rPr lang="en-US" altLang="zh-CN"/>
              <a:t> </a:t>
            </a:r>
            <a:r>
              <a:rPr lang="zh-CN" altLang="en-US" smtClean="0"/>
              <a:t>删除数组这</a:t>
            </a:r>
            <a:r>
              <a:rPr lang="zh-CN" altLang="en-US"/>
              <a:t>条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zh-CN" altLang="en-US" smtClean="0"/>
              <a:t>④：重新渲染</a:t>
            </a:r>
            <a:r>
              <a:rPr lang="zh-CN" altLang="en-US"/>
              <a:t>页面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/>
              <a:t>⑤</a:t>
            </a:r>
            <a:r>
              <a:rPr lang="zh-CN" altLang="en-US" smtClean="0"/>
              <a:t>：</a:t>
            </a:r>
            <a:r>
              <a:rPr lang="zh-CN" altLang="en-US"/>
              <a:t>把</a:t>
            </a:r>
            <a:r>
              <a:rPr lang="zh-CN" altLang="en-US" smtClean="0"/>
              <a:t>最新 </a:t>
            </a:r>
            <a:r>
              <a:rPr lang="en-US" altLang="zh-CN" smtClean="0"/>
              <a:t>arr </a:t>
            </a:r>
            <a:r>
              <a:rPr lang="zh-CN" altLang="en-US" smtClean="0"/>
              <a:t>数组</a:t>
            </a:r>
            <a:r>
              <a:rPr lang="zh-CN" altLang="en-US"/>
              <a:t>存入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67081" y="1709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16" y="3394645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72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点击删除</a:t>
            </a:r>
            <a:r>
              <a:rPr lang="zh-CN" altLang="en-US" smtClean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按钮，可以删除对应的数据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①</a:t>
            </a:r>
            <a:r>
              <a:rPr lang="zh-CN" altLang="en-US"/>
              <a:t>：</a:t>
            </a:r>
            <a:r>
              <a:rPr lang="zh-CN" altLang="en-US" smtClean="0"/>
              <a:t>采用</a:t>
            </a:r>
            <a:r>
              <a:rPr lang="zh-CN" altLang="en-US">
                <a:solidFill>
                  <a:srgbClr val="C00000"/>
                </a:solidFill>
              </a:rPr>
              <a:t>事件委托</a:t>
            </a:r>
            <a:r>
              <a:rPr lang="zh-CN" altLang="en-US"/>
              <a:t>形式，给 </a:t>
            </a:r>
            <a:r>
              <a:rPr lang="en-US" altLang="zh-CN">
                <a:solidFill>
                  <a:srgbClr val="C00000"/>
                </a:solidFill>
              </a:rPr>
              <a:t>tbody </a:t>
            </a:r>
            <a:r>
              <a:rPr lang="zh-CN" altLang="en-US"/>
              <a:t>注册点击事件</a:t>
            </a:r>
            <a:endParaRPr lang="en-US" altLang="zh-CN"/>
          </a:p>
          <a:p>
            <a:r>
              <a:rPr lang="zh-CN" altLang="en-US" smtClean="0"/>
              <a:t>②：得到当前点击的索引号。渲染</a:t>
            </a:r>
            <a:r>
              <a:rPr lang="zh-CN" altLang="en-US"/>
              <a:t>数据的时候，动态给</a:t>
            </a:r>
            <a:r>
              <a:rPr lang="en-US" altLang="zh-CN"/>
              <a:t>a</a:t>
            </a:r>
            <a:r>
              <a:rPr lang="zh-CN" altLang="en-US"/>
              <a:t>链接</a:t>
            </a:r>
            <a:r>
              <a:rPr lang="zh-CN" altLang="en-US" smtClean="0"/>
              <a:t>添加</a:t>
            </a:r>
            <a:r>
              <a:rPr lang="zh-CN" altLang="en-US" smtClean="0">
                <a:solidFill>
                  <a:srgbClr val="C00000"/>
                </a:solidFill>
              </a:rPr>
              <a:t>自定义</a:t>
            </a:r>
            <a:r>
              <a:rPr lang="zh-CN" altLang="en-US">
                <a:solidFill>
                  <a:srgbClr val="C00000"/>
                </a:solidFill>
              </a:rPr>
              <a:t>属性 </a:t>
            </a:r>
            <a:r>
              <a:rPr lang="en-US" altLang="zh-CN"/>
              <a:t>data-id=“0</a:t>
            </a:r>
            <a:r>
              <a:rPr lang="en-US" altLang="zh-CN" smtClean="0"/>
              <a:t>” </a:t>
            </a:r>
            <a:r>
              <a:rPr lang="zh-CN" altLang="en-US" smtClean="0"/>
              <a:t>③：根据</a:t>
            </a:r>
            <a:r>
              <a:rPr lang="zh-CN" altLang="en-US"/>
              <a:t>索引号，利用 </a:t>
            </a:r>
            <a:r>
              <a:rPr lang="en-US" altLang="zh-CN">
                <a:solidFill>
                  <a:srgbClr val="C00000"/>
                </a:solidFill>
              </a:rPr>
              <a:t>splice</a:t>
            </a:r>
            <a:r>
              <a:rPr lang="en-US" altLang="zh-CN"/>
              <a:t> </a:t>
            </a:r>
            <a:r>
              <a:rPr lang="zh-CN" altLang="en-US" smtClean="0"/>
              <a:t>删除数组这</a:t>
            </a:r>
            <a:r>
              <a:rPr lang="zh-CN" altLang="en-US"/>
              <a:t>条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zh-CN" altLang="en-US" smtClean="0"/>
              <a:t>④：重新渲染</a:t>
            </a:r>
            <a:r>
              <a:rPr lang="zh-CN" altLang="en-US"/>
              <a:t>页面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/>
              <a:t>⑤</a:t>
            </a:r>
            <a:r>
              <a:rPr lang="zh-CN" altLang="en-US" smtClean="0"/>
              <a:t>：</a:t>
            </a:r>
            <a:r>
              <a:rPr lang="zh-CN" altLang="en-US"/>
              <a:t>把</a:t>
            </a:r>
            <a:r>
              <a:rPr lang="zh-CN" altLang="en-US" smtClean="0"/>
              <a:t>最新 </a:t>
            </a:r>
            <a:r>
              <a:rPr lang="en-US" altLang="zh-CN" smtClean="0"/>
              <a:t>arr </a:t>
            </a:r>
            <a:r>
              <a:rPr lang="zh-CN" altLang="en-US" smtClean="0"/>
              <a:t>数组</a:t>
            </a:r>
            <a:r>
              <a:rPr lang="zh-CN" altLang="en-US"/>
              <a:t>存入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67081" y="1709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的组成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smtClean="0">
                <a:solidFill>
                  <a:srgbClr val="B60206"/>
                </a:solidFill>
              </a:rPr>
              <a:t>ECMAScript</a:t>
            </a:r>
            <a:r>
              <a:rPr lang="en-US" altLang="zh-CN" sz="1800" b="1" dirty="0" smtClean="0">
                <a:solidFill>
                  <a:srgbClr val="B60206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</a:t>
            </a:r>
            <a:r>
              <a:rPr lang="zh-CN" altLang="en-US" smtClean="0"/>
              <a:t>规定</a:t>
            </a:r>
            <a:r>
              <a:rPr lang="zh-CN" altLang="en-US" dirty="0"/>
              <a:t>了</a:t>
            </a:r>
            <a:r>
              <a:rPr lang="en-US" altLang="zh-CN" dirty="0" err="1"/>
              <a:t>js</a:t>
            </a:r>
            <a:r>
              <a:rPr lang="zh-CN" altLang="en-US" dirty="0"/>
              <a:t>基础语法核心知识。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/>
              <a:t>比如：变量、分支语句、循环语句、对象等等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rgbClr val="B60206"/>
                </a:solidFill>
              </a:rPr>
              <a:t>Web APIs :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smtClean="0"/>
              <a:t>DOM   </a:t>
            </a:r>
            <a:r>
              <a:rPr lang="zh-CN" altLang="en-US" sz="1600" smtClean="0">
                <a:solidFill>
                  <a:srgbClr val="C00000"/>
                </a:solidFill>
              </a:rPr>
              <a:t>文档对象模型</a:t>
            </a:r>
            <a:r>
              <a:rPr lang="zh-CN" altLang="en-US" sz="1600" smtClean="0"/>
              <a:t>，</a:t>
            </a:r>
            <a:r>
              <a:rPr lang="zh-CN" altLang="en-US" sz="1600"/>
              <a:t> </a:t>
            </a:r>
            <a:r>
              <a:rPr lang="zh-CN" altLang="en-US" sz="1600" smtClean="0"/>
              <a:t>定义</a:t>
            </a:r>
            <a:r>
              <a:rPr lang="zh-CN" altLang="en-US" sz="1600"/>
              <a:t>了一套</a:t>
            </a:r>
            <a:r>
              <a:rPr lang="zh-CN" altLang="en-US" sz="1600" smtClean="0"/>
              <a:t>操作</a:t>
            </a:r>
            <a:r>
              <a:rPr lang="en-US" altLang="zh-CN" sz="1600" smtClean="0">
                <a:solidFill>
                  <a:srgbClr val="C00000"/>
                </a:solidFill>
              </a:rPr>
              <a:t>HTML</a:t>
            </a:r>
            <a:r>
              <a:rPr lang="zh-CN" altLang="en-US" sz="1600" smtClean="0">
                <a:solidFill>
                  <a:srgbClr val="C00000"/>
                </a:solidFill>
              </a:rPr>
              <a:t>文档</a:t>
            </a:r>
            <a:r>
              <a:rPr lang="zh-CN" altLang="en-US" sz="1600"/>
              <a:t>的</a:t>
            </a:r>
            <a:r>
              <a:rPr lang="en-US" altLang="zh-CN" sz="1600"/>
              <a:t>API</a:t>
            </a:r>
            <a:endParaRPr lang="en-US" altLang="zh-CN" sz="1600" smtClean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smtClean="0"/>
              <a:t>BOM   </a:t>
            </a:r>
            <a:r>
              <a:rPr lang="zh-CN" altLang="en-US" sz="1600" smtClean="0">
                <a:solidFill>
                  <a:srgbClr val="C00000"/>
                </a:solidFill>
              </a:rPr>
              <a:t>浏览器对象模型</a:t>
            </a:r>
            <a:r>
              <a:rPr lang="zh-CN" altLang="en-US" sz="1600" smtClean="0"/>
              <a:t>，</a:t>
            </a:r>
            <a:r>
              <a:rPr lang="zh-CN" altLang="en-US" sz="1600"/>
              <a:t>定义了一套操作</a:t>
            </a:r>
            <a:r>
              <a:rPr lang="zh-CN" altLang="en-US" sz="1600">
                <a:solidFill>
                  <a:srgbClr val="C00000"/>
                </a:solidFill>
              </a:rPr>
              <a:t>浏览器窗口</a:t>
            </a:r>
            <a:r>
              <a:rPr lang="zh-CN" altLang="en-US" sz="1600"/>
              <a:t>的</a:t>
            </a:r>
            <a:r>
              <a:rPr lang="en-US" altLang="zh-CN" sz="1600"/>
              <a:t>API</a:t>
            </a:r>
            <a:endParaRPr lang="en-US" altLang="zh-CN" sz="1600" b="1" smtClean="0"/>
          </a:p>
          <a:p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8602315" y="2040422"/>
            <a:ext cx="1338485" cy="498015"/>
            <a:chOff x="3717164" y="2033588"/>
            <a:chExt cx="1338485" cy="4980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JavaScript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7665" y="3137874"/>
            <a:ext cx="1914743" cy="1271503"/>
            <a:chOff x="2181071" y="2643188"/>
            <a:chExt cx="1914743" cy="1271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椭圆 13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ECMAScript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1071" y="3660775"/>
              <a:ext cx="1914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1050" dirty="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语言基础</a:t>
              </a:r>
              <a:endParaRPr lang="zh-CN" altLang="en-US" sz="105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89440" y="4790461"/>
            <a:ext cx="1481844" cy="1309488"/>
            <a:chOff x="3615565" y="2643188"/>
            <a:chExt cx="1481844" cy="1309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DOM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87422" y="369876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文档</a:t>
              </a:r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对象模型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8056" y="4787739"/>
            <a:ext cx="1418006" cy="1275443"/>
            <a:chOff x="5448623" y="2621604"/>
            <a:chExt cx="1418006" cy="1275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BOM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浏览器对象模型</a:t>
              </a:r>
            </a:p>
          </p:txBody>
        </p:sp>
      </p:grpSp>
      <p:cxnSp>
        <p:nvCxnSpPr>
          <p:cNvPr id="26" name="直接箭头连接符 25"/>
          <p:cNvCxnSpPr>
            <a:stCxn id="11" idx="2"/>
            <a:endCxn id="14" idx="0"/>
          </p:cNvCxnSpPr>
          <p:nvPr/>
        </p:nvCxnSpPr>
        <p:spPr>
          <a:xfrm flipH="1">
            <a:off x="8123415" y="2538437"/>
            <a:ext cx="1148143" cy="5994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 rot="5400000">
            <a:off x="10086451" y="3535452"/>
            <a:ext cx="558156" cy="1860590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678864" y="3167210"/>
            <a:ext cx="1296988" cy="1008062"/>
            <a:chOff x="3615565" y="2643188"/>
            <a:chExt cx="1296988" cy="1008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Web APIs</a:t>
              </a:r>
              <a:endParaRPr 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endParaRPr>
            </a:p>
          </p:txBody>
        </p:sp>
      </p:grpSp>
      <p:cxnSp>
        <p:nvCxnSpPr>
          <p:cNvPr id="3" name="直接箭头连接符 2"/>
          <p:cNvCxnSpPr>
            <a:stCxn id="11" idx="2"/>
            <a:endCxn id="32" idx="0"/>
          </p:cNvCxnSpPr>
          <p:nvPr/>
        </p:nvCxnSpPr>
        <p:spPr>
          <a:xfrm>
            <a:off x="9271558" y="2538437"/>
            <a:ext cx="1055800" cy="6287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4624622"/>
            <a:ext cx="5423569" cy="16016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31333" y="1834056"/>
            <a:ext cx="8373532" cy="455040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关于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stuId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的处理</a:t>
            </a:r>
            <a:endParaRPr lang="en-US" altLang="zh-CN" smtClean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</a:t>
            </a:r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思路</a:t>
            </a:r>
            <a:r>
              <a:rPr lang="zh-CN" altLang="en-US" b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b="1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smtClean="0"/>
              <a:t>①：新</a:t>
            </a:r>
            <a:r>
              <a:rPr lang="zh-CN" altLang="en-US"/>
              <a:t>增加序号应该是</a:t>
            </a:r>
            <a:r>
              <a:rPr lang="zh-CN" altLang="en-US">
                <a:solidFill>
                  <a:srgbClr val="C00000"/>
                </a:solidFill>
              </a:rPr>
              <a:t>最后一条数据</a:t>
            </a:r>
            <a:r>
              <a:rPr lang="zh-CN" altLang="en-US" smtClean="0">
                <a:solidFill>
                  <a:srgbClr val="C00000"/>
                </a:solidFill>
              </a:rPr>
              <a:t>的</a:t>
            </a:r>
            <a:r>
              <a:rPr lang="en-US" altLang="zh-CN">
                <a:solidFill>
                  <a:srgbClr val="C00000"/>
                </a:solidFill>
              </a:rPr>
              <a:t>stuId</a:t>
            </a:r>
            <a:r>
              <a:rPr lang="zh-CN" altLang="en-US" smtClean="0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+ 1      </a:t>
            </a:r>
            <a:endParaRPr lang="en-US" altLang="zh-CN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C00000"/>
                </a:solidFill>
              </a:rPr>
              <a:t>数组</a:t>
            </a: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数组的长度</a:t>
            </a:r>
            <a:r>
              <a:rPr lang="en-US" altLang="zh-CN">
                <a:solidFill>
                  <a:srgbClr val="C00000"/>
                </a:solidFill>
              </a:rPr>
              <a:t>-1]</a:t>
            </a:r>
            <a:r>
              <a:rPr lang="en-US" altLang="zh-CN"/>
              <a:t>.stuId + 1</a:t>
            </a:r>
          </a:p>
          <a:p>
            <a:r>
              <a:rPr lang="zh-CN" altLang="en-US" smtClean="0"/>
              <a:t>②：但是</a:t>
            </a:r>
            <a:r>
              <a:rPr lang="zh-CN" altLang="en-US"/>
              <a:t>要判断， 如果</a:t>
            </a:r>
            <a:r>
              <a:rPr lang="zh-CN" altLang="en-US">
                <a:solidFill>
                  <a:srgbClr val="C00000"/>
                </a:solidFill>
              </a:rPr>
              <a:t>没有数据</a:t>
            </a:r>
            <a:r>
              <a:rPr lang="zh-CN" altLang="en-US"/>
              <a:t>则是直接</a:t>
            </a:r>
            <a:r>
              <a:rPr lang="zh-CN" altLang="en-US">
                <a:solidFill>
                  <a:srgbClr val="C00000"/>
                </a:solidFill>
              </a:rPr>
              <a:t>赋值为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/>
              <a:t>，否则就采用上面的做法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4213027"/>
            <a:ext cx="9676190" cy="21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54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BOM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C00000"/>
                </a:solidFill>
              </a:rPr>
              <a:t>BOM</a:t>
            </a:r>
            <a:r>
              <a:rPr lang="en-US" altLang="zh-CN" smtClean="0"/>
              <a:t> (</a:t>
            </a:r>
            <a:r>
              <a:rPr lang="en-US" altLang="zh-CN" dirty="0" smtClean="0"/>
              <a:t>Browser </a:t>
            </a:r>
            <a:r>
              <a:rPr lang="en-US" altLang="zh-CN" dirty="0"/>
              <a:t>Object Model 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浏览器</a:t>
            </a:r>
            <a:r>
              <a:rPr lang="zh-CN" altLang="en-US" dirty="0" smtClean="0">
                <a:solidFill>
                  <a:srgbClr val="C00000"/>
                </a:solidFill>
              </a:rPr>
              <a:t>对象模型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/>
            <a:r>
              <a:rPr lang="en-US" altLang="zh-CN" dirty="0" smtClean="0">
                <a:solidFill>
                  <a:srgbClr val="C00000"/>
                </a:solidFill>
              </a:rPr>
              <a:t>window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是一个全局对象，也可以说是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</a:rPr>
              <a:t>顶级对象</a:t>
            </a:r>
          </a:p>
          <a:p>
            <a:pPr marL="285750" indent="-285750"/>
            <a:r>
              <a:rPr lang="zh-CN" altLang="en-US" dirty="0" smtClean="0"/>
              <a:t>像</a:t>
            </a:r>
            <a:r>
              <a:rPr lang="en-US" altLang="zh-CN" dirty="0"/>
              <a:t>document</a:t>
            </a:r>
            <a:r>
              <a:rPr lang="zh-CN" altLang="en-US" dirty="0"/>
              <a:t>、</a:t>
            </a:r>
            <a:r>
              <a:rPr lang="en-US" altLang="zh-CN" dirty="0"/>
              <a:t>alert()</a:t>
            </a:r>
            <a:r>
              <a:rPr lang="zh-CN" altLang="en-US" dirty="0"/>
              <a:t>、</a:t>
            </a:r>
            <a:r>
              <a:rPr lang="en-US" altLang="zh-CN" dirty="0"/>
              <a:t>console.log()</a:t>
            </a:r>
            <a:r>
              <a:rPr lang="zh-CN" altLang="en-US" dirty="0"/>
              <a:t>这些都是</a:t>
            </a:r>
            <a:r>
              <a:rPr lang="en-US" altLang="zh-CN" dirty="0"/>
              <a:t>window</a:t>
            </a:r>
            <a:r>
              <a:rPr lang="zh-CN" altLang="en-US" dirty="0"/>
              <a:t>的属性，基本</a:t>
            </a:r>
            <a:r>
              <a:rPr lang="en-US" altLang="zh-CN" dirty="0"/>
              <a:t>BOM</a:t>
            </a:r>
            <a:r>
              <a:rPr lang="zh-CN" altLang="en-US" dirty="0"/>
              <a:t>的属性和方法都是</a:t>
            </a:r>
            <a:r>
              <a:rPr lang="en-US" altLang="zh-CN"/>
              <a:t>window</a:t>
            </a:r>
            <a:r>
              <a:rPr lang="zh-CN" altLang="en-US" smtClean="0"/>
              <a:t>的</a:t>
            </a:r>
            <a:endParaRPr lang="en-US" altLang="zh-CN" smtClean="0"/>
          </a:p>
          <a:p>
            <a:pPr marL="285750" indent="-285750"/>
            <a:r>
              <a:rPr lang="zh-CN" altLang="en-US" smtClean="0"/>
              <a:t>所有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C00000"/>
                </a:solidFill>
              </a:rPr>
              <a:t>var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/>
              <a:t>在全局作用域中的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都会变成</a:t>
            </a:r>
            <a:r>
              <a:rPr lang="en-US" altLang="zh-CN" dirty="0"/>
              <a:t>window</a:t>
            </a:r>
            <a:r>
              <a:rPr lang="zh-CN" altLang="en-US" dirty="0"/>
              <a:t>对象的属性和方法</a:t>
            </a:r>
          </a:p>
          <a:p>
            <a:pPr marL="285750" indent="-285750"/>
            <a:r>
              <a:rPr lang="en-US" altLang="zh-CN" smtClean="0"/>
              <a:t>window</a:t>
            </a:r>
            <a:r>
              <a:rPr lang="zh-CN" altLang="en-US" dirty="0"/>
              <a:t>对象下的属性和方法调用的时候可以</a:t>
            </a:r>
            <a:r>
              <a:rPr lang="zh-CN" altLang="en-US" dirty="0">
                <a:solidFill>
                  <a:srgbClr val="C00000"/>
                </a:solidFill>
              </a:rPr>
              <a:t>省略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8" y="2216363"/>
            <a:ext cx="6644443" cy="16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有几部分组成的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ECMAScript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定义基本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APIs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是什么？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对象模型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，定义了一套操作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浏览器窗口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en-US" altLang="zh-CN" sz="1400" b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对象是什么？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平时可以省略吗？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是一个全局对象，也可以说是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顶级</a:t>
            </a:r>
            <a:r>
              <a:rPr lang="zh-CN" altLang="en-US" sz="14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400" b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对象下的属性和方法调用的时候可以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window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C00000"/>
                </a:solidFill>
              </a:rPr>
              <a:t>定时器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延时函数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smtClean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err="1"/>
              <a:t>histroy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/>
              <a:t>定时器</a:t>
            </a:r>
            <a:r>
              <a:rPr lang="en-US" altLang="zh-CN" smtClean="0"/>
              <a:t>-</a:t>
            </a:r>
            <a:r>
              <a:rPr lang="zh-CN" altLang="en-US" smtClean="0"/>
              <a:t>延迟函数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212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内置的一个用来让代码</a:t>
            </a:r>
            <a:r>
              <a:rPr lang="zh-CN" altLang="en-US" dirty="0">
                <a:solidFill>
                  <a:srgbClr val="C00000"/>
                </a:solidFill>
              </a:rPr>
              <a:t>延迟执行</a:t>
            </a:r>
            <a:r>
              <a:rPr lang="zh-CN" altLang="en-US" dirty="0"/>
              <a:t>的函数，叫 </a:t>
            </a:r>
            <a:r>
              <a:rPr lang="en-US" altLang="zh-CN" dirty="0" err="1" smtClean="0">
                <a:solidFill>
                  <a:srgbClr val="C00000"/>
                </a:solidFill>
              </a:rPr>
              <a:t>setTimeout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/>
              <a:t>仅仅</a:t>
            </a:r>
            <a:r>
              <a:rPr lang="zh-CN" altLang="en-US" dirty="0">
                <a:solidFill>
                  <a:srgbClr val="C00000"/>
                </a:solidFill>
              </a:rPr>
              <a:t>只执行一次</a:t>
            </a:r>
            <a:r>
              <a:rPr lang="zh-CN" altLang="en-US" dirty="0"/>
              <a:t>，所以可以理解为就是把一段代码延迟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平时</a:t>
            </a:r>
            <a:r>
              <a:rPr lang="zh-CN" altLang="en-US" smtClean="0"/>
              <a:t>省略</a:t>
            </a:r>
            <a:r>
              <a:rPr lang="en-US" altLang="zh-CN" smtClean="0"/>
              <a:t>window</a:t>
            </a:r>
          </a:p>
          <a:p>
            <a:pPr marL="285750" indent="-285750"/>
            <a:r>
              <a:rPr lang="zh-CN" altLang="en-US"/>
              <a:t>间歇函数 </a:t>
            </a:r>
            <a:r>
              <a:rPr lang="en-US" altLang="zh-CN"/>
              <a:t>setInterval : </a:t>
            </a:r>
            <a:r>
              <a:rPr lang="zh-CN" altLang="en-US"/>
              <a:t>每</a:t>
            </a:r>
            <a:r>
              <a:rPr lang="zh-CN" altLang="en-US">
                <a:solidFill>
                  <a:srgbClr val="C00000"/>
                </a:solidFill>
              </a:rPr>
              <a:t>隔一段时间</a:t>
            </a:r>
            <a:r>
              <a:rPr lang="zh-CN" altLang="en-US"/>
              <a:t>就执行一</a:t>
            </a:r>
            <a:r>
              <a:rPr lang="zh-CN" altLang="en-US" smtClean="0"/>
              <a:t>次，</a:t>
            </a:r>
            <a:r>
              <a:rPr lang="en-US" altLang="zh-CN"/>
              <a:t> , </a:t>
            </a:r>
            <a:r>
              <a:rPr lang="zh-CN" altLang="en-US"/>
              <a:t>平时省略</a:t>
            </a:r>
            <a:r>
              <a:rPr lang="en-US" altLang="zh-CN"/>
              <a:t>window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清除延时</a:t>
            </a:r>
            <a:r>
              <a:rPr lang="zh-CN" altLang="en-US" b="1" smtClean="0"/>
              <a:t>函数</a:t>
            </a:r>
            <a:r>
              <a:rPr lang="zh-CN" altLang="en-US" smtClean="0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/>
            <a:r>
              <a:rPr lang="zh-CN" altLang="en-US" b="1" dirty="0"/>
              <a:t>注意点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/>
              <a:t>延时</a:t>
            </a:r>
            <a:r>
              <a:rPr lang="zh-CN" altLang="en-US"/>
              <a:t>函数</a:t>
            </a:r>
            <a:r>
              <a:rPr lang="zh-CN" altLang="en-US" smtClean="0"/>
              <a:t>需要</a:t>
            </a:r>
            <a:r>
              <a:rPr lang="zh-CN" altLang="en-US" dirty="0"/>
              <a:t>等待</a:t>
            </a:r>
            <a:r>
              <a:rPr lang="en-US" altLang="zh-CN" dirty="0"/>
              <a:t>,</a:t>
            </a:r>
            <a:r>
              <a:rPr lang="zh-CN" altLang="en-US" dirty="0"/>
              <a:t>所以后面的代码先执行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返回</a:t>
            </a:r>
            <a:r>
              <a:rPr lang="zh-CN" altLang="en-US" smtClean="0"/>
              <a:t>值是一个</a:t>
            </a:r>
            <a:r>
              <a:rPr lang="zh-CN" altLang="en-US" smtClean="0">
                <a:solidFill>
                  <a:srgbClr val="C00000"/>
                </a:solidFill>
              </a:rPr>
              <a:t>正整数</a:t>
            </a:r>
            <a:r>
              <a:rPr lang="zh-CN" altLang="en-US" dirty="0"/>
              <a:t>，表示定时器的</a:t>
            </a:r>
            <a:r>
              <a:rPr lang="zh-CN" altLang="en-US" dirty="0">
                <a:solidFill>
                  <a:srgbClr val="C00000"/>
                </a:solidFill>
              </a:rPr>
              <a:t>编号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2" y="2599284"/>
            <a:ext cx="4578801" cy="549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2" y="4603001"/>
            <a:ext cx="4815868" cy="664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2399</Words>
  <Application>Microsoft Office PowerPoint</Application>
  <PresentationFormat>宽屏</PresentationFormat>
  <Paragraphs>419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第五天</vt:lpstr>
      <vt:lpstr>PowerPoint 演示文稿</vt:lpstr>
      <vt:lpstr>PowerPoint 演示文稿</vt:lpstr>
      <vt:lpstr>BOM</vt:lpstr>
      <vt:lpstr>JavaScript的组成</vt:lpstr>
      <vt:lpstr>1.1 BOM</vt:lpstr>
      <vt:lpstr>PowerPoint 演示文稿</vt:lpstr>
      <vt:lpstr>BOM</vt:lpstr>
      <vt:lpstr>1.2 定时器-延迟函数</vt:lpstr>
      <vt:lpstr>PowerPoint 演示文稿</vt:lpstr>
      <vt:lpstr>BOM</vt:lpstr>
      <vt:lpstr>1.3 location对象  </vt:lpstr>
      <vt:lpstr>PowerPoint 演示文稿</vt:lpstr>
      <vt:lpstr>PowerPoint 演示文稿</vt:lpstr>
      <vt:lpstr>BOM</vt:lpstr>
      <vt:lpstr>1.5 navigator对象</vt:lpstr>
      <vt:lpstr>BOM</vt:lpstr>
      <vt:lpstr>1.5 histroy对象</vt:lpstr>
      <vt:lpstr>BOM</vt:lpstr>
      <vt:lpstr>1.6 本地存储（今日重点）</vt:lpstr>
      <vt:lpstr>1.6 本地存储分类- localStorage（重点）</vt:lpstr>
      <vt:lpstr>1.6 本地存储分类- sessionStorage（了解）</vt:lpstr>
      <vt:lpstr>PowerPoint 演示文稿</vt:lpstr>
      <vt:lpstr>1.6 本地存储分类- localStorage</vt:lpstr>
      <vt:lpstr>1.6 localStorage 存储复杂数据类型</vt:lpstr>
      <vt:lpstr>1.6 本地存储分类- localStorage</vt:lpstr>
      <vt:lpstr>1.6 本地存储分类- localStorage</vt:lpstr>
      <vt:lpstr>1.6 本地存储分类- localStorage</vt:lpstr>
      <vt:lpstr>1.6 本地存储分类- localStorage</vt:lpstr>
      <vt:lpstr>1.6 本地存储分类- localStorage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数组中map方法  迭代数组</vt:lpstr>
      <vt:lpstr>数组中join方法  </vt:lpstr>
      <vt:lpstr>数组中map + join 方法渲染页面思路：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5172</cp:revision>
  <dcterms:created xsi:type="dcterms:W3CDTF">2020-03-31T02:23:00Z</dcterms:created>
  <dcterms:modified xsi:type="dcterms:W3CDTF">2023-02-10T17:26:21Z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