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8" r:id="rId3"/>
  </p:sldMasterIdLst>
  <p:notesMasterIdLst>
    <p:notesMasterId r:id="rId55"/>
  </p:notesMasterIdLst>
  <p:handoutMasterIdLst>
    <p:handoutMasterId r:id="rId56"/>
  </p:handoutMasterIdLst>
  <p:sldIdLst>
    <p:sldId id="526" r:id="rId4"/>
    <p:sldId id="875" r:id="rId5"/>
    <p:sldId id="876" r:id="rId6"/>
    <p:sldId id="877" r:id="rId7"/>
    <p:sldId id="878" r:id="rId8"/>
    <p:sldId id="882" r:id="rId9"/>
    <p:sldId id="885" r:id="rId10"/>
    <p:sldId id="888" r:id="rId11"/>
    <p:sldId id="889" r:id="rId12"/>
    <p:sldId id="942" r:id="rId13"/>
    <p:sldId id="892" r:id="rId14"/>
    <p:sldId id="941" r:id="rId15"/>
    <p:sldId id="895" r:id="rId16"/>
    <p:sldId id="896" r:id="rId17"/>
    <p:sldId id="897" r:id="rId18"/>
    <p:sldId id="928" r:id="rId19"/>
    <p:sldId id="899" r:id="rId20"/>
    <p:sldId id="900" r:id="rId21"/>
    <p:sldId id="903" r:id="rId22"/>
    <p:sldId id="904" r:id="rId23"/>
    <p:sldId id="905" r:id="rId24"/>
    <p:sldId id="943" r:id="rId25"/>
    <p:sldId id="906" r:id="rId26"/>
    <p:sldId id="907" r:id="rId27"/>
    <p:sldId id="909" r:id="rId28"/>
    <p:sldId id="908" r:id="rId29"/>
    <p:sldId id="932" r:id="rId30"/>
    <p:sldId id="931" r:id="rId31"/>
    <p:sldId id="911" r:id="rId32"/>
    <p:sldId id="912" r:id="rId33"/>
    <p:sldId id="913" r:id="rId34"/>
    <p:sldId id="933" r:id="rId35"/>
    <p:sldId id="914" r:id="rId36"/>
    <p:sldId id="935" r:id="rId37"/>
    <p:sldId id="934" r:id="rId38"/>
    <p:sldId id="936" r:id="rId39"/>
    <p:sldId id="937" r:id="rId40"/>
    <p:sldId id="938" r:id="rId41"/>
    <p:sldId id="916" r:id="rId42"/>
    <p:sldId id="940" r:id="rId43"/>
    <p:sldId id="939" r:id="rId44"/>
    <p:sldId id="917" r:id="rId45"/>
    <p:sldId id="918" r:id="rId46"/>
    <p:sldId id="944" r:id="rId47"/>
    <p:sldId id="945" r:id="rId48"/>
    <p:sldId id="919" r:id="rId49"/>
    <p:sldId id="920" r:id="rId50"/>
    <p:sldId id="921" r:id="rId51"/>
    <p:sldId id="946" r:id="rId52"/>
    <p:sldId id="923" r:id="rId53"/>
    <p:sldId id="264" r:id="rId54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5852" autoAdjust="0"/>
  </p:normalViewPr>
  <p:slideViewPr>
    <p:cSldViewPr snapToGrid="0">
      <p:cViewPr>
        <p:scale>
          <a:sx n="75" d="100"/>
          <a:sy n="75" d="100"/>
        </p:scale>
        <p:origin x="189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​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​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2/11/2023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web APIs</a:t>
            </a:r>
            <a:r>
              <a:rPr kumimoji="1" lang="zh-CN" altLang="en-US" smtClean="0"/>
              <a:t> 第</a:t>
            </a:r>
            <a:r>
              <a:rPr kumimoji="1" lang="zh-CN" altLang="en-US"/>
              <a:t>六</a:t>
            </a:r>
            <a:r>
              <a:rPr kumimoji="1" lang="zh-CN" altLang="en-US" smtClean="0"/>
              <a:t>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正则表达式、阶段案例</a:t>
            </a:r>
            <a:endParaRPr kumimoji="1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为了方便记忆和学习，我们对众多的元字符进行了分类：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元字符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FD903D-4E9C-4A7E-B045-7B7F066CB22D}"/>
              </a:ext>
            </a:extLst>
          </p:cNvPr>
          <p:cNvGrpSpPr/>
          <p:nvPr/>
        </p:nvGrpSpPr>
        <p:grpSpPr>
          <a:xfrm>
            <a:off x="4251975" y="2434817"/>
            <a:ext cx="1440160" cy="1440160"/>
            <a:chOff x="4066364" y="1514966"/>
            <a:chExt cx="1757290" cy="1757290"/>
          </a:xfrm>
        </p:grpSpPr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BFD86FDA-9915-431B-AF2C-A30B94F546A2}"/>
                </a:ext>
              </a:extLst>
            </p:cNvPr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FFA16A20-02A8-4E44-927F-0B5BF6A9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14D3A37-EE72-428A-B3B2-F8C2E58032EF}"/>
                </a:ext>
              </a:extLst>
            </p:cNvPr>
            <p:cNvSpPr txBox="1"/>
            <p:nvPr/>
          </p:nvSpPr>
          <p:spPr>
            <a:xfrm>
              <a:off x="4613791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5BA075-62A9-40C0-973A-2646220EF1B5}"/>
              </a:ext>
            </a:extLst>
          </p:cNvPr>
          <p:cNvGrpSpPr/>
          <p:nvPr/>
        </p:nvGrpSpPr>
        <p:grpSpPr>
          <a:xfrm>
            <a:off x="5928044" y="2434817"/>
            <a:ext cx="1440160" cy="1440160"/>
            <a:chOff x="6027167" y="1514966"/>
            <a:chExt cx="1757290" cy="1757290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BD099660-362E-4CC6-BB25-DB0927A15C5E}"/>
                </a:ext>
              </a:extLst>
            </p:cNvPr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087960D9-2B17-4462-BA19-AEB79663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E1EDBC-2B5C-4BFB-B154-CC988BB0C3C9}"/>
                </a:ext>
              </a:extLst>
            </p:cNvPr>
            <p:cNvSpPr txBox="1"/>
            <p:nvPr/>
          </p:nvSpPr>
          <p:spPr>
            <a:xfrm>
              <a:off x="6602838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030D2BB-35FA-4288-B3DF-A9500F85FE3D}"/>
              </a:ext>
            </a:extLst>
          </p:cNvPr>
          <p:cNvGrpSpPr/>
          <p:nvPr/>
        </p:nvGrpSpPr>
        <p:grpSpPr>
          <a:xfrm>
            <a:off x="4251975" y="4108698"/>
            <a:ext cx="1440160" cy="1440160"/>
            <a:chOff x="4066364" y="3439143"/>
            <a:chExt cx="1757290" cy="1757290"/>
          </a:xfrm>
        </p:grpSpPr>
        <p:sp>
          <p:nvSpPr>
            <p:cNvPr id="42" name="泪滴形 41">
              <a:extLst>
                <a:ext uri="{FF2B5EF4-FFF2-40B4-BE49-F238E27FC236}">
                  <a16:creationId xmlns:a16="http://schemas.microsoft.com/office/drawing/2014/main" id="{1CB9045C-FF8E-4B55-9DC4-AC2BCA89D4A6}"/>
                </a:ext>
              </a:extLst>
            </p:cNvPr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779E5E26-1D62-421C-ACB4-047111F1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F378CF-2F9F-4041-9CF7-37A87945F9A9}"/>
                </a:ext>
              </a:extLst>
            </p:cNvPr>
            <p:cNvSpPr txBox="1"/>
            <p:nvPr/>
          </p:nvSpPr>
          <p:spPr>
            <a:xfrm>
              <a:off x="4600838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019488C-DACE-4722-9891-9C18AC381F40}"/>
              </a:ext>
            </a:extLst>
          </p:cNvPr>
          <p:cNvGrpSpPr/>
          <p:nvPr/>
        </p:nvGrpSpPr>
        <p:grpSpPr>
          <a:xfrm>
            <a:off x="5928044" y="4108698"/>
            <a:ext cx="1440160" cy="1440160"/>
            <a:chOff x="6027167" y="3439143"/>
            <a:chExt cx="1757290" cy="1757290"/>
          </a:xfrm>
        </p:grpSpPr>
        <p:sp>
          <p:nvSpPr>
            <p:cNvPr id="46" name="泪滴形 45">
              <a:extLst>
                <a:ext uri="{FF2B5EF4-FFF2-40B4-BE49-F238E27FC236}">
                  <a16:creationId xmlns:a16="http://schemas.microsoft.com/office/drawing/2014/main" id="{49013387-9099-415D-9D1C-87E1AD6A90FA}"/>
                </a:ext>
              </a:extLst>
            </p:cNvPr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1AD0C0CE-26EB-4549-9303-48B16398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A3E462-71CC-464E-9D62-48DBD30DDED1}"/>
                </a:ext>
              </a:extLst>
            </p:cNvPr>
            <p:cNvSpPr txBox="1"/>
            <p:nvPr/>
          </p:nvSpPr>
          <p:spPr>
            <a:xfrm>
              <a:off x="6593735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608C54C-CC25-49D3-B188-12B9B281DC32}"/>
              </a:ext>
            </a:extLst>
          </p:cNvPr>
          <p:cNvGrpSpPr/>
          <p:nvPr/>
        </p:nvGrpSpPr>
        <p:grpSpPr>
          <a:xfrm>
            <a:off x="573556" y="2459263"/>
            <a:ext cx="3320568" cy="962122"/>
            <a:chOff x="925633" y="1436454"/>
            <a:chExt cx="2989448" cy="962122"/>
          </a:xfrm>
        </p:grpSpPr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E11DAAAB-D26C-422E-BF70-B92729E5FBA5}"/>
                </a:ext>
              </a:extLst>
            </p:cNvPr>
            <p:cNvSpPr txBox="1"/>
            <p:nvPr/>
          </p:nvSpPr>
          <p:spPr>
            <a:xfrm>
              <a:off x="2162524" y="1436454"/>
              <a:ext cx="1733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边界符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id="{114F7BDE-E867-4D2F-900A-3F88F48D00AA}"/>
                </a:ext>
              </a:extLst>
            </p:cNvPr>
            <p:cNvSpPr txBox="1"/>
            <p:nvPr/>
          </p:nvSpPr>
          <p:spPr>
            <a:xfrm>
              <a:off x="925633" y="1752245"/>
              <a:ext cx="29894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位置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规则，必须用什么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开头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，用什么</a:t>
              </a:r>
              <a:r>
                <a:rPr lang="zh-CN" altLang="en-US" sz="120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结尾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8352FB-75B5-4781-96A6-4A6531460C5E}"/>
              </a:ext>
            </a:extLst>
          </p:cNvPr>
          <p:cNvGrpSpPr/>
          <p:nvPr/>
        </p:nvGrpSpPr>
        <p:grpSpPr>
          <a:xfrm>
            <a:off x="7616502" y="2459263"/>
            <a:ext cx="3013581" cy="777456"/>
            <a:chOff x="7879058" y="1436454"/>
            <a:chExt cx="3013581" cy="7774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757893-3263-49BC-8AED-649782F05E7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量词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AD3A01-BB7B-4AC7-90C1-B884815D78B5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重复次数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B09BAE4-E08A-4DA1-BA32-8C6BFA72310E}"/>
              </a:ext>
            </a:extLst>
          </p:cNvPr>
          <p:cNvGrpSpPr/>
          <p:nvPr/>
        </p:nvGrpSpPr>
        <p:grpSpPr>
          <a:xfrm>
            <a:off x="1149840" y="4435826"/>
            <a:ext cx="2744283" cy="592790"/>
            <a:chOff x="914599" y="4083401"/>
            <a:chExt cx="3000483" cy="592790"/>
          </a:xfrm>
        </p:grpSpPr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3D05F3EF-5057-4ADE-99F9-4AEA56267297}"/>
                </a:ext>
              </a:extLst>
            </p:cNvPr>
            <p:cNvSpPr txBox="1"/>
            <p:nvPr/>
          </p:nvSpPr>
          <p:spPr>
            <a:xfrm>
              <a:off x="2162525" y="4083401"/>
              <a:ext cx="17423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范围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id="{D01E574A-DAE3-4860-A7CD-238EC8380D45}"/>
                </a:ext>
              </a:extLst>
            </p:cNvPr>
            <p:cNvSpPr txBox="1"/>
            <p:nvPr/>
          </p:nvSpPr>
          <p:spPr>
            <a:xfrm>
              <a:off x="914599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表示字符的</a:t>
              </a:r>
              <a:r>
                <a:rPr lang="zh-CN" altLang="en-US" sz="120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范围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7DD95-33B8-4150-AB29-CBFAEA4D7CAF}"/>
              </a:ext>
            </a:extLst>
          </p:cNvPr>
          <p:cNvGrpSpPr/>
          <p:nvPr/>
        </p:nvGrpSpPr>
        <p:grpSpPr>
          <a:xfrm>
            <a:off x="7670292" y="4435826"/>
            <a:ext cx="3013583" cy="592790"/>
            <a:chOff x="7879058" y="4083401"/>
            <a:chExt cx="3013583" cy="592790"/>
          </a:xfrm>
        </p:grpSpPr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D3E6086A-434E-4689-8DB5-4F366D8AF3C5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字符类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2DEC2DC4-CC55-4C64-A213-AFBDF79034B9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区分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各种字符，例如区分字母和数字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4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1</a:t>
            </a:r>
            <a:r>
              <a:rPr lang="en-US" altLang="zh-CN" sz="1800" b="1" dirty="0" smtClean="0"/>
              <a:t>. </a:t>
            </a:r>
            <a:r>
              <a:rPr lang="zh-CN" altLang="en-US" sz="1800" b="1" dirty="0" smtClean="0"/>
              <a:t>边界符</a:t>
            </a:r>
            <a:endParaRPr lang="en-US" altLang="zh-CN" sz="1800" b="1" dirty="0" smtClean="0"/>
          </a:p>
          <a:p>
            <a:r>
              <a:rPr lang="zh-CN" altLang="en-US" dirty="0">
                <a:sym typeface="+mn-ea"/>
              </a:rPr>
              <a:t>正则表达式中的边界符（位置符）</a:t>
            </a:r>
            <a:r>
              <a:rPr lang="en-US" altLang="zh-CN" dirty="0" err="1">
                <a:sym typeface="+mn-ea"/>
              </a:rPr>
              <a:t>用来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提示字符所处的位置</a:t>
            </a:r>
            <a:r>
              <a:rPr lang="en-US" altLang="zh-CN" dirty="0" err="1">
                <a:sym typeface="+mn-ea"/>
              </a:rPr>
              <a:t>，主要有两个字符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SF]2QQFZ1]PO~X)]ZN8$~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4" y="2695269"/>
            <a:ext cx="9033445" cy="1419518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897146" y="4382129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 ^ 和 $ 在一起，表示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必须是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精确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匹配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为了方便记忆和学习，我们对众多的元字符进行了分类：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元字符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FD903D-4E9C-4A7E-B045-7B7F066CB22D}"/>
              </a:ext>
            </a:extLst>
          </p:cNvPr>
          <p:cNvGrpSpPr/>
          <p:nvPr/>
        </p:nvGrpSpPr>
        <p:grpSpPr>
          <a:xfrm>
            <a:off x="4251975" y="2434817"/>
            <a:ext cx="1440160" cy="1440160"/>
            <a:chOff x="4066364" y="1514966"/>
            <a:chExt cx="1757290" cy="1757290"/>
          </a:xfrm>
        </p:grpSpPr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BFD86FDA-9915-431B-AF2C-A30B94F546A2}"/>
                </a:ext>
              </a:extLst>
            </p:cNvPr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FFA16A20-02A8-4E44-927F-0B5BF6A9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14D3A37-EE72-428A-B3B2-F8C2E58032EF}"/>
                </a:ext>
              </a:extLst>
            </p:cNvPr>
            <p:cNvSpPr txBox="1"/>
            <p:nvPr/>
          </p:nvSpPr>
          <p:spPr>
            <a:xfrm>
              <a:off x="4613791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5BA075-62A9-40C0-973A-2646220EF1B5}"/>
              </a:ext>
            </a:extLst>
          </p:cNvPr>
          <p:cNvGrpSpPr/>
          <p:nvPr/>
        </p:nvGrpSpPr>
        <p:grpSpPr>
          <a:xfrm>
            <a:off x="5928044" y="2434817"/>
            <a:ext cx="1440160" cy="1440160"/>
            <a:chOff x="6027167" y="1514966"/>
            <a:chExt cx="1757290" cy="1757290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BD099660-362E-4CC6-BB25-DB0927A15C5E}"/>
                </a:ext>
              </a:extLst>
            </p:cNvPr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087960D9-2B17-4462-BA19-AEB79663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E1EDBC-2B5C-4BFB-B154-CC988BB0C3C9}"/>
                </a:ext>
              </a:extLst>
            </p:cNvPr>
            <p:cNvSpPr txBox="1"/>
            <p:nvPr/>
          </p:nvSpPr>
          <p:spPr>
            <a:xfrm>
              <a:off x="6602838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030D2BB-35FA-4288-B3DF-A9500F85FE3D}"/>
              </a:ext>
            </a:extLst>
          </p:cNvPr>
          <p:cNvGrpSpPr/>
          <p:nvPr/>
        </p:nvGrpSpPr>
        <p:grpSpPr>
          <a:xfrm>
            <a:off x="4251975" y="4108698"/>
            <a:ext cx="1440160" cy="1440160"/>
            <a:chOff x="4066364" y="3439143"/>
            <a:chExt cx="1757290" cy="1757290"/>
          </a:xfrm>
        </p:grpSpPr>
        <p:sp>
          <p:nvSpPr>
            <p:cNvPr id="42" name="泪滴形 41">
              <a:extLst>
                <a:ext uri="{FF2B5EF4-FFF2-40B4-BE49-F238E27FC236}">
                  <a16:creationId xmlns:a16="http://schemas.microsoft.com/office/drawing/2014/main" id="{1CB9045C-FF8E-4B55-9DC4-AC2BCA89D4A6}"/>
                </a:ext>
              </a:extLst>
            </p:cNvPr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779E5E26-1D62-421C-ACB4-047111F1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F378CF-2F9F-4041-9CF7-37A87945F9A9}"/>
                </a:ext>
              </a:extLst>
            </p:cNvPr>
            <p:cNvSpPr txBox="1"/>
            <p:nvPr/>
          </p:nvSpPr>
          <p:spPr>
            <a:xfrm>
              <a:off x="4600838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019488C-DACE-4722-9891-9C18AC381F40}"/>
              </a:ext>
            </a:extLst>
          </p:cNvPr>
          <p:cNvGrpSpPr/>
          <p:nvPr/>
        </p:nvGrpSpPr>
        <p:grpSpPr>
          <a:xfrm>
            <a:off x="5928044" y="4108698"/>
            <a:ext cx="1440160" cy="1440160"/>
            <a:chOff x="6027167" y="3439143"/>
            <a:chExt cx="1757290" cy="1757290"/>
          </a:xfrm>
        </p:grpSpPr>
        <p:sp>
          <p:nvSpPr>
            <p:cNvPr id="46" name="泪滴形 45">
              <a:extLst>
                <a:ext uri="{FF2B5EF4-FFF2-40B4-BE49-F238E27FC236}">
                  <a16:creationId xmlns:a16="http://schemas.microsoft.com/office/drawing/2014/main" id="{49013387-9099-415D-9D1C-87E1AD6A90FA}"/>
                </a:ext>
              </a:extLst>
            </p:cNvPr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1AD0C0CE-26EB-4549-9303-48B16398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A3E462-71CC-464E-9D62-48DBD30DDED1}"/>
                </a:ext>
              </a:extLst>
            </p:cNvPr>
            <p:cNvSpPr txBox="1"/>
            <p:nvPr/>
          </p:nvSpPr>
          <p:spPr>
            <a:xfrm>
              <a:off x="6593735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608C54C-CC25-49D3-B188-12B9B281DC32}"/>
              </a:ext>
            </a:extLst>
          </p:cNvPr>
          <p:cNvGrpSpPr/>
          <p:nvPr/>
        </p:nvGrpSpPr>
        <p:grpSpPr>
          <a:xfrm>
            <a:off x="573556" y="2459263"/>
            <a:ext cx="3320568" cy="962122"/>
            <a:chOff x="925633" y="1436454"/>
            <a:chExt cx="2989448" cy="962122"/>
          </a:xfrm>
        </p:grpSpPr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E11DAAAB-D26C-422E-BF70-B92729E5FBA5}"/>
                </a:ext>
              </a:extLst>
            </p:cNvPr>
            <p:cNvSpPr txBox="1"/>
            <p:nvPr/>
          </p:nvSpPr>
          <p:spPr>
            <a:xfrm>
              <a:off x="2162524" y="1436454"/>
              <a:ext cx="1733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边界符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id="{114F7BDE-E867-4D2F-900A-3F88F48D00AA}"/>
                </a:ext>
              </a:extLst>
            </p:cNvPr>
            <p:cNvSpPr txBox="1"/>
            <p:nvPr/>
          </p:nvSpPr>
          <p:spPr>
            <a:xfrm>
              <a:off x="925633" y="1752245"/>
              <a:ext cx="29894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位置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规则，必须用什么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开头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，用什么</a:t>
              </a:r>
              <a:r>
                <a:rPr lang="zh-CN" altLang="en-US" sz="120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结尾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8352FB-75B5-4781-96A6-4A6531460C5E}"/>
              </a:ext>
            </a:extLst>
          </p:cNvPr>
          <p:cNvGrpSpPr/>
          <p:nvPr/>
        </p:nvGrpSpPr>
        <p:grpSpPr>
          <a:xfrm>
            <a:off x="7616502" y="2459263"/>
            <a:ext cx="3013581" cy="777456"/>
            <a:chOff x="7879058" y="1436454"/>
            <a:chExt cx="3013581" cy="7774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757893-3263-49BC-8AED-649782F05E7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量词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AD3A01-BB7B-4AC7-90C1-B884815D78B5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重复次数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B09BAE4-E08A-4DA1-BA32-8C6BFA72310E}"/>
              </a:ext>
            </a:extLst>
          </p:cNvPr>
          <p:cNvGrpSpPr/>
          <p:nvPr/>
        </p:nvGrpSpPr>
        <p:grpSpPr>
          <a:xfrm>
            <a:off x="1149840" y="4435826"/>
            <a:ext cx="2744283" cy="592790"/>
            <a:chOff x="914599" y="4083401"/>
            <a:chExt cx="3000483" cy="592790"/>
          </a:xfrm>
        </p:grpSpPr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3D05F3EF-5057-4ADE-99F9-4AEA56267297}"/>
                </a:ext>
              </a:extLst>
            </p:cNvPr>
            <p:cNvSpPr txBox="1"/>
            <p:nvPr/>
          </p:nvSpPr>
          <p:spPr>
            <a:xfrm>
              <a:off x="2162525" y="4083401"/>
              <a:ext cx="17423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范围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id="{D01E574A-DAE3-4860-A7CD-238EC8380D45}"/>
                </a:ext>
              </a:extLst>
            </p:cNvPr>
            <p:cNvSpPr txBox="1"/>
            <p:nvPr/>
          </p:nvSpPr>
          <p:spPr>
            <a:xfrm>
              <a:off x="914599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表示字符的</a:t>
              </a:r>
              <a:r>
                <a:rPr lang="zh-CN" altLang="en-US" sz="120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范围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7DD95-33B8-4150-AB29-CBFAEA4D7CAF}"/>
              </a:ext>
            </a:extLst>
          </p:cNvPr>
          <p:cNvGrpSpPr/>
          <p:nvPr/>
        </p:nvGrpSpPr>
        <p:grpSpPr>
          <a:xfrm>
            <a:off x="7670292" y="4435826"/>
            <a:ext cx="3013583" cy="592790"/>
            <a:chOff x="7879058" y="4083401"/>
            <a:chExt cx="3013583" cy="592790"/>
          </a:xfrm>
        </p:grpSpPr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D3E6086A-434E-4689-8DB5-4F366D8AF3C5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字符类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2DEC2DC4-CC55-4C64-A213-AFBDF79034B9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区分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各种字符，例如区分字母和数字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2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2. </a:t>
            </a:r>
            <a:r>
              <a:rPr lang="zh-CN" altLang="en-US" sz="1800" b="1" dirty="0" smtClean="0"/>
              <a:t>量词</a:t>
            </a:r>
            <a:endParaRPr lang="en-US" altLang="zh-CN" sz="1800" b="1" dirty="0" smtClean="0"/>
          </a:p>
          <a:p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量词用来</a:t>
            </a:r>
            <a:r>
              <a:rPr lang="zh-CN" altLang="en-US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设定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</a:t>
            </a:r>
            <a:r>
              <a:rPr lang="zh-CN" altLang="en-US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次数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 descr="]@3AWSEU88IYYGKCVPYV]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65" y="2653732"/>
            <a:ext cx="7886375" cy="2709802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955431" y="5671038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注意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 逗号左右两侧千万不要出现空格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36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 smtClean="0"/>
              <a:t>2. </a:t>
            </a:r>
            <a:r>
              <a:rPr lang="zh-CN" altLang="en-US" sz="1800" b="1" dirty="0" smtClean="0"/>
              <a:t>量词</a:t>
            </a:r>
            <a:endParaRPr lang="en-US" altLang="zh-CN" sz="1800" b="1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量词用来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某个模式出现的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2846839"/>
            <a:ext cx="4714753" cy="3117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90" y="1286746"/>
            <a:ext cx="5339805" cy="1197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89" y="2761404"/>
            <a:ext cx="5339805" cy="1489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989" y="4620122"/>
            <a:ext cx="5339805" cy="1491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24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字符串 </a:t>
            </a:r>
            <a:r>
              <a:rPr lang="en-US" altLang="zh-CN" smtClean="0"/>
              <a:t>'p' </a:t>
            </a:r>
            <a:r>
              <a:rPr lang="zh-CN" altLang="en-US" smtClean="0"/>
              <a:t>想要重复 </a:t>
            </a:r>
            <a:r>
              <a:rPr lang="en-US" altLang="zh-CN" smtClean="0"/>
              <a:t>3</a:t>
            </a:r>
            <a:r>
              <a:rPr lang="zh-CN" altLang="en-US" smtClean="0"/>
              <a:t>次以上怎么写？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</a:rPr>
              <a:t> </a:t>
            </a:r>
            <a:r>
              <a:rPr lang="en-US" altLang="zh-CN" sz="1600" smtClean="0">
                <a:solidFill>
                  <a:srgbClr val="C00000"/>
                </a:solidFill>
              </a:rPr>
              <a:t>/^p{3,}$/</a:t>
            </a:r>
          </a:p>
          <a:p>
            <a:pPr marL="0" indent="0">
              <a:buNone/>
            </a:pPr>
            <a:r>
              <a:rPr lang="en-US" altLang="zh-CN" smtClean="0"/>
              <a:t>2. </a:t>
            </a:r>
            <a:r>
              <a:rPr lang="zh-CN" altLang="en-US"/>
              <a:t>字符串 </a:t>
            </a:r>
            <a:r>
              <a:rPr lang="en-US" altLang="zh-CN"/>
              <a:t>'p' </a:t>
            </a:r>
            <a:r>
              <a:rPr lang="zh-CN" altLang="en-US"/>
              <a:t>想要</a:t>
            </a:r>
            <a:r>
              <a:rPr lang="zh-CN" altLang="en-US" smtClean="0"/>
              <a:t>重复</a:t>
            </a:r>
            <a:r>
              <a:rPr lang="en-US" altLang="zh-CN" smtClean="0"/>
              <a:t>6~18</a:t>
            </a:r>
            <a:r>
              <a:rPr lang="zh-CN" altLang="en-US" smtClean="0"/>
              <a:t>次</a:t>
            </a:r>
            <a:r>
              <a:rPr lang="zh-CN" altLang="en-US"/>
              <a:t>之间</a:t>
            </a:r>
            <a:r>
              <a:rPr lang="zh-CN" altLang="en-US" smtClean="0"/>
              <a:t>怎么</a:t>
            </a:r>
            <a:r>
              <a:rPr lang="zh-CN" altLang="en-US"/>
              <a:t>写？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</a:rPr>
              <a:t> /^</a:t>
            </a:r>
            <a:r>
              <a:rPr lang="en-US" altLang="zh-CN" sz="1600" smtClean="0">
                <a:solidFill>
                  <a:srgbClr val="C00000"/>
                </a:solidFill>
              </a:rPr>
              <a:t>p{6,18}$/</a:t>
            </a:r>
          </a:p>
          <a:p>
            <a:pPr marL="0" indent="0">
              <a:buNone/>
            </a:pPr>
            <a:r>
              <a:rPr lang="en-US" altLang="zh-CN" smtClean="0"/>
              <a:t>3. </a:t>
            </a:r>
            <a:r>
              <a:rPr lang="zh-CN" altLang="en-US"/>
              <a:t>字符串 </a:t>
            </a:r>
            <a:r>
              <a:rPr lang="en-US" altLang="zh-CN"/>
              <a:t>'p' </a:t>
            </a:r>
            <a:r>
              <a:rPr lang="zh-CN" altLang="en-US"/>
              <a:t>想要</a:t>
            </a:r>
            <a:r>
              <a:rPr lang="zh-CN" altLang="en-US" smtClean="0"/>
              <a:t>重复</a:t>
            </a:r>
            <a:r>
              <a:rPr lang="en-US" altLang="zh-CN" smtClean="0"/>
              <a:t>0</a:t>
            </a:r>
            <a:r>
              <a:rPr lang="zh-CN" altLang="en-US" smtClean="0"/>
              <a:t>次以上怎么</a:t>
            </a:r>
            <a:r>
              <a:rPr lang="zh-CN" altLang="en-US"/>
              <a:t>写？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</a:rPr>
              <a:t> /^</a:t>
            </a:r>
            <a:r>
              <a:rPr lang="en-US" altLang="zh-CN" sz="1600" smtClean="0">
                <a:solidFill>
                  <a:srgbClr val="C00000"/>
                </a:solidFill>
              </a:rPr>
              <a:t>p</a:t>
            </a:r>
            <a:r>
              <a:rPr lang="zh-CN" altLang="en-US" sz="1600" smtClean="0">
                <a:solidFill>
                  <a:srgbClr val="C00000"/>
                </a:solidFill>
              </a:rPr>
              <a:t>*</a:t>
            </a:r>
            <a:r>
              <a:rPr lang="en-US" altLang="zh-CN" sz="1600" smtClean="0">
                <a:solidFill>
                  <a:srgbClr val="C00000"/>
                </a:solidFill>
              </a:rPr>
              <a:t>$/   </a:t>
            </a:r>
            <a:r>
              <a:rPr lang="zh-CN" altLang="en-US" sz="1600" smtClean="0">
                <a:solidFill>
                  <a:srgbClr val="C00000"/>
                </a:solidFill>
              </a:rPr>
              <a:t>或者 </a:t>
            </a:r>
            <a:r>
              <a:rPr lang="en-US" altLang="zh-CN" sz="1600">
                <a:solidFill>
                  <a:srgbClr val="C00000"/>
                </a:solidFill>
              </a:rPr>
              <a:t>/^</a:t>
            </a:r>
            <a:r>
              <a:rPr lang="en-US" altLang="zh-CN" sz="1600" smtClean="0">
                <a:solidFill>
                  <a:srgbClr val="C00000"/>
                </a:solidFill>
              </a:rPr>
              <a:t>p{0,}$/ </a:t>
            </a:r>
            <a:endParaRPr lang="en-US" altLang="zh-CN" sz="16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4. </a:t>
            </a:r>
            <a:r>
              <a:rPr lang="zh-CN" altLang="en-US"/>
              <a:t>字符串 </a:t>
            </a:r>
            <a:r>
              <a:rPr lang="en-US" altLang="zh-CN"/>
              <a:t>'p' </a:t>
            </a:r>
            <a:r>
              <a:rPr lang="zh-CN" altLang="en-US"/>
              <a:t>想</a:t>
            </a:r>
            <a:r>
              <a:rPr lang="zh-CN" altLang="en-US" smtClean="0"/>
              <a:t>要至少出现一次怎么</a:t>
            </a:r>
            <a:r>
              <a:rPr lang="zh-CN" altLang="en-US"/>
              <a:t>写？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</a:rPr>
              <a:t> /^</a:t>
            </a:r>
            <a:r>
              <a:rPr lang="en-US" altLang="zh-CN" sz="1600" smtClean="0">
                <a:solidFill>
                  <a:srgbClr val="C00000"/>
                </a:solidFill>
              </a:rPr>
              <a:t>p+$/</a:t>
            </a:r>
            <a:r>
              <a:rPr lang="zh-CN" altLang="en-US" sz="1600">
                <a:solidFill>
                  <a:srgbClr val="C00000"/>
                </a:solidFill>
              </a:rPr>
              <a:t>或者 </a:t>
            </a:r>
            <a:r>
              <a:rPr lang="en-US" altLang="zh-CN" sz="1600">
                <a:solidFill>
                  <a:srgbClr val="C00000"/>
                </a:solidFill>
              </a:rPr>
              <a:t>/^</a:t>
            </a:r>
            <a:r>
              <a:rPr lang="en-US" altLang="zh-CN" sz="1600" smtClean="0">
                <a:solidFill>
                  <a:srgbClr val="C00000"/>
                </a:solidFill>
              </a:rPr>
              <a:t>p{1,}$/ </a:t>
            </a:r>
            <a:endParaRPr lang="en-US" altLang="zh-CN" sz="16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为了方便记忆和学习，我们对众多的元字符进行了分类：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元字符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FD903D-4E9C-4A7E-B045-7B7F066CB22D}"/>
              </a:ext>
            </a:extLst>
          </p:cNvPr>
          <p:cNvGrpSpPr/>
          <p:nvPr/>
        </p:nvGrpSpPr>
        <p:grpSpPr>
          <a:xfrm>
            <a:off x="4251975" y="2434817"/>
            <a:ext cx="1440160" cy="1440160"/>
            <a:chOff x="4066364" y="1514966"/>
            <a:chExt cx="1757290" cy="1757290"/>
          </a:xfrm>
        </p:grpSpPr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BFD86FDA-9915-431B-AF2C-A30B94F546A2}"/>
                </a:ext>
              </a:extLst>
            </p:cNvPr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FFA16A20-02A8-4E44-927F-0B5BF6A9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14D3A37-EE72-428A-B3B2-F8C2E58032EF}"/>
                </a:ext>
              </a:extLst>
            </p:cNvPr>
            <p:cNvSpPr txBox="1"/>
            <p:nvPr/>
          </p:nvSpPr>
          <p:spPr>
            <a:xfrm>
              <a:off x="4613791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5BA075-62A9-40C0-973A-2646220EF1B5}"/>
              </a:ext>
            </a:extLst>
          </p:cNvPr>
          <p:cNvGrpSpPr/>
          <p:nvPr/>
        </p:nvGrpSpPr>
        <p:grpSpPr>
          <a:xfrm>
            <a:off x="5928044" y="2434817"/>
            <a:ext cx="1440160" cy="1440160"/>
            <a:chOff x="6027167" y="1514966"/>
            <a:chExt cx="1757290" cy="1757290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BD099660-362E-4CC6-BB25-DB0927A15C5E}"/>
                </a:ext>
              </a:extLst>
            </p:cNvPr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087960D9-2B17-4462-BA19-AEB79663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E1EDBC-2B5C-4BFB-B154-CC988BB0C3C9}"/>
                </a:ext>
              </a:extLst>
            </p:cNvPr>
            <p:cNvSpPr txBox="1"/>
            <p:nvPr/>
          </p:nvSpPr>
          <p:spPr>
            <a:xfrm>
              <a:off x="6602838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030D2BB-35FA-4288-B3DF-A9500F85FE3D}"/>
              </a:ext>
            </a:extLst>
          </p:cNvPr>
          <p:cNvGrpSpPr/>
          <p:nvPr/>
        </p:nvGrpSpPr>
        <p:grpSpPr>
          <a:xfrm>
            <a:off x="4251975" y="4108698"/>
            <a:ext cx="1440160" cy="1440160"/>
            <a:chOff x="4066364" y="3439143"/>
            <a:chExt cx="1757290" cy="1757290"/>
          </a:xfrm>
        </p:grpSpPr>
        <p:sp>
          <p:nvSpPr>
            <p:cNvPr id="42" name="泪滴形 41">
              <a:extLst>
                <a:ext uri="{FF2B5EF4-FFF2-40B4-BE49-F238E27FC236}">
                  <a16:creationId xmlns:a16="http://schemas.microsoft.com/office/drawing/2014/main" id="{1CB9045C-FF8E-4B55-9DC4-AC2BCA89D4A6}"/>
                </a:ext>
              </a:extLst>
            </p:cNvPr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779E5E26-1D62-421C-ACB4-047111F1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F378CF-2F9F-4041-9CF7-37A87945F9A9}"/>
                </a:ext>
              </a:extLst>
            </p:cNvPr>
            <p:cNvSpPr txBox="1"/>
            <p:nvPr/>
          </p:nvSpPr>
          <p:spPr>
            <a:xfrm>
              <a:off x="4600838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019488C-DACE-4722-9891-9C18AC381F40}"/>
              </a:ext>
            </a:extLst>
          </p:cNvPr>
          <p:cNvGrpSpPr/>
          <p:nvPr/>
        </p:nvGrpSpPr>
        <p:grpSpPr>
          <a:xfrm>
            <a:off x="5928044" y="4108698"/>
            <a:ext cx="1440160" cy="1440160"/>
            <a:chOff x="6027167" y="3439143"/>
            <a:chExt cx="1757290" cy="1757290"/>
          </a:xfrm>
        </p:grpSpPr>
        <p:sp>
          <p:nvSpPr>
            <p:cNvPr id="46" name="泪滴形 45">
              <a:extLst>
                <a:ext uri="{FF2B5EF4-FFF2-40B4-BE49-F238E27FC236}">
                  <a16:creationId xmlns:a16="http://schemas.microsoft.com/office/drawing/2014/main" id="{49013387-9099-415D-9D1C-87E1AD6A90FA}"/>
                </a:ext>
              </a:extLst>
            </p:cNvPr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1AD0C0CE-26EB-4549-9303-48B16398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A3E462-71CC-464E-9D62-48DBD30DDED1}"/>
                </a:ext>
              </a:extLst>
            </p:cNvPr>
            <p:cNvSpPr txBox="1"/>
            <p:nvPr/>
          </p:nvSpPr>
          <p:spPr>
            <a:xfrm>
              <a:off x="6593735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608C54C-CC25-49D3-B188-12B9B281DC32}"/>
              </a:ext>
            </a:extLst>
          </p:cNvPr>
          <p:cNvGrpSpPr/>
          <p:nvPr/>
        </p:nvGrpSpPr>
        <p:grpSpPr>
          <a:xfrm>
            <a:off x="573556" y="2459263"/>
            <a:ext cx="3320568" cy="962122"/>
            <a:chOff x="925633" y="1436454"/>
            <a:chExt cx="2989448" cy="962122"/>
          </a:xfrm>
        </p:grpSpPr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E11DAAAB-D26C-422E-BF70-B92729E5FBA5}"/>
                </a:ext>
              </a:extLst>
            </p:cNvPr>
            <p:cNvSpPr txBox="1"/>
            <p:nvPr/>
          </p:nvSpPr>
          <p:spPr>
            <a:xfrm>
              <a:off x="2162524" y="1436454"/>
              <a:ext cx="1733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边界符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id="{114F7BDE-E867-4D2F-900A-3F88F48D00AA}"/>
                </a:ext>
              </a:extLst>
            </p:cNvPr>
            <p:cNvSpPr txBox="1"/>
            <p:nvPr/>
          </p:nvSpPr>
          <p:spPr>
            <a:xfrm>
              <a:off x="925633" y="1752245"/>
              <a:ext cx="29894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位置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规则，必须用什么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开头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，用什么</a:t>
              </a:r>
              <a:r>
                <a:rPr lang="zh-CN" altLang="en-US" sz="120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结尾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8352FB-75B5-4781-96A6-4A6531460C5E}"/>
              </a:ext>
            </a:extLst>
          </p:cNvPr>
          <p:cNvGrpSpPr/>
          <p:nvPr/>
        </p:nvGrpSpPr>
        <p:grpSpPr>
          <a:xfrm>
            <a:off x="7616502" y="2459263"/>
            <a:ext cx="3013581" cy="777456"/>
            <a:chOff x="7879058" y="1436454"/>
            <a:chExt cx="3013581" cy="7774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757893-3263-49BC-8AED-649782F05E7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量词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AD3A01-BB7B-4AC7-90C1-B884815D78B5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重复次数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B09BAE4-E08A-4DA1-BA32-8C6BFA72310E}"/>
              </a:ext>
            </a:extLst>
          </p:cNvPr>
          <p:cNvGrpSpPr/>
          <p:nvPr/>
        </p:nvGrpSpPr>
        <p:grpSpPr>
          <a:xfrm>
            <a:off x="1149840" y="4435826"/>
            <a:ext cx="2744283" cy="592790"/>
            <a:chOff x="914599" y="4083401"/>
            <a:chExt cx="3000483" cy="592790"/>
          </a:xfrm>
        </p:grpSpPr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3D05F3EF-5057-4ADE-99F9-4AEA56267297}"/>
                </a:ext>
              </a:extLst>
            </p:cNvPr>
            <p:cNvSpPr txBox="1"/>
            <p:nvPr/>
          </p:nvSpPr>
          <p:spPr>
            <a:xfrm>
              <a:off x="2162525" y="4083401"/>
              <a:ext cx="17423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范围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id="{D01E574A-DAE3-4860-A7CD-238EC8380D45}"/>
                </a:ext>
              </a:extLst>
            </p:cNvPr>
            <p:cNvSpPr txBox="1"/>
            <p:nvPr/>
          </p:nvSpPr>
          <p:spPr>
            <a:xfrm>
              <a:off x="914599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表示字符的</a:t>
              </a:r>
              <a:r>
                <a:rPr lang="zh-CN" altLang="en-US" sz="120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范围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7DD95-33B8-4150-AB29-CBFAEA4D7CAF}"/>
              </a:ext>
            </a:extLst>
          </p:cNvPr>
          <p:cNvGrpSpPr/>
          <p:nvPr/>
        </p:nvGrpSpPr>
        <p:grpSpPr>
          <a:xfrm>
            <a:off x="7670292" y="4435826"/>
            <a:ext cx="3013583" cy="592790"/>
            <a:chOff x="7879058" y="4083401"/>
            <a:chExt cx="3013583" cy="592790"/>
          </a:xfrm>
        </p:grpSpPr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D3E6086A-434E-4689-8DB5-4F366D8AF3C5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字符类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2DEC2DC4-CC55-4C64-A213-AFBDF79034B9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区分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各种字符，例如区分字母和数字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smtClean="0"/>
              <a:t>3. </a:t>
            </a:r>
            <a:r>
              <a:rPr lang="zh-CN" altLang="en-US" sz="1800" b="1" smtClean="0"/>
              <a:t>范围：</a:t>
            </a:r>
            <a:endParaRPr lang="en-US" altLang="zh-CN" sz="1800" b="1" smtClean="0"/>
          </a:p>
          <a:p>
            <a:pPr marL="0" indent="0">
              <a:buNone/>
            </a:pPr>
            <a:r>
              <a:rPr lang="zh-CN" altLang="en-US" smtClean="0"/>
              <a:t>表示字符</a:t>
            </a:r>
            <a:r>
              <a:rPr lang="zh-CN" altLang="en-US"/>
              <a:t>的</a:t>
            </a:r>
            <a:r>
              <a:rPr lang="zh-CN" altLang="en-US" smtClean="0">
                <a:solidFill>
                  <a:srgbClr val="C00000"/>
                </a:solidFill>
              </a:rPr>
              <a:t>范围</a:t>
            </a:r>
            <a:r>
              <a:rPr lang="zh-CN" altLang="en-US" smtClean="0"/>
              <a:t>，定义的规则</a:t>
            </a:r>
            <a:r>
              <a:rPr lang="zh-CN" altLang="en-US" smtClean="0">
                <a:solidFill>
                  <a:srgbClr val="C00000"/>
                </a:solidFill>
              </a:rPr>
              <a:t>限定</a:t>
            </a:r>
            <a:r>
              <a:rPr lang="zh-CN" altLang="en-US" smtClean="0"/>
              <a:t>在某个范围，比如只能是英文字母，或者数字等等，用 </a:t>
            </a:r>
            <a:r>
              <a:rPr lang="en-US" altLang="zh-CN" smtClean="0">
                <a:solidFill>
                  <a:srgbClr val="C00000"/>
                </a:solidFill>
              </a:rPr>
              <a:t>[] </a:t>
            </a:r>
            <a:r>
              <a:rPr lang="zh-CN" altLang="en-US" smtClean="0"/>
              <a:t>表示范围</a:t>
            </a:r>
            <a:endParaRPr lang="en-US" altLang="zh-CN" sz="1800" b="1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7FC450-E584-4D9F-8417-E74F12BD9CD4}"/>
              </a:ext>
            </a:extLst>
          </p:cNvPr>
          <p:cNvGrpSpPr/>
          <p:nvPr/>
        </p:nvGrpSpPr>
        <p:grpSpPr>
          <a:xfrm>
            <a:off x="820426" y="2868508"/>
            <a:ext cx="10507974" cy="626664"/>
            <a:chOff x="2158618" y="2292774"/>
            <a:chExt cx="8045013" cy="626664"/>
          </a:xfrm>
        </p:grpSpPr>
        <p:sp>
          <p:nvSpPr>
            <p:cNvPr id="7" name="右箭头 7">
              <a:extLst>
                <a:ext uri="{FF2B5EF4-FFF2-40B4-BE49-F238E27FC236}">
                  <a16:creationId xmlns:a16="http://schemas.microsoft.com/office/drawing/2014/main" id="{EC2C6EEF-292E-4AB3-B8D0-9FE0B3DBC0C9}"/>
                </a:ext>
              </a:extLst>
            </p:cNvPr>
            <p:cNvSpPr/>
            <p:nvPr/>
          </p:nvSpPr>
          <p:spPr bwMode="auto">
            <a:xfrm>
              <a:off x="3889190" y="2450255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85D913-0567-4D8E-B642-BDE99EE3A2DC}"/>
                </a:ext>
              </a:extLst>
            </p:cNvPr>
            <p:cNvSpPr/>
            <p:nvPr/>
          </p:nvSpPr>
          <p:spPr bwMode="auto">
            <a:xfrm>
              <a:off x="2158618" y="2292775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C07AE9BD-766F-4F9A-A145-4F7952CE5C22}"/>
                </a:ext>
              </a:extLst>
            </p:cNvPr>
            <p:cNvSpPr txBox="1"/>
            <p:nvPr/>
          </p:nvSpPr>
          <p:spPr>
            <a:xfrm>
              <a:off x="2205178" y="2452218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</a:t>
              </a:r>
              <a:r>
                <a:rPr lang="en-US" altLang="zh-CN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abc</a:t>
              </a:r>
              <a:r>
                <a:rPr lang="en-US" altLang="zh-CN" smtClean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]</a:t>
              </a:r>
              <a:endPara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8BCD3F6-78E5-43F0-8FD9-01C437B8D14E}"/>
                </a:ext>
              </a:extLst>
            </p:cNvPr>
            <p:cNvGrpSpPr/>
            <p:nvPr/>
          </p:nvGrpSpPr>
          <p:grpSpPr>
            <a:xfrm>
              <a:off x="4062491" y="2292774"/>
              <a:ext cx="6141140" cy="626663"/>
              <a:chOff x="3440971" y="1286794"/>
              <a:chExt cx="7852672" cy="80131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097D700-C765-4913-BBD2-F2B75DBDA8FF}"/>
                  </a:ext>
                </a:extLst>
              </p:cNvPr>
              <p:cNvSpPr/>
              <p:nvPr/>
            </p:nvSpPr>
            <p:spPr bwMode="auto">
              <a:xfrm>
                <a:off x="3440971" y="1286794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99A3454C-393E-4BCB-8298-DC813C8204AD}"/>
                  </a:ext>
                </a:extLst>
              </p:cNvPr>
              <p:cNvSpPr txBox="1"/>
              <p:nvPr/>
            </p:nvSpPr>
            <p:spPr>
              <a:xfrm>
                <a:off x="3877077" y="1522296"/>
                <a:ext cx="7200800" cy="39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匹配包含的</a:t>
                </a:r>
                <a:r>
                  <a:rPr lang="zh-CN" altLang="en-US" sz="14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单个</a:t>
                </a:r>
                <a:r>
                  <a:rPr lang="zh-CN" altLang="en-US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字符。也就是只有 </a:t>
                </a:r>
                <a:r>
                  <a:rPr lang="en-US" altLang="zh-CN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 || b || c   </a:t>
                </a:r>
                <a:r>
                  <a:rPr lang="zh-CN" altLang="en-US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这三个</a:t>
                </a:r>
                <a:r>
                  <a:rPr lang="zh-CN" altLang="en-US" sz="14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单字符返回</a:t>
                </a:r>
                <a:r>
                  <a:rPr lang="en-US" altLang="zh-CN" sz="14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r>
                  <a:rPr lang="zh-CN" altLang="en-US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 可以理解为</a:t>
                </a:r>
                <a:r>
                  <a:rPr lang="zh-CN" altLang="en-US" sz="14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多选</a:t>
                </a:r>
                <a:r>
                  <a:rPr lang="en-US" altLang="zh-CN" sz="14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</a:t>
                </a:r>
                <a:r>
                  <a:rPr lang="en-US" altLang="zh-CN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zh-CN" altLang="en-US" sz="1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688D9A-2A49-409A-AB5F-2C6851DA89E3}"/>
              </a:ext>
            </a:extLst>
          </p:cNvPr>
          <p:cNvGrpSpPr/>
          <p:nvPr/>
        </p:nvGrpSpPr>
        <p:grpSpPr>
          <a:xfrm>
            <a:off x="820426" y="3734440"/>
            <a:ext cx="10507974" cy="626663"/>
            <a:chOff x="2158618" y="3144851"/>
            <a:chExt cx="8045013" cy="626663"/>
          </a:xfrm>
        </p:grpSpPr>
        <p:sp>
          <p:nvSpPr>
            <p:cNvPr id="14" name="右箭头 10">
              <a:extLst>
                <a:ext uri="{FF2B5EF4-FFF2-40B4-BE49-F238E27FC236}">
                  <a16:creationId xmlns:a16="http://schemas.microsoft.com/office/drawing/2014/main" id="{00C66009-006D-4A1D-9279-29734E0E9428}"/>
                </a:ext>
              </a:extLst>
            </p:cNvPr>
            <p:cNvSpPr/>
            <p:nvPr/>
          </p:nvSpPr>
          <p:spPr bwMode="auto">
            <a:xfrm>
              <a:off x="3889190" y="3302331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7E4FC2-7080-47B9-BD6C-41F569559D90}"/>
                </a:ext>
              </a:extLst>
            </p:cNvPr>
            <p:cNvSpPr/>
            <p:nvPr/>
          </p:nvSpPr>
          <p:spPr bwMode="auto">
            <a:xfrm>
              <a:off x="2158618" y="3144851"/>
              <a:ext cx="1940679" cy="626663"/>
            </a:xfrm>
            <a:prstGeom prst="rect">
              <a:avLst/>
            </a:prstGeom>
            <a:solidFill>
              <a:srgbClr val="40404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8237368B-4AB3-4345-B00F-30C8753D0513}"/>
                </a:ext>
              </a:extLst>
            </p:cNvPr>
            <p:cNvSpPr txBox="1"/>
            <p:nvPr/>
          </p:nvSpPr>
          <p:spPr>
            <a:xfrm>
              <a:off x="2205178" y="3304294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</a:t>
              </a:r>
              <a:r>
                <a:rPr lang="en-US" altLang="zh-CN" sz="1800" smtClean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a-z]</a:t>
              </a:r>
              <a:endPara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84B915-1105-47F7-A80D-7D06524F45F1}"/>
                </a:ext>
              </a:extLst>
            </p:cNvPr>
            <p:cNvGrpSpPr/>
            <p:nvPr/>
          </p:nvGrpSpPr>
          <p:grpSpPr>
            <a:xfrm>
              <a:off x="4062491" y="3144851"/>
              <a:ext cx="6141140" cy="626663"/>
              <a:chOff x="3440971" y="2376343"/>
              <a:chExt cx="7852672" cy="80131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96B264-B61B-472F-AAC8-77581A91F59F}"/>
                  </a:ext>
                </a:extLst>
              </p:cNvPr>
              <p:cNvSpPr/>
              <p:nvPr/>
            </p:nvSpPr>
            <p:spPr bwMode="auto">
              <a:xfrm>
                <a:off x="3440971" y="2376343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TextBox 21">
                <a:extLst>
                  <a:ext uri="{FF2B5EF4-FFF2-40B4-BE49-F238E27FC236}">
                    <a16:creationId xmlns:a16="http://schemas.microsoft.com/office/drawing/2014/main" id="{21FED37D-4BF9-4EC7-8603-9E7328F68059}"/>
                  </a:ext>
                </a:extLst>
              </p:cNvPr>
              <p:cNvSpPr txBox="1"/>
              <p:nvPr/>
            </p:nvSpPr>
            <p:spPr>
              <a:xfrm>
                <a:off x="3877075" y="2611845"/>
                <a:ext cx="7200800" cy="39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连</a:t>
                </a:r>
                <a:r>
                  <a:rPr lang="zh-CN" altLang="en-US" sz="14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字符。</a:t>
                </a:r>
                <a:r>
                  <a:rPr lang="zh-CN" altLang="en-US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来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指定字符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范围</a:t>
                </a:r>
                <a:r>
                  <a:rPr lang="zh-CN" altLang="en-US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。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[a-z]  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表示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到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z 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26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个英文</a:t>
                </a:r>
                <a:r>
                  <a:rPr lang="zh-CN" altLang="en-US" sz="1400" smtClean="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字母   </a:t>
                </a:r>
                <a:endParaRPr lang="zh-CN" altLang="en-US" sz="1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53F3FF-9897-4E73-8D7B-47B7FB00DFFE}"/>
              </a:ext>
            </a:extLst>
          </p:cNvPr>
          <p:cNvGrpSpPr/>
          <p:nvPr/>
        </p:nvGrpSpPr>
        <p:grpSpPr>
          <a:xfrm>
            <a:off x="820426" y="4600371"/>
            <a:ext cx="10461414" cy="626663"/>
            <a:chOff x="2158618" y="4001161"/>
            <a:chExt cx="8045013" cy="626663"/>
          </a:xfrm>
        </p:grpSpPr>
        <p:sp>
          <p:nvSpPr>
            <p:cNvPr id="21" name="右箭头 13">
              <a:extLst>
                <a:ext uri="{FF2B5EF4-FFF2-40B4-BE49-F238E27FC236}">
                  <a16:creationId xmlns:a16="http://schemas.microsoft.com/office/drawing/2014/main" id="{EB205C9E-5C8F-4563-B7B8-0C18E76070CF}"/>
                </a:ext>
              </a:extLst>
            </p:cNvPr>
            <p:cNvSpPr/>
            <p:nvPr/>
          </p:nvSpPr>
          <p:spPr bwMode="auto">
            <a:xfrm>
              <a:off x="3889190" y="4158641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F48FD00-33B0-4D67-9635-D34119520A97}"/>
                </a:ext>
              </a:extLst>
            </p:cNvPr>
            <p:cNvSpPr/>
            <p:nvPr/>
          </p:nvSpPr>
          <p:spPr bwMode="auto">
            <a:xfrm>
              <a:off x="2158618" y="4001161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C43703-3689-4460-A645-EBD4BC109170}"/>
                </a:ext>
              </a:extLst>
            </p:cNvPr>
            <p:cNvSpPr txBox="1"/>
            <p:nvPr/>
          </p:nvSpPr>
          <p:spPr>
            <a:xfrm>
              <a:off x="2205178" y="4160604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sz="1800" smtClean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[^abc</a:t>
              </a:r>
              <a:r>
                <a:rPr lang="en-US" altLang="zh-CN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]</a:t>
              </a:r>
              <a:endPara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29A8BCB-AADB-4963-9ED0-BD56031994E6}"/>
                </a:ext>
              </a:extLst>
            </p:cNvPr>
            <p:cNvGrpSpPr/>
            <p:nvPr/>
          </p:nvGrpSpPr>
          <p:grpSpPr>
            <a:xfrm>
              <a:off x="4062491" y="4001161"/>
              <a:ext cx="6141140" cy="626663"/>
              <a:chOff x="3440971" y="3471306"/>
              <a:chExt cx="7852672" cy="80131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FE02E40-4BE1-46EE-BB9E-A6D0E5A3EEED}"/>
                  </a:ext>
                </a:extLst>
              </p:cNvPr>
              <p:cNvSpPr/>
              <p:nvPr/>
            </p:nvSpPr>
            <p:spPr bwMode="auto">
              <a:xfrm>
                <a:off x="3440971" y="3471306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A1119151-B920-43C0-A147-2A796B05FF2B}"/>
                  </a:ext>
                </a:extLst>
              </p:cNvPr>
              <p:cNvSpPr txBox="1"/>
              <p:nvPr/>
            </p:nvSpPr>
            <p:spPr>
              <a:xfrm>
                <a:off x="3876114" y="3672676"/>
                <a:ext cx="7200800" cy="39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取反符。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[^a-z] 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匹配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除了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小写字母以外的字符</a:t>
                </a:r>
                <a:endParaRPr lang="en-US" altLang="zh-CN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39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3</a:t>
            </a:r>
            <a:r>
              <a:rPr lang="en-US" altLang="zh-CN" sz="1800" b="1"/>
              <a:t>. </a:t>
            </a:r>
            <a:r>
              <a:rPr lang="zh-CN" altLang="en-US" sz="1800" b="1" smtClean="0"/>
              <a:t>范围</a:t>
            </a:r>
            <a:r>
              <a:rPr lang="zh-CN" altLang="en-US" sz="1800" b="1" dirty="0"/>
              <a:t>：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dirty="0"/>
              <a:t>表示字符的分组和范围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zh-CN" altLang="en-US" dirty="0"/>
              <a:t>连字符 </a:t>
            </a:r>
            <a:r>
              <a:rPr lang="en-US" altLang="zh-CN" dirty="0"/>
              <a:t>- </a:t>
            </a:r>
            <a:r>
              <a:rPr lang="zh-CN" altLang="en-US" dirty="0"/>
              <a:t>表示一个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[a-z]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/>
              <a:t>a-</a:t>
            </a:r>
            <a:r>
              <a:rPr lang="en-US" altLang="zh-CN" dirty="0" err="1"/>
              <a:t>zA</a:t>
            </a:r>
            <a:r>
              <a:rPr lang="en-US" altLang="zh-CN" dirty="0"/>
              <a:t>-Z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表示大小写都可以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[0-9] 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0~9 </a:t>
            </a:r>
            <a:r>
              <a:rPr lang="zh-CN" altLang="en-US" dirty="0" smtClean="0"/>
              <a:t>的数字都可以</a:t>
            </a:r>
            <a:endParaRPr lang="en-US" altLang="zh-CN" dirty="0" smtClean="0"/>
          </a:p>
          <a:p>
            <a:r>
              <a:rPr lang="zh-CN" altLang="en-US" dirty="0" smtClean="0"/>
              <a:t>认识下：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4" y="3064194"/>
            <a:ext cx="6228571" cy="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04" y="5908615"/>
            <a:ext cx="7038095" cy="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11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5651" y="1149773"/>
            <a:ext cx="68876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smtClean="0"/>
              <a:t>请说下代码代表什么</a:t>
            </a:r>
            <a:r>
              <a:rPr lang="zh-CN" altLang="en-US" sz="1600" dirty="0"/>
              <a:t>意思？ 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  <a:r>
              <a:rPr lang="en-US" altLang="zh-CN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其中的任何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单个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</a:t>
            </a:r>
            <a:r>
              <a:rPr lang="en-US" altLang="zh-CN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   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个小写英文字母其中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的任何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单个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[^a-z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除了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个小写英文字母之外的其他任何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单个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15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594312"/>
          </a:xfrm>
        </p:spPr>
        <p:txBody>
          <a:bodyPr/>
          <a:lstStyle/>
          <a:p>
            <a:r>
              <a:rPr lang="zh-CN" altLang="en-US" dirty="0" smtClean="0"/>
              <a:t>能够利用正则表达式</a:t>
            </a:r>
            <a:r>
              <a:rPr lang="zh-CN" altLang="en-US" dirty="0"/>
              <a:t>校验输入信息的</a:t>
            </a:r>
            <a:r>
              <a:rPr lang="zh-CN" altLang="en-US" dirty="0" smtClean="0"/>
              <a:t>合法性</a:t>
            </a:r>
            <a:endParaRPr lang="en-US" altLang="zh-CN" dirty="0" smtClean="0"/>
          </a:p>
          <a:p>
            <a:r>
              <a:rPr lang="zh-CN" altLang="en-US" dirty="0" smtClean="0"/>
              <a:t>具备利用正则表达式验证小兔鲜注册页面表单的能力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6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用户名验证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需求：用户名要求用户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英文字母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数字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下划线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或者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短横线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组成，并且用户名长度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6~16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位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①：首先准备好这种正则表达式模式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/^[a-zA-Z0-9-_]{6,16}$/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②：当表单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失去焦点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就开始验证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③：如果符合正则规范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right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④：如果不符合正则规范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wrong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类，同时显示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提示框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3" y="4605904"/>
            <a:ext cx="5552381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昵称</a:t>
            </a:r>
            <a:r>
              <a:rPr lang="zh-CN" altLang="en-US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案例（课堂作业）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需求：要求用户只能输入中文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①：首先准备好这种正则表达式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模式 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^[\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u4e00-\u9fa5]{2,8}$/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②：当表单失去焦点就开始验证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③：如果符合正则规范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right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④：如果不符合正则规范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wrong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类，同时显示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框（只能输入中文）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8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为了方便记忆和学习，我们对众多的元字符进行了分类：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元字符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FD903D-4E9C-4A7E-B045-7B7F066CB22D}"/>
              </a:ext>
            </a:extLst>
          </p:cNvPr>
          <p:cNvGrpSpPr/>
          <p:nvPr/>
        </p:nvGrpSpPr>
        <p:grpSpPr>
          <a:xfrm>
            <a:off x="4251975" y="2434817"/>
            <a:ext cx="1440160" cy="1440160"/>
            <a:chOff x="4066364" y="1514966"/>
            <a:chExt cx="1757290" cy="1757290"/>
          </a:xfrm>
        </p:grpSpPr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BFD86FDA-9915-431B-AF2C-A30B94F546A2}"/>
                </a:ext>
              </a:extLst>
            </p:cNvPr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FFA16A20-02A8-4E44-927F-0B5BF6A9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14D3A37-EE72-428A-B3B2-F8C2E58032EF}"/>
                </a:ext>
              </a:extLst>
            </p:cNvPr>
            <p:cNvSpPr txBox="1"/>
            <p:nvPr/>
          </p:nvSpPr>
          <p:spPr>
            <a:xfrm>
              <a:off x="4613791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5BA075-62A9-40C0-973A-2646220EF1B5}"/>
              </a:ext>
            </a:extLst>
          </p:cNvPr>
          <p:cNvGrpSpPr/>
          <p:nvPr/>
        </p:nvGrpSpPr>
        <p:grpSpPr>
          <a:xfrm>
            <a:off x="5928044" y="2434817"/>
            <a:ext cx="1440160" cy="1440160"/>
            <a:chOff x="6027167" y="1514966"/>
            <a:chExt cx="1757290" cy="1757290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BD099660-362E-4CC6-BB25-DB0927A15C5E}"/>
                </a:ext>
              </a:extLst>
            </p:cNvPr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087960D9-2B17-4462-BA19-AEB79663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E1EDBC-2B5C-4BFB-B154-CC988BB0C3C9}"/>
                </a:ext>
              </a:extLst>
            </p:cNvPr>
            <p:cNvSpPr txBox="1"/>
            <p:nvPr/>
          </p:nvSpPr>
          <p:spPr>
            <a:xfrm>
              <a:off x="6602838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030D2BB-35FA-4288-B3DF-A9500F85FE3D}"/>
              </a:ext>
            </a:extLst>
          </p:cNvPr>
          <p:cNvGrpSpPr/>
          <p:nvPr/>
        </p:nvGrpSpPr>
        <p:grpSpPr>
          <a:xfrm>
            <a:off x="4251975" y="4108698"/>
            <a:ext cx="1440160" cy="1440160"/>
            <a:chOff x="4066364" y="3439143"/>
            <a:chExt cx="1757290" cy="1757290"/>
          </a:xfrm>
        </p:grpSpPr>
        <p:sp>
          <p:nvSpPr>
            <p:cNvPr id="42" name="泪滴形 41">
              <a:extLst>
                <a:ext uri="{FF2B5EF4-FFF2-40B4-BE49-F238E27FC236}">
                  <a16:creationId xmlns:a16="http://schemas.microsoft.com/office/drawing/2014/main" id="{1CB9045C-FF8E-4B55-9DC4-AC2BCA89D4A6}"/>
                </a:ext>
              </a:extLst>
            </p:cNvPr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779E5E26-1D62-421C-ACB4-047111F1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F378CF-2F9F-4041-9CF7-37A87945F9A9}"/>
                </a:ext>
              </a:extLst>
            </p:cNvPr>
            <p:cNvSpPr txBox="1"/>
            <p:nvPr/>
          </p:nvSpPr>
          <p:spPr>
            <a:xfrm>
              <a:off x="4600838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019488C-DACE-4722-9891-9C18AC381F40}"/>
              </a:ext>
            </a:extLst>
          </p:cNvPr>
          <p:cNvGrpSpPr/>
          <p:nvPr/>
        </p:nvGrpSpPr>
        <p:grpSpPr>
          <a:xfrm>
            <a:off x="5928044" y="4108698"/>
            <a:ext cx="1440160" cy="1440160"/>
            <a:chOff x="6027167" y="3439143"/>
            <a:chExt cx="1757290" cy="1757290"/>
          </a:xfrm>
        </p:grpSpPr>
        <p:sp>
          <p:nvSpPr>
            <p:cNvPr id="46" name="泪滴形 45">
              <a:extLst>
                <a:ext uri="{FF2B5EF4-FFF2-40B4-BE49-F238E27FC236}">
                  <a16:creationId xmlns:a16="http://schemas.microsoft.com/office/drawing/2014/main" id="{49013387-9099-415D-9D1C-87E1AD6A90FA}"/>
                </a:ext>
              </a:extLst>
            </p:cNvPr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1AD0C0CE-26EB-4549-9303-48B16398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A3E462-71CC-464E-9D62-48DBD30DDED1}"/>
                </a:ext>
              </a:extLst>
            </p:cNvPr>
            <p:cNvSpPr txBox="1"/>
            <p:nvPr/>
          </p:nvSpPr>
          <p:spPr>
            <a:xfrm>
              <a:off x="6593735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608C54C-CC25-49D3-B188-12B9B281DC32}"/>
              </a:ext>
            </a:extLst>
          </p:cNvPr>
          <p:cNvGrpSpPr/>
          <p:nvPr/>
        </p:nvGrpSpPr>
        <p:grpSpPr>
          <a:xfrm>
            <a:off x="573556" y="2459263"/>
            <a:ext cx="3320568" cy="962122"/>
            <a:chOff x="925633" y="1436454"/>
            <a:chExt cx="2989448" cy="962122"/>
          </a:xfrm>
        </p:grpSpPr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E11DAAAB-D26C-422E-BF70-B92729E5FBA5}"/>
                </a:ext>
              </a:extLst>
            </p:cNvPr>
            <p:cNvSpPr txBox="1"/>
            <p:nvPr/>
          </p:nvSpPr>
          <p:spPr>
            <a:xfrm>
              <a:off x="2162524" y="1436454"/>
              <a:ext cx="1733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边界符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id="{114F7BDE-E867-4D2F-900A-3F88F48D00AA}"/>
                </a:ext>
              </a:extLst>
            </p:cNvPr>
            <p:cNvSpPr txBox="1"/>
            <p:nvPr/>
          </p:nvSpPr>
          <p:spPr>
            <a:xfrm>
              <a:off x="925633" y="1752245"/>
              <a:ext cx="29894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位置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规则，必须用什么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开头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，用什么</a:t>
              </a:r>
              <a:r>
                <a:rPr lang="zh-CN" altLang="en-US" sz="120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结尾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8352FB-75B5-4781-96A6-4A6531460C5E}"/>
              </a:ext>
            </a:extLst>
          </p:cNvPr>
          <p:cNvGrpSpPr/>
          <p:nvPr/>
        </p:nvGrpSpPr>
        <p:grpSpPr>
          <a:xfrm>
            <a:off x="7616502" y="2459263"/>
            <a:ext cx="3013581" cy="777456"/>
            <a:chOff x="7879058" y="1436454"/>
            <a:chExt cx="3013581" cy="7774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757893-3263-49BC-8AED-649782F05E7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量词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AD3A01-BB7B-4AC7-90C1-B884815D78B5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重复次数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B09BAE4-E08A-4DA1-BA32-8C6BFA72310E}"/>
              </a:ext>
            </a:extLst>
          </p:cNvPr>
          <p:cNvGrpSpPr/>
          <p:nvPr/>
        </p:nvGrpSpPr>
        <p:grpSpPr>
          <a:xfrm>
            <a:off x="1149840" y="4435826"/>
            <a:ext cx="2744283" cy="592790"/>
            <a:chOff x="914599" y="4083401"/>
            <a:chExt cx="3000483" cy="592790"/>
          </a:xfrm>
        </p:grpSpPr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3D05F3EF-5057-4ADE-99F9-4AEA56267297}"/>
                </a:ext>
              </a:extLst>
            </p:cNvPr>
            <p:cNvSpPr txBox="1"/>
            <p:nvPr/>
          </p:nvSpPr>
          <p:spPr>
            <a:xfrm>
              <a:off x="2162525" y="4083401"/>
              <a:ext cx="17423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范围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id="{D01E574A-DAE3-4860-A7CD-238EC8380D45}"/>
                </a:ext>
              </a:extLst>
            </p:cNvPr>
            <p:cNvSpPr txBox="1"/>
            <p:nvPr/>
          </p:nvSpPr>
          <p:spPr>
            <a:xfrm>
              <a:off x="914599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表示字符的</a:t>
              </a:r>
              <a:r>
                <a:rPr lang="zh-CN" altLang="en-US" sz="120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范围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7DD95-33B8-4150-AB29-CBFAEA4D7CAF}"/>
              </a:ext>
            </a:extLst>
          </p:cNvPr>
          <p:cNvGrpSpPr/>
          <p:nvPr/>
        </p:nvGrpSpPr>
        <p:grpSpPr>
          <a:xfrm>
            <a:off x="7670292" y="4435826"/>
            <a:ext cx="3013583" cy="592790"/>
            <a:chOff x="7879058" y="4083401"/>
            <a:chExt cx="3013583" cy="592790"/>
          </a:xfrm>
        </p:grpSpPr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D3E6086A-434E-4689-8DB5-4F366D8AF3C5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字符类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2DEC2DC4-CC55-4C64-A213-AFBDF79034B9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smtClean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区分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各种字符，例如区分字母和数字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4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4</a:t>
            </a:r>
            <a:r>
              <a:rPr lang="en-US" altLang="zh-CN" sz="1800" b="1" smtClean="0"/>
              <a:t>. </a:t>
            </a:r>
            <a:r>
              <a:rPr lang="zh-CN" altLang="en-US" sz="1800" b="1" dirty="0" smtClean="0"/>
              <a:t>字符类：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</a:rPr>
              <a:t> </a:t>
            </a:r>
            <a:r>
              <a:rPr lang="zh-CN" altLang="en-US" smtClean="0">
                <a:latin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某些常见模式的简写方式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，区分字母和数字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916327" y="5629318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日期格式：</a:t>
            </a:r>
            <a:r>
              <a:rPr lang="en-US" altLang="zh-CN" sz="20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2099-12-12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98" y="5804567"/>
            <a:ext cx="4895035" cy="424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0"/>
          <p:cNvSpPr txBox="1"/>
          <p:nvPr/>
        </p:nvSpPr>
        <p:spPr>
          <a:xfrm>
            <a:off x="5916327" y="6029428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日期格式：</a:t>
            </a:r>
            <a:r>
              <a:rPr lang="en-US" altLang="zh-CN" sz="20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2099-1-1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48" y="2656438"/>
            <a:ext cx="895238" cy="3428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98" y="2441089"/>
            <a:ext cx="8506064" cy="29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基本使用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元字符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C00000"/>
                </a:solidFill>
              </a:rPr>
              <a:t>替换和修饰符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37781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smtClean="0"/>
              <a:t>替换和修饰符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replace</a:t>
            </a: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替换</a:t>
            </a:r>
            <a:r>
              <a:rPr lang="zh-CN" altLang="en-US" smtClean="0"/>
              <a:t>方法，可以完成字符的替换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88" y="2603341"/>
            <a:ext cx="5847619" cy="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46" y="1147692"/>
            <a:ext cx="4823123" cy="25398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674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smtClean="0"/>
              <a:t>替换和修饰符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修饰符</a:t>
            </a:r>
            <a:r>
              <a:rPr lang="zh-CN" altLang="en-US" dirty="0">
                <a:solidFill>
                  <a:srgbClr val="C00000"/>
                </a:solidFill>
              </a:rPr>
              <a:t>约束</a:t>
            </a:r>
            <a:r>
              <a:rPr lang="zh-CN" altLang="en-US" dirty="0"/>
              <a:t>正则执行的某些细节行为，如是否区分大小写、是否支持多行匹配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是单词 </a:t>
            </a:r>
            <a:r>
              <a:rPr lang="en-US" altLang="zh-CN" dirty="0"/>
              <a:t>ignore </a:t>
            </a:r>
            <a:r>
              <a:rPr lang="zh-CN" altLang="en-US" dirty="0"/>
              <a:t>的缩写，正则匹配时字母</a:t>
            </a:r>
            <a:r>
              <a:rPr lang="zh-CN" altLang="en-US" dirty="0">
                <a:solidFill>
                  <a:srgbClr val="C00000"/>
                </a:solidFill>
              </a:rPr>
              <a:t>不区分大</a:t>
            </a:r>
            <a:r>
              <a:rPr lang="zh-CN" altLang="en-US" dirty="0" smtClean="0">
                <a:solidFill>
                  <a:srgbClr val="C00000"/>
                </a:solidFill>
              </a:rPr>
              <a:t>小写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g</a:t>
            </a:r>
            <a:r>
              <a:rPr lang="en-US" altLang="zh-CN" dirty="0" smtClean="0"/>
              <a:t> </a:t>
            </a:r>
            <a:r>
              <a:rPr lang="zh-CN" altLang="en-US" dirty="0"/>
              <a:t>是单词 </a:t>
            </a:r>
            <a:r>
              <a:rPr lang="en-US" altLang="zh-CN" dirty="0"/>
              <a:t>global </a:t>
            </a:r>
            <a:r>
              <a:rPr lang="zh-CN" altLang="en-US" dirty="0"/>
              <a:t>的缩写，</a:t>
            </a:r>
            <a:r>
              <a:rPr lang="zh-CN" altLang="en-US" dirty="0">
                <a:solidFill>
                  <a:srgbClr val="C00000"/>
                </a:solidFill>
              </a:rPr>
              <a:t>匹配所有满足正则表达式的结果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2" y="2631138"/>
            <a:ext cx="3876190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95" y="4789783"/>
            <a:ext cx="5466667" cy="8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18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B60206"/>
                </a:solidFill>
              </a:rPr>
              <a:t>利用正则隐藏手机号中间四位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分析：</a:t>
            </a:r>
            <a:endParaRPr lang="en-US" altLang="zh-CN" smtClean="0"/>
          </a:p>
          <a:p>
            <a:r>
              <a:rPr lang="zh-CN" altLang="en-US" smtClean="0"/>
              <a:t>①：手机号前三位显示，</a:t>
            </a:r>
            <a:r>
              <a:rPr lang="zh-CN" altLang="en-US" smtClean="0">
                <a:solidFill>
                  <a:srgbClr val="C00000"/>
                </a:solidFill>
              </a:rPr>
              <a:t>中间四位</a:t>
            </a:r>
            <a:r>
              <a:rPr lang="zh-CN" altLang="en-US" smtClean="0"/>
              <a:t>隐藏为</a:t>
            </a:r>
            <a:r>
              <a:rPr lang="zh-CN" altLang="en-US" smtClean="0">
                <a:solidFill>
                  <a:srgbClr val="C00000"/>
                </a:solidFill>
              </a:rPr>
              <a:t>****</a:t>
            </a:r>
            <a:r>
              <a:rPr lang="zh-CN" altLang="en-US" smtClean="0"/>
              <a:t>， 后面四位显示</a:t>
            </a:r>
            <a:endParaRPr lang="en-US" altLang="zh-CN" smtClean="0"/>
          </a:p>
          <a:p>
            <a:r>
              <a:rPr lang="zh-CN" altLang="en-US" smtClean="0"/>
              <a:t>②：把手机号利用正则利用</a:t>
            </a:r>
            <a:r>
              <a:rPr lang="zh-CN" altLang="en-US" smtClean="0">
                <a:solidFill>
                  <a:srgbClr val="C00000"/>
                </a:solidFill>
              </a:rPr>
              <a:t>小括号</a:t>
            </a:r>
            <a:r>
              <a:rPr lang="zh-CN" altLang="en-US" smtClean="0"/>
              <a:t>划分为三部分</a:t>
            </a:r>
            <a:endParaRPr lang="en-US" altLang="zh-CN" smtClean="0"/>
          </a:p>
          <a:p>
            <a:r>
              <a:rPr lang="zh-CN" altLang="en-US" smtClean="0"/>
              <a:t>③：在</a:t>
            </a:r>
            <a:r>
              <a:rPr lang="en-US" altLang="zh-CN" smtClean="0"/>
              <a:t>replace</a:t>
            </a:r>
            <a:r>
              <a:rPr lang="zh-CN" altLang="en-US" smtClean="0"/>
              <a:t>中</a:t>
            </a:r>
            <a:endParaRPr lang="en-US" altLang="zh-CN" smtClean="0"/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   </a:t>
            </a:r>
            <a:r>
              <a:rPr lang="zh-CN" altLang="en-US" smtClean="0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$1 </a:t>
            </a:r>
            <a:r>
              <a:rPr lang="zh-CN" altLang="en-US" smtClean="0"/>
              <a:t>对应</a:t>
            </a:r>
            <a:r>
              <a:rPr lang="zh-CN" altLang="en-US" smtClean="0">
                <a:solidFill>
                  <a:srgbClr val="C00000"/>
                </a:solidFill>
              </a:rPr>
              <a:t>第一个小括号内容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C00000"/>
                </a:solidFill>
              </a:rPr>
              <a:t>$2</a:t>
            </a:r>
            <a:r>
              <a:rPr lang="en-US" altLang="zh-CN" smtClean="0"/>
              <a:t> </a:t>
            </a:r>
            <a:r>
              <a:rPr lang="zh-CN" altLang="en-US" smtClean="0"/>
              <a:t>对应</a:t>
            </a:r>
            <a:r>
              <a:rPr lang="zh-CN" altLang="en-US" smtClean="0">
                <a:solidFill>
                  <a:srgbClr val="C00000"/>
                </a:solidFill>
              </a:rPr>
              <a:t>第</a:t>
            </a:r>
            <a:r>
              <a:rPr lang="en-US" altLang="zh-CN" smtClean="0">
                <a:solidFill>
                  <a:srgbClr val="C00000"/>
                </a:solidFill>
              </a:rPr>
              <a:t>2</a:t>
            </a:r>
            <a:r>
              <a:rPr lang="zh-CN" altLang="en-US" smtClean="0">
                <a:solidFill>
                  <a:srgbClr val="C00000"/>
                </a:solidFill>
              </a:rPr>
              <a:t>个括号内容，</a:t>
            </a:r>
            <a:r>
              <a:rPr lang="zh-CN" altLang="en-US" smtClean="0"/>
              <a:t>依次类推</a:t>
            </a:r>
            <a:endParaRPr lang="en-US" altLang="zh-CN" smtClean="0"/>
          </a:p>
          <a:p>
            <a:r>
              <a:rPr lang="zh-CN" altLang="en-US" smtClean="0"/>
              <a:t>④：字符串重复使用： </a:t>
            </a:r>
            <a:r>
              <a:rPr lang="zh-CN" altLang="en-US" smtClean="0">
                <a:solidFill>
                  <a:srgbClr val="C00000"/>
                </a:solidFill>
              </a:rPr>
              <a:t>字符串</a:t>
            </a:r>
            <a:r>
              <a:rPr lang="en-US" altLang="zh-CN" smtClean="0">
                <a:solidFill>
                  <a:srgbClr val="C00000"/>
                </a:solidFill>
              </a:rPr>
              <a:t>.repeat(</a:t>
            </a:r>
            <a:r>
              <a:rPr lang="zh-CN" altLang="en-US" smtClean="0">
                <a:solidFill>
                  <a:srgbClr val="C00000"/>
                </a:solidFill>
              </a:rPr>
              <a:t>次数</a:t>
            </a:r>
            <a:r>
              <a:rPr lang="en-US" altLang="zh-CN" smtClean="0">
                <a:solidFill>
                  <a:srgbClr val="C00000"/>
                </a:solidFill>
              </a:rPr>
              <a:t>)   </a:t>
            </a:r>
            <a:r>
              <a:rPr lang="zh-CN" altLang="en-US" smtClean="0">
                <a:solidFill>
                  <a:schemeClr val="tx1"/>
                </a:solidFill>
              </a:rPr>
              <a:t>实现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118" y="1225171"/>
            <a:ext cx="2979325" cy="42161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276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可以帮我们快速生成正则表达式  </a:t>
            </a:r>
            <a:r>
              <a:rPr lang="en-US" altLang="zh-CN" b="1" smtClean="0">
                <a:solidFill>
                  <a:srgbClr val="C00000"/>
                </a:solidFill>
              </a:rPr>
              <a:t>any-rule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推荐一个</a:t>
            </a:r>
            <a:r>
              <a:rPr lang="en-US" altLang="zh-CN" smtClean="0"/>
              <a:t>vscode</a:t>
            </a:r>
            <a:r>
              <a:rPr lang="zh-CN" altLang="en-US" smtClean="0"/>
              <a:t>正则插件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7" y="2200802"/>
            <a:ext cx="6316454" cy="20127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47" y="4577579"/>
            <a:ext cx="4390476" cy="40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79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正则表达式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阶段案例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63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正则表达式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  <a:p>
            <a:r>
              <a:rPr lang="zh-CN" altLang="en-US" dirty="0" smtClean="0"/>
              <a:t>阶段案例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66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6" y="1103440"/>
            <a:ext cx="4838420" cy="52792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929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2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62867" y="1666799"/>
            <a:ext cx="8381999" cy="4550400"/>
          </a:xfrm>
        </p:spPr>
        <p:txBody>
          <a:bodyPr/>
          <a:lstStyle/>
          <a:p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业务①： </a:t>
            </a:r>
            <a:r>
              <a:rPr lang="zh-CN" altLang="en-US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发送验证码</a:t>
            </a:r>
            <a:endParaRPr lang="en-US" altLang="zh-CN" b="1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点击之后，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 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'05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秒后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重新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</a:t>
            </a:r>
            <a:endParaRPr lang="en-US" altLang="zh-CN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利用间歇函数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setInterval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做倒计时效果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到了，自动改为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重新获取</a:t>
            </a:r>
          </a:p>
          <a:p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防止多次点击的问题：</a:t>
            </a:r>
            <a:endParaRPr lang="en-US" altLang="zh-CN" b="1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思路：定义一个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开关变量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，防止代码多次执行 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flag = true</a:t>
            </a: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点击之后，代码执行一次之后，先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关闭开关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flag = false  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防止代码多次执行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倒计时结束，时间到了，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打开开关 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flag = true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，可以进行下一次点击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67" y="3479413"/>
            <a:ext cx="3609976" cy="699653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03974" y="1867923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5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62867" y="1666799"/>
            <a:ext cx="8381999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用户名</a:t>
            </a:r>
            <a:r>
              <a:rPr lang="zh-CN" altLang="en-US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  </a:t>
            </a:r>
            <a:r>
              <a:rPr lang="en-US" altLang="zh-CN" smtClean="0">
                <a:solidFill>
                  <a:srgbClr val="C00000"/>
                </a:solidFill>
              </a:rPr>
              <a:t>verifyName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change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事件，</a:t>
            </a:r>
            <a:r>
              <a:rPr lang="zh-CN" altLang="en-US">
                <a:solidFill>
                  <a:srgbClr val="C00000"/>
                </a:solidFill>
              </a:rPr>
              <a:t>值被修改</a:t>
            </a:r>
            <a:r>
              <a:rPr lang="zh-CN" altLang="en-US"/>
              <a:t>并且</a:t>
            </a:r>
            <a:r>
              <a:rPr lang="zh-CN" altLang="en-US">
                <a:solidFill>
                  <a:srgbClr val="C00000"/>
                </a:solidFill>
              </a:rPr>
              <a:t>失去焦点</a:t>
            </a:r>
            <a:r>
              <a:rPr lang="zh-CN" altLang="en-US" smtClean="0"/>
              <a:t>后触发</a:t>
            </a:r>
            <a:endParaRPr lang="en-US" altLang="zh-CN" smtClean="0"/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正则规则：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C00000"/>
                </a:solidFill>
              </a:rPr>
              <a:t>/^[a-zA-Z0-9-_]{6,10}$/</a:t>
            </a: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(3).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不符合要求，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出现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信息  并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return false 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中断程序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(4).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如果正确则返回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return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true 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，之所以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返回布尔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值，是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为了最后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提交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做准备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867" y="4472844"/>
            <a:ext cx="3124200" cy="76009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87041" y="182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2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62867" y="1666799"/>
            <a:ext cx="8381999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手机号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注意封装函数  </a:t>
            </a:r>
            <a:r>
              <a:rPr lang="en-US" altLang="zh-CN" smtClean="0">
                <a:solidFill>
                  <a:srgbClr val="C00000"/>
                </a:solidFill>
              </a:rPr>
              <a:t>verifyPhone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 b="1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ea typeface="Alibaba PuHuiTi R" pitchFamily="18" charset="-122"/>
              </a:rPr>
              <a:t>(1). </a:t>
            </a:r>
            <a:r>
              <a:rPr lang="zh-CN" altLang="en-US" smtClean="0"/>
              <a:t>正</a:t>
            </a:r>
            <a:r>
              <a:rPr lang="zh-CN" altLang="en-US"/>
              <a:t>则</a:t>
            </a:r>
            <a:r>
              <a:rPr lang="en-US" altLang="zh-CN"/>
              <a:t>: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C00000"/>
                </a:solidFill>
              </a:rPr>
              <a:t>/^</a:t>
            </a:r>
            <a:r>
              <a:rPr lang="en-US" altLang="zh-CN">
                <a:solidFill>
                  <a:srgbClr val="C00000"/>
                </a:solidFill>
              </a:rPr>
              <a:t>1(3\d|4[5-9]|5[0-35-9]|6[567]|7[0-8]|8\d|9[0-35-9])\d{8}$/</a:t>
            </a: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 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码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注意封装函数  </a:t>
            </a:r>
            <a:r>
              <a:rPr lang="en-US" altLang="zh-CN" smtClean="0">
                <a:solidFill>
                  <a:srgbClr val="C00000"/>
                </a:solidFill>
              </a:rPr>
              <a:t>verifyCode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正则： </a:t>
            </a:r>
            <a:r>
              <a:rPr lang="en-US" altLang="zh-CN"/>
              <a:t> </a:t>
            </a:r>
            <a:r>
              <a:rPr lang="en-US" altLang="zh-CN">
                <a:solidFill>
                  <a:srgbClr val="C00000"/>
                </a:solidFill>
              </a:rPr>
              <a:t>/^\d{6}$/</a:t>
            </a: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同上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 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密码验证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注意封装函数  </a:t>
            </a:r>
            <a:r>
              <a:rPr lang="en-US" altLang="zh-CN" smtClean="0">
                <a:solidFill>
                  <a:srgbClr val="C00000"/>
                </a:solidFill>
              </a:rPr>
              <a:t>verifyPwd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/^[a-zA-Z0-9-_]{6,20}$/</a:t>
            </a: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7041" y="182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0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62867" y="1666799"/>
            <a:ext cx="8381999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5. 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再次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密码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注意封装函数  </a:t>
            </a:r>
            <a:r>
              <a:rPr lang="en-US" altLang="zh-CN" smtClean="0">
                <a:solidFill>
                  <a:srgbClr val="C00000"/>
                </a:solidFill>
              </a:rPr>
              <a:t>verifyConfirm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再次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密码的值不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等于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上面密码框的值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返回错误信息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同上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7041" y="182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4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6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82383" y="1726066"/>
            <a:ext cx="9216000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业务③： 已阅读同意业务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注册点击事件，可以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toggle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切换类实现不同样式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icon-queren 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是默认类没选中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icon-queren2 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选中样式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53174" y="18337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83" y="3643445"/>
            <a:ext cx="3993304" cy="1707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08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基本使用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 smtClean="0"/>
              <a:t>元字符</a:t>
            </a:r>
            <a:endParaRPr lang="en-US" altLang="zh-CN" dirty="0" smtClean="0"/>
          </a:p>
          <a:p>
            <a:r>
              <a:rPr lang="zh-CN" altLang="en-US" smtClean="0"/>
              <a:t>替换和修饰符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066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8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注册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82383" y="1726066"/>
            <a:ext cx="9216000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下一步提交验证业务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submit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提交事件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如果没有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勾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选同意协议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 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勾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',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并且 要阻止提交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行为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    </a:t>
            </a:r>
            <a:r>
              <a:rPr lang="zh-CN" altLang="en-US" smtClean="0">
                <a:solidFill>
                  <a:schemeClr val="tx1"/>
                </a:solidFill>
              </a:rPr>
              <a:t>元素</a:t>
            </a:r>
            <a:r>
              <a:rPr lang="en-US" altLang="zh-CN" smtClean="0">
                <a:solidFill>
                  <a:schemeClr val="tx1"/>
                </a:solidFill>
              </a:rPr>
              <a:t>.classList.</a:t>
            </a:r>
            <a:r>
              <a:rPr lang="en-US" altLang="zh-CN" smtClean="0">
                <a:solidFill>
                  <a:srgbClr val="C00000"/>
                </a:solidFill>
              </a:rPr>
              <a:t>contains</a:t>
            </a:r>
            <a:r>
              <a:rPr lang="en-US" altLang="zh-CN" dirty="0">
                <a:solidFill>
                  <a:schemeClr val="tx1"/>
                </a:solidFill>
              </a:rPr>
              <a:t>() </a:t>
            </a:r>
            <a:r>
              <a:rPr lang="zh-CN" altLang="en-US" dirty="0">
                <a:solidFill>
                  <a:schemeClr val="tx1"/>
                </a:solidFill>
              </a:rPr>
              <a:t>看看有没有</a:t>
            </a:r>
            <a:r>
              <a:rPr lang="zh-CN" altLang="en-US" dirty="0">
                <a:solidFill>
                  <a:srgbClr val="C00000"/>
                </a:solidFill>
              </a:rPr>
              <a:t>包含</a:t>
            </a:r>
            <a:r>
              <a:rPr lang="zh-CN" altLang="en-US" dirty="0">
                <a:solidFill>
                  <a:schemeClr val="tx1"/>
                </a:solidFill>
              </a:rPr>
              <a:t>某个类，如果</a:t>
            </a:r>
            <a:r>
              <a:rPr lang="zh-CN" altLang="en-US" dirty="0">
                <a:solidFill>
                  <a:srgbClr val="C00000"/>
                </a:solidFill>
              </a:rPr>
              <a:t>有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zh-CN" altLang="en-US" dirty="0">
                <a:solidFill>
                  <a:srgbClr val="C00000"/>
                </a:solidFill>
              </a:rPr>
              <a:t>返回</a:t>
            </a:r>
            <a:r>
              <a:rPr lang="en-US" altLang="zh-CN" dirty="0">
                <a:solidFill>
                  <a:srgbClr val="C00000"/>
                </a:solidFill>
              </a:rPr>
              <a:t>true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么有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zh-CN" altLang="en-US" dirty="0">
                <a:solidFill>
                  <a:srgbClr val="C00000"/>
                </a:solidFill>
              </a:rPr>
              <a:t>返回</a:t>
            </a:r>
            <a:r>
              <a:rPr lang="en-US" altLang="zh-CN" dirty="0" smtClean="0">
                <a:solidFill>
                  <a:srgbClr val="C00000"/>
                </a:solidFill>
              </a:rPr>
              <a:t>false</a:t>
            </a:r>
          </a:p>
          <a:p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 </a:t>
            </a:r>
            <a:r>
              <a:rPr lang="zh-CN" altLang="en-US" smtClean="0"/>
              <a:t>依次</a:t>
            </a:r>
            <a:r>
              <a:rPr lang="zh-CN" altLang="en-US"/>
              <a:t>判断上面</a:t>
            </a:r>
            <a:r>
              <a:rPr lang="zh-CN" altLang="en-US" smtClean="0"/>
              <a:t>的</a:t>
            </a:r>
            <a:r>
              <a:rPr lang="zh-CN" altLang="en-US"/>
              <a:t>表单</a:t>
            </a:r>
            <a:r>
              <a:rPr lang="zh-CN" altLang="en-US" smtClean="0"/>
              <a:t>是否</a:t>
            </a:r>
            <a:r>
              <a:rPr lang="zh-CN" altLang="en-US"/>
              <a:t>通过，只要有一个没有通过的就阻止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95507" y="1745665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99" y="3605091"/>
            <a:ext cx="4384238" cy="180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17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正则表达式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阶段案例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48" y="2091266"/>
            <a:ext cx="3617580" cy="32662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左大括号 6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018507" y="234745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栏切换业务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4733745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登录业务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r>
              <a:rPr lang="en-US" altLang="zh-CN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 </a:t>
            </a:r>
            <a:endParaRPr lang="en-US" altLang="zh-CN" b="1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关键词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事件委托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排他思想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05" y="2064733"/>
            <a:ext cx="4067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r>
              <a:rPr lang="en-US" altLang="zh-CN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 总结方案</a:t>
            </a:r>
            <a:endParaRPr lang="en-US" altLang="zh-CN" b="1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关键词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事件委托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排他思想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067" y="904800"/>
            <a:ext cx="2485813" cy="2276236"/>
          </a:xfrm>
          <a:prstGeom prst="rect">
            <a:avLst/>
          </a:prstGeom>
        </p:spPr>
      </p:pic>
      <p:cxnSp>
        <p:nvCxnSpPr>
          <p:cNvPr id="5" name="直接连接符 42">
            <a:extLst>
              <a:ext uri="{FF2B5EF4-FFF2-40B4-BE49-F238E27FC236}">
                <a16:creationId xmlns:a16="http://schemas.microsoft.com/office/drawing/2014/main" id="{2BB7C7CC-A1D7-4394-AE24-A8DD2D3EEC95}"/>
              </a:ext>
            </a:extLst>
          </p:cNvPr>
          <p:cNvCxnSpPr/>
          <p:nvPr/>
        </p:nvCxnSpPr>
        <p:spPr>
          <a:xfrm flipH="1">
            <a:off x="5936624" y="3352800"/>
            <a:ext cx="8466" cy="2211946"/>
          </a:xfrm>
          <a:prstGeom prst="line">
            <a:avLst/>
          </a:prstGeom>
          <a:ln w="28575" cap="rnd">
            <a:solidFill>
              <a:srgbClr val="C0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9">
            <a:extLst>
              <a:ext uri="{FF2B5EF4-FFF2-40B4-BE49-F238E27FC236}">
                <a16:creationId xmlns:a16="http://schemas.microsoft.com/office/drawing/2014/main" id="{EECE5F71-1356-4445-9B15-1BE55AECB86E}"/>
              </a:ext>
            </a:extLst>
          </p:cNvPr>
          <p:cNvSpPr txBox="1"/>
          <p:nvPr/>
        </p:nvSpPr>
        <p:spPr>
          <a:xfrm>
            <a:off x="6704589" y="343937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1800" b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</a:t>
            </a:r>
            <a:r>
              <a:rPr lang="en-US" altLang="zh-CN" sz="1800" b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800" b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4E80C605-FB4D-4CDE-9AFE-21821F41B158}"/>
              </a:ext>
            </a:extLst>
          </p:cNvPr>
          <p:cNvSpPr txBox="1"/>
          <p:nvPr/>
        </p:nvSpPr>
        <p:spPr>
          <a:xfrm>
            <a:off x="1499960" y="3862126"/>
            <a:ext cx="4076056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上盒子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添加类，删除类</a:t>
            </a:r>
            <a:endParaRPr lang="en-US" altLang="zh-CN" sz="140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下盒子通过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 </a:t>
            </a: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active 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控制显示隐藏</a:t>
            </a:r>
            <a:endParaRPr lang="en-US" altLang="zh-CN" sz="140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排他思想：</a:t>
            </a:r>
            <a:endParaRPr lang="en-US" altLang="zh-CN" sz="140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(1)  </a:t>
            </a:r>
            <a:r>
              <a:rPr lang="zh-CN" altLang="en-US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 </a:t>
            </a:r>
            <a:r>
              <a:rPr lang="en-US" altLang="zh-CN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active 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zh-CN" altLang="en-US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</a:t>
            </a:r>
            <a:endParaRPr lang="en-US" altLang="zh-CN" sz="140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(2)  </a:t>
            </a:r>
            <a:r>
              <a:rPr lang="zh-CN" altLang="en-US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对应索引号的下盒子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 </a:t>
            </a: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active 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类就显示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5CEC2B-3747-4189-B6CE-6E89AF4FA83E}"/>
              </a:ext>
            </a:extLst>
          </p:cNvPr>
          <p:cNvSpPr txBox="1"/>
          <p:nvPr/>
        </p:nvSpPr>
        <p:spPr>
          <a:xfrm>
            <a:off x="1511409" y="343937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1800" b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</a:t>
            </a:r>
            <a:r>
              <a:rPr lang="en-US" altLang="zh-CN" sz="1800" b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800" b="1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4E80C605-FB4D-4CDE-9AFE-21821F41B158}"/>
              </a:ext>
            </a:extLst>
          </p:cNvPr>
          <p:cNvSpPr txBox="1"/>
          <p:nvPr/>
        </p:nvSpPr>
        <p:spPr>
          <a:xfrm>
            <a:off x="6704589" y="3857515"/>
            <a:ext cx="4076056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上盒子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添加类，删除类</a:t>
            </a:r>
            <a:endParaRPr lang="en-US" altLang="zh-CN" sz="140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下盒子通过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循环全部隐藏</a:t>
            </a:r>
            <a:r>
              <a:rPr lang="zh-CN" altLang="en-US" sz="140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（暴力写法）</a:t>
            </a:r>
            <a:endParaRPr lang="en-US" altLang="zh-CN" sz="140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排他思想：</a:t>
            </a:r>
            <a:endParaRPr lang="en-US" altLang="zh-CN" sz="140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(1)  </a:t>
            </a:r>
            <a:r>
              <a:rPr lang="zh-CN" altLang="en-US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先利用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r>
              <a:rPr lang="zh-CN" altLang="en-US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</a:t>
            </a:r>
            <a:r>
              <a:rPr lang="zh-CN" altLang="en-US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下盒子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</a:t>
            </a:r>
            <a:endParaRPr lang="en-US" altLang="zh-CN" sz="140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(2)  </a:t>
            </a:r>
            <a:r>
              <a:rPr lang="zh-CN" altLang="en-US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对应索引号的下盒子添加 </a:t>
            </a: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display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block </a:t>
            </a: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 点击</a:t>
            </a:r>
            <a:r>
              <a:rPr lang="zh-CN" altLang="en-US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登录可以跳</a:t>
            </a:r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转页面</a:t>
            </a:r>
            <a:endParaRPr lang="en-US" altLang="zh-CN" b="1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注册表单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提交事件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/>
              <a:t>阻止默认</a:t>
            </a:r>
            <a:r>
              <a:rPr lang="zh-CN" altLang="en-US" smtClean="0"/>
              <a:t>行为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没有勾选同意，则提示要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勾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/>
            </a:r>
            <a:b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US" altLang="zh-CN" smtClean="0"/>
              <a:t>3. </a:t>
            </a:r>
            <a:r>
              <a:rPr lang="en-US" altLang="zh-CN" smtClean="0">
                <a:solidFill>
                  <a:srgbClr val="C00000"/>
                </a:solidFill>
              </a:rPr>
              <a:t>required</a:t>
            </a:r>
            <a:r>
              <a:rPr lang="en-US" altLang="zh-CN" smtClean="0"/>
              <a:t> </a:t>
            </a:r>
            <a:r>
              <a:rPr lang="zh-CN" altLang="en-US" smtClean="0"/>
              <a:t>属性可以让表单不</a:t>
            </a:r>
            <a:r>
              <a:rPr lang="zh-CN" altLang="en-US"/>
              <a:t>能为</a:t>
            </a:r>
            <a:r>
              <a:rPr lang="zh-CN" altLang="en-US" smtClean="0"/>
              <a:t>空</a:t>
            </a:r>
            <a:endParaRPr lang="en-US" altLang="zh-CN" smtClean="0"/>
          </a:p>
          <a:p>
            <a:r>
              <a:rPr lang="en-US" altLang="zh-CN" smtClean="0"/>
              <a:t>4. </a:t>
            </a:r>
            <a:r>
              <a:rPr lang="zh-CN" altLang="en-US" smtClean="0"/>
              <a:t>假设</a:t>
            </a:r>
            <a:r>
              <a:rPr lang="zh-CN" altLang="en-US" dirty="0" smtClean="0"/>
              <a:t>登录成功</a:t>
            </a:r>
            <a:endParaRPr lang="en-US" altLang="zh-CN" dirty="0" smtClean="0"/>
          </a:p>
          <a:p>
            <a:r>
              <a:rPr lang="en-US" altLang="zh-CN"/>
              <a:t> </a:t>
            </a:r>
            <a:r>
              <a:rPr lang="en-US" altLang="zh-CN" smtClean="0"/>
              <a:t>      </a:t>
            </a:r>
            <a:r>
              <a:rPr lang="zh-CN" altLang="en-US" smtClean="0"/>
              <a:t>把</a:t>
            </a:r>
            <a:r>
              <a:rPr lang="zh-CN" altLang="en-US" dirty="0" smtClean="0">
                <a:solidFill>
                  <a:srgbClr val="C00000"/>
                </a:solidFill>
              </a:rPr>
              <a:t>用户名</a:t>
            </a:r>
            <a:r>
              <a:rPr lang="zh-CN" altLang="en-US" dirty="0" smtClean="0"/>
              <a:t>记录到</a:t>
            </a:r>
            <a:r>
              <a:rPr lang="zh-CN" altLang="en-US" dirty="0" smtClean="0">
                <a:solidFill>
                  <a:srgbClr val="C00000"/>
                </a:solidFill>
              </a:rPr>
              <a:t>本地存储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       同时跳转到首页   </a:t>
            </a:r>
            <a:r>
              <a:rPr lang="en-US" altLang="zh-CN" dirty="0" err="1" smtClean="0">
                <a:solidFill>
                  <a:srgbClr val="C00000"/>
                </a:solidFill>
              </a:rPr>
              <a:t>location.href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98" y="914923"/>
            <a:ext cx="4390476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4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鲜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首页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从登录页面跳转过来之后，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自动显示用户名</a:t>
            </a:r>
            <a:endParaRPr lang="en-US" altLang="zh-CN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如果点击退出，则不显示用户名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370689"/>
            <a:ext cx="8106096" cy="24906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527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鲜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首页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10462217" cy="4550400"/>
          </a:xfrm>
        </p:spPr>
        <p:txBody>
          <a:bodyPr/>
          <a:lstStyle/>
          <a:p>
            <a:r>
              <a:rPr lang="zh-CN" altLang="en-US" b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核心思路：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判断本地存储有没有数据（用户名）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如果有就显示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用户名和退出登录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            如果没有则显示请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先登录和免费注册</a:t>
            </a:r>
            <a:endParaRPr lang="en-US" altLang="zh-CN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" y="2913234"/>
            <a:ext cx="1828571" cy="4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29" y="2849879"/>
            <a:ext cx="1723810" cy="5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5826029" y="37395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未登录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默认结构）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3026" y="3705039"/>
            <a:ext cx="2893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已登录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5906794" y="4374715"/>
            <a:ext cx="4976703" cy="91178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"./login.html"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请先登录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smtClean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"./register.html"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免费注册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956732" y="4378146"/>
            <a:ext cx="4869297" cy="153513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"javascript:;"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"iconfont icon-user"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&gt;pink666&lt;/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"javascript:;"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退出登录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鲜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首页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render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函数，因为一会的退出还需要用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到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 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读取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本地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存储数据，如果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有数据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第一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个和第二个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li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按照结构渲染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(2)  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本地存储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没有数据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，则复原为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默认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的结构</a:t>
            </a:r>
            <a:endParaRPr lang="en-US" altLang="zh-CN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点击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退出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登录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删除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本地存储对应的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用户名数据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重新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调用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函数即可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6802565" y="922714"/>
            <a:ext cx="4869297" cy="153513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"javascript:;"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"iconfont icon-user"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&gt;pink666&lt;/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  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"javascript:;"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退出登录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6802565" y="3409515"/>
            <a:ext cx="4976703" cy="91178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"./login.html"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请先登录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smtClean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"./register.html"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免费注册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dirty="0" smtClean="0"/>
              <a:t>正则表达式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en-US" dirty="0" smtClean="0">
                <a:sym typeface="+mn-ea"/>
              </a:rPr>
              <a:t>Regular </a:t>
            </a:r>
            <a:r>
              <a:rPr lang="en-US" altLang="en-US" smtClean="0">
                <a:sym typeface="+mn-ea"/>
              </a:rPr>
              <a:t>Expression</a:t>
            </a:r>
            <a:r>
              <a:rPr lang="zh-CN" altLang="en-US" smtClean="0">
                <a:sym typeface="+mn-ea"/>
              </a:rPr>
              <a:t>）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是</a:t>
            </a:r>
            <a:r>
              <a:rPr lang="zh-CN" altLang="en-US" smtClean="0"/>
              <a:t>一</a:t>
            </a:r>
            <a:r>
              <a:rPr lang="zh-CN" altLang="en-US" dirty="0"/>
              <a:t>种字符串匹配</a:t>
            </a:r>
            <a:r>
              <a:rPr lang="zh-CN" altLang="en-US"/>
              <a:t>的</a:t>
            </a:r>
            <a:r>
              <a:rPr lang="zh-CN" altLang="en-US" smtClean="0">
                <a:solidFill>
                  <a:srgbClr val="C00000"/>
                </a:solidFill>
              </a:rPr>
              <a:t>模式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C00000"/>
                </a:solidFill>
              </a:rPr>
              <a:t>规则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tx1"/>
                </a:solidFill>
              </a:rPr>
              <a:t>使用场景：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ym typeface="+mn-ea"/>
              </a:rPr>
              <a:t>例如</a:t>
            </a:r>
            <a:r>
              <a:rPr lang="zh-CN" altLang="zh-CN">
                <a:sym typeface="+mn-ea"/>
              </a:rPr>
              <a:t>验证表单</a:t>
            </a:r>
            <a:r>
              <a:rPr lang="zh-CN" altLang="zh-CN" smtClean="0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手机号表单要求用户只能输入</a:t>
            </a:r>
            <a:r>
              <a:rPr lang="en-US" altLang="zh-CN" smtClean="0">
                <a:sym typeface="+mn-ea"/>
              </a:rPr>
              <a:t>11</a:t>
            </a:r>
            <a:r>
              <a:rPr lang="zh-CN" altLang="en-US" smtClean="0">
                <a:sym typeface="+mn-ea"/>
              </a:rPr>
              <a:t>位的数字 </a:t>
            </a:r>
            <a:r>
              <a:rPr lang="en-US" altLang="zh-CN" smtClean="0">
                <a:sym typeface="+mn-ea"/>
              </a:rPr>
              <a:t>(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匹配</a:t>
            </a:r>
            <a:r>
              <a:rPr lang="en-US" altLang="zh-CN">
                <a:sym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mtClean="0">
                <a:sym typeface="+mn-ea"/>
              </a:rPr>
              <a:t>过滤</a:t>
            </a:r>
            <a:r>
              <a:rPr lang="zh-CN" altLang="zh-CN">
                <a:sym typeface="+mn-ea"/>
              </a:rPr>
              <a:t>掉页面内容</a:t>
            </a:r>
            <a:r>
              <a:rPr lang="zh-CN" altLang="en-US">
                <a:sym typeface="+mn-ea"/>
              </a:rPr>
              <a:t>中的</a:t>
            </a:r>
            <a:r>
              <a:rPr lang="zh-CN" altLang="zh-CN">
                <a:sym typeface="+mn-ea"/>
              </a:rPr>
              <a:t>一些敏感词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替换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，或从字符串中获取我们想要的特定部分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提取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等 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5" y="3775283"/>
            <a:ext cx="3762202" cy="25398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12" y="3814692"/>
            <a:ext cx="4823123" cy="25398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4151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</a:t>
            </a:r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首页</a:t>
            </a:r>
            <a:r>
              <a:rPr lang="zh-CN" altLang="en-US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/>
              <a:t>如果首页是</a:t>
            </a:r>
            <a:r>
              <a:rPr lang="zh-CN" altLang="en-US" smtClean="0">
                <a:solidFill>
                  <a:srgbClr val="C00000"/>
                </a:solidFill>
              </a:rPr>
              <a:t>移动端</a:t>
            </a:r>
            <a:r>
              <a:rPr lang="zh-CN" altLang="en-US" smtClean="0"/>
              <a:t>打开的，则自动</a:t>
            </a:r>
            <a:r>
              <a:rPr lang="zh-CN" altLang="en-US"/>
              <a:t>跳到</a:t>
            </a:r>
            <a:r>
              <a:rPr lang="zh-CN" altLang="en-US" smtClean="0">
                <a:solidFill>
                  <a:srgbClr val="C00000"/>
                </a:solidFill>
              </a:rPr>
              <a:t>移动端页面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 smtClean="0"/>
              <a:t>比如 </a:t>
            </a:r>
            <a:r>
              <a:rPr lang="en-US" altLang="zh-CN" smtClean="0"/>
              <a:t>m.itcast.cn </a:t>
            </a:r>
            <a:r>
              <a:rPr lang="zh-CN" altLang="en-US" smtClean="0"/>
              <a:t>上去</a:t>
            </a:r>
            <a:endParaRPr lang="en-US" altLang="zh-CN" smtClean="0"/>
          </a:p>
          <a:p>
            <a:r>
              <a:rPr lang="zh-CN" altLang="en-US" smtClean="0"/>
              <a:t>提示： 利用 </a:t>
            </a:r>
            <a:r>
              <a:rPr lang="en-US" altLang="zh-CN" smtClean="0"/>
              <a:t>BOM </a:t>
            </a:r>
            <a:r>
              <a:rPr lang="zh-CN" altLang="en-US" smtClean="0"/>
              <a:t>的 </a:t>
            </a:r>
            <a:r>
              <a:rPr lang="en-US" altLang="zh-CN" smtClean="0">
                <a:solidFill>
                  <a:srgbClr val="C00000"/>
                </a:solidFill>
              </a:rPr>
              <a:t>navigator</a:t>
            </a:r>
            <a:r>
              <a:rPr lang="en-US" altLang="zh-CN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1.1.2 </a:t>
            </a:r>
            <a:r>
              <a:rPr lang="zh-CN" altLang="en-US"/>
              <a:t>正</a:t>
            </a:r>
            <a:r>
              <a:rPr lang="zh-CN" altLang="en-US" smtClean="0"/>
              <a:t>则基本使用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正则基本使用分为两步：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96D3209-FA02-4A85-84B3-0EAE31862B7D}"/>
              </a:ext>
            </a:extLst>
          </p:cNvPr>
          <p:cNvGrpSpPr/>
          <p:nvPr/>
        </p:nvGrpSpPr>
        <p:grpSpPr>
          <a:xfrm>
            <a:off x="1347262" y="2393512"/>
            <a:ext cx="9497475" cy="3873951"/>
            <a:chOff x="1486101" y="2414778"/>
            <a:chExt cx="9497475" cy="3873951"/>
          </a:xfrm>
        </p:grpSpPr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69C05725-4605-476F-AB07-677F5EBD8EF2}"/>
                </a:ext>
              </a:extLst>
            </p:cNvPr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5">
              <a:extLst>
                <a:ext uri="{FF2B5EF4-FFF2-40B4-BE49-F238E27FC236}">
                  <a16:creationId xmlns:a16="http://schemas.microsoft.com/office/drawing/2014/main" id="{DB414485-3BD2-4E16-9EC5-CB340A8E0F54}"/>
                </a:ext>
              </a:extLst>
            </p:cNvPr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圆角 6">
              <a:extLst>
                <a:ext uri="{FF2B5EF4-FFF2-40B4-BE49-F238E27FC236}">
                  <a16:creationId xmlns:a16="http://schemas.microsoft.com/office/drawing/2014/main" id="{5A0E51FB-D9B0-496F-A65B-446D34DFD0C3}"/>
                </a:ext>
              </a:extLst>
            </p:cNvPr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矩形: 圆角 7">
              <a:extLst>
                <a:ext uri="{FF2B5EF4-FFF2-40B4-BE49-F238E27FC236}">
                  <a16:creationId xmlns:a16="http://schemas.microsoft.com/office/drawing/2014/main" id="{7968F026-2C2A-4B4F-B65C-2E3E7BB979C6}"/>
                </a:ext>
              </a:extLst>
            </p:cNvPr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CC4C7B0-7C47-4021-849E-A90622E89939}"/>
                </a:ext>
              </a:extLst>
            </p:cNvPr>
            <p:cNvSpPr/>
            <p:nvPr/>
          </p:nvSpPr>
          <p:spPr bwMode="auto">
            <a:xfrm>
              <a:off x="5750910" y="3708645"/>
              <a:ext cx="952739" cy="1029997"/>
            </a:xfrm>
            <a:prstGeom prst="diamon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8E3CDD4B-4886-44D6-B5BE-BEBCB05248F8}"/>
              </a:ext>
            </a:extLst>
          </p:cNvPr>
          <p:cNvSpPr txBox="1">
            <a:spLocks/>
          </p:cNvSpPr>
          <p:nvPr/>
        </p:nvSpPr>
        <p:spPr>
          <a:xfrm>
            <a:off x="2402958" y="2449616"/>
            <a:ext cx="227954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定义规则</a:t>
            </a:r>
            <a:endParaRPr lang="zh-CN" altLang="en-US" dirty="0"/>
          </a:p>
        </p:txBody>
      </p: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363DF180-F9FB-45B2-B20C-CFD95949FF23}"/>
              </a:ext>
            </a:extLst>
          </p:cNvPr>
          <p:cNvSpPr txBox="1">
            <a:spLocks/>
          </p:cNvSpPr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使用正则</a:t>
            </a:r>
            <a:endParaRPr lang="zh-CN" altLang="en-US" dirty="0"/>
          </a:p>
        </p:txBody>
      </p:sp>
      <p:sp>
        <p:nvSpPr>
          <p:cNvPr id="17" name="文本占位符 11">
            <a:extLst>
              <a:ext uri="{FF2B5EF4-FFF2-40B4-BE49-F238E27FC236}">
                <a16:creationId xmlns:a16="http://schemas.microsoft.com/office/drawing/2014/main" id="{7291D367-AF2B-4B71-BD9D-D07A3752B305}"/>
              </a:ext>
            </a:extLst>
          </p:cNvPr>
          <p:cNvSpPr txBox="1">
            <a:spLocks/>
          </p:cNvSpPr>
          <p:nvPr/>
        </p:nvSpPr>
        <p:spPr>
          <a:xfrm>
            <a:off x="1711841" y="3208988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</a:rPr>
              <a:t>const  reg =  </a:t>
            </a:r>
            <a:r>
              <a:rPr lang="en-US" altLang="zh-CN" smtClean="0">
                <a:solidFill>
                  <a:srgbClr val="C00000"/>
                </a:solidFill>
              </a:rPr>
              <a:t>/</a:t>
            </a:r>
            <a:r>
              <a:rPr lang="zh-CN" altLang="en-US" smtClean="0">
                <a:solidFill>
                  <a:srgbClr val="C00000"/>
                </a:solidFill>
              </a:rPr>
              <a:t>表达式</a:t>
            </a:r>
            <a:r>
              <a:rPr lang="en-US" altLang="zh-CN" smtClean="0">
                <a:solidFill>
                  <a:srgbClr val="C00000"/>
                </a:solidFill>
              </a:rPr>
              <a:t>/</a:t>
            </a:r>
          </a:p>
          <a:p>
            <a:r>
              <a:rPr lang="zh-CN" altLang="en-US"/>
              <a:t>其中 </a:t>
            </a:r>
            <a:r>
              <a:rPr lang="en-US" altLang="zh-CN">
                <a:solidFill>
                  <a:srgbClr val="C00000"/>
                </a:solidFill>
              </a:rPr>
              <a:t>/   / </a:t>
            </a:r>
            <a:r>
              <a:rPr lang="zh-CN" altLang="en-US"/>
              <a:t>是正则表达式</a:t>
            </a:r>
            <a:r>
              <a:rPr lang="zh-CN" altLang="en-US">
                <a:solidFill>
                  <a:srgbClr val="C00000"/>
                </a:solidFill>
              </a:rPr>
              <a:t>字面</a:t>
            </a:r>
            <a:r>
              <a:rPr lang="zh-CN" altLang="en-US" smtClean="0">
                <a:solidFill>
                  <a:srgbClr val="C00000"/>
                </a:solidFill>
              </a:rPr>
              <a:t>量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正则表达式也是</a:t>
            </a:r>
            <a:r>
              <a:rPr lang="zh-CN" altLang="en-US" smtClean="0">
                <a:solidFill>
                  <a:srgbClr val="C00000"/>
                </a:solidFill>
              </a:rPr>
              <a:t>对象 </a:t>
            </a:r>
            <a:endParaRPr lang="en-US" altLang="zh-CN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文本占位符 11">
            <a:extLst>
              <a:ext uri="{FF2B5EF4-FFF2-40B4-BE49-F238E27FC236}">
                <a16:creationId xmlns:a16="http://schemas.microsoft.com/office/drawing/2014/main" id="{392AEA14-3E75-4825-B81E-3D2D6B5E7FFC}"/>
              </a:ext>
            </a:extLst>
          </p:cNvPr>
          <p:cNvSpPr txBox="1">
            <a:spLocks/>
          </p:cNvSpPr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C00000"/>
                </a:solidFill>
              </a:rPr>
              <a:t>test() </a:t>
            </a:r>
            <a:r>
              <a:rPr lang="zh-CN" altLang="en-US"/>
              <a:t>方法   用来查看正则表达式与指定的字符串是否</a:t>
            </a:r>
            <a:r>
              <a:rPr lang="zh-CN" altLang="en-US" smtClean="0">
                <a:solidFill>
                  <a:srgbClr val="C00000"/>
                </a:solidFill>
              </a:rPr>
              <a:t>匹配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/>
              <a:t>如果正则表达式与指定的字符串匹配 ，返回</a:t>
            </a:r>
            <a:r>
              <a:rPr lang="en-US" altLang="zh-CN">
                <a:solidFill>
                  <a:srgbClr val="C00000"/>
                </a:solidFill>
              </a:rPr>
              <a:t>true</a:t>
            </a:r>
            <a:r>
              <a:rPr lang="zh-CN" altLang="en-US"/>
              <a:t>，否则</a:t>
            </a:r>
            <a:r>
              <a:rPr lang="en-US" altLang="zh-CN">
                <a:solidFill>
                  <a:srgbClr val="C00000"/>
                </a:solidFill>
              </a:rPr>
              <a:t>false</a:t>
            </a:r>
            <a:endParaRPr lang="zh-CN" altLang="en-US">
              <a:solidFill>
                <a:srgbClr val="C00000"/>
              </a:solidFill>
            </a:endParaRPr>
          </a:p>
          <a:p>
            <a:endParaRPr lang="en-US" altLang="zh-CN"/>
          </a:p>
          <a:p>
            <a:endParaRPr lang="en-US" altLang="zh-CN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41" y="4556836"/>
            <a:ext cx="3085714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83" y="4842551"/>
            <a:ext cx="5874464" cy="1237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92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4118" y="1835574"/>
            <a:ext cx="5760000" cy="30920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1.</a:t>
            </a:r>
            <a:r>
              <a:rPr lang="zh-CN" altLang="en-US" sz="1600"/>
              <a:t>正则表达式是什么？</a:t>
            </a:r>
            <a:r>
              <a:rPr lang="en-US" altLang="zh-CN" sz="160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一种字符串匹配的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smtClean="0"/>
              <a:t>2</a:t>
            </a:r>
            <a:r>
              <a:rPr lang="en-US" altLang="zh-CN" sz="1600"/>
              <a:t>.</a:t>
            </a:r>
            <a:r>
              <a:rPr lang="zh-CN" altLang="en-US" sz="1600"/>
              <a:t>正则表达式有什么作用？</a:t>
            </a:r>
            <a:r>
              <a:rPr lang="en-US" altLang="zh-CN" sz="160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表单验证（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过滤敏感词（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字符串中提取我们想要的部分（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提取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smtClean="0"/>
              <a:t>3.</a:t>
            </a:r>
            <a:r>
              <a:rPr lang="zh-CN" altLang="en-US" sz="1600" dirty="0" smtClean="0"/>
              <a:t>正则表达式使用分为几步？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smtClean="0"/>
              <a:t>定义</a:t>
            </a:r>
            <a:r>
              <a:rPr lang="zh-CN" altLang="en-US" sz="1600" b="0"/>
              <a:t>规则</a:t>
            </a:r>
            <a:endParaRPr lang="en-US" altLang="zh-CN" sz="1600" b="0" dirty="0" smtClean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smtClean="0"/>
              <a:t>使用正则 </a:t>
            </a:r>
            <a:r>
              <a:rPr lang="en-US" altLang="zh-CN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test() </a:t>
            </a:r>
            <a:r>
              <a:rPr lang="zh-CN" altLang="en-US" sz="1600" b="0" smtClean="0"/>
              <a:t>方法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67" y="5088391"/>
            <a:ext cx="5579534" cy="1512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04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基本使用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C00000"/>
                </a:solidFill>
              </a:rPr>
              <a:t>元字符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替换和修饰符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8085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smtClean="0"/>
              <a:t>普通</a:t>
            </a:r>
            <a:r>
              <a:rPr lang="zh-CN" altLang="en-US" b="1" dirty="0"/>
              <a:t>字符</a:t>
            </a:r>
            <a:r>
              <a:rPr lang="en-US" altLang="zh-CN" b="1" dirty="0"/>
              <a:t>:</a:t>
            </a:r>
            <a:endParaRPr lang="zh-CN" altLang="en-US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大多数的字符仅能够</a:t>
            </a:r>
            <a:r>
              <a:rPr lang="zh-CN" altLang="en-US" sz="1600" dirty="0">
                <a:solidFill>
                  <a:srgbClr val="C00000"/>
                </a:solidFill>
              </a:rPr>
              <a:t>描述它们本身</a:t>
            </a:r>
            <a:r>
              <a:rPr lang="zh-CN" altLang="en-US" sz="1600" dirty="0"/>
              <a:t>，这些字符称作普通字符，例如所有的字母和</a:t>
            </a:r>
            <a:r>
              <a:rPr lang="zh-CN" altLang="en-US" sz="1600"/>
              <a:t>数字</a:t>
            </a:r>
            <a:r>
              <a:rPr lang="zh-CN" altLang="en-US" sz="1600" smtClean="0"/>
              <a:t>。</a:t>
            </a:r>
            <a:endParaRPr lang="en-US" altLang="zh-CN" sz="160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/>
              <a:t>普通</a:t>
            </a:r>
            <a:r>
              <a:rPr lang="zh-CN" altLang="en-US" sz="1600" dirty="0"/>
              <a:t>字符只能够匹配字符串中与它们</a:t>
            </a:r>
            <a:r>
              <a:rPr lang="zh-CN" altLang="en-US" sz="1600" dirty="0">
                <a:solidFill>
                  <a:srgbClr val="C00000"/>
                </a:solidFill>
              </a:rPr>
              <a:t>相同的</a:t>
            </a:r>
            <a:r>
              <a:rPr lang="zh-CN" altLang="en-US" sz="1600">
                <a:solidFill>
                  <a:srgbClr val="C00000"/>
                </a:solidFill>
              </a:rPr>
              <a:t>字符</a:t>
            </a:r>
            <a:r>
              <a:rPr lang="zh-CN" altLang="en-US" sz="1600" smtClean="0"/>
              <a:t>。    </a:t>
            </a:r>
            <a:endParaRPr lang="en-US" altLang="zh-CN" sz="1600" smtClean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比如，规定用户只能输入英文</a:t>
            </a:r>
            <a:r>
              <a:rPr lang="en-US" altLang="zh-CN" sz="1600"/>
              <a:t>26</a:t>
            </a:r>
            <a:r>
              <a:rPr lang="zh-CN" altLang="en-US" sz="1600"/>
              <a:t>个英文字母，普通字符的话 </a:t>
            </a:r>
            <a:r>
              <a:rPr lang="zh-CN" altLang="en-US" sz="1600" smtClean="0"/>
              <a:t> </a:t>
            </a:r>
            <a:r>
              <a:rPr lang="en-US" altLang="zh-CN" sz="1600" smtClean="0"/>
              <a:t>/</a:t>
            </a:r>
            <a:r>
              <a:rPr lang="en-US" altLang="zh-CN" sz="1600" smtClean="0">
                <a:solidFill>
                  <a:srgbClr val="C00000"/>
                </a:solidFill>
              </a:rPr>
              <a:t>[abcdefghijklmnopqrstuvwxyz]</a:t>
            </a:r>
            <a:r>
              <a:rPr lang="en-US" altLang="zh-CN" sz="1600" smtClean="0"/>
              <a:t>/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元字符</a:t>
            </a:r>
            <a:r>
              <a:rPr lang="en-US" altLang="zh-CN" b="1" dirty="0" smtClean="0"/>
              <a:t>(</a:t>
            </a:r>
            <a:r>
              <a:rPr lang="zh-CN" altLang="en-US" b="1" smtClean="0"/>
              <a:t>特殊字符）</a:t>
            </a:r>
            <a:endParaRPr lang="en-US" altLang="zh-CN" sz="1600" smtClean="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是一些具有</a:t>
            </a:r>
            <a:r>
              <a:rPr lang="zh-CN" altLang="en-US" sz="1600">
                <a:solidFill>
                  <a:srgbClr val="C00000"/>
                </a:solidFill>
              </a:rPr>
              <a:t>特殊含义的字符</a:t>
            </a:r>
            <a:r>
              <a:rPr lang="zh-CN" altLang="en-US" sz="1600"/>
              <a:t>，可以极大提高了</a:t>
            </a:r>
            <a:r>
              <a:rPr lang="zh-CN" altLang="en-US" sz="1600">
                <a:solidFill>
                  <a:srgbClr val="C00000"/>
                </a:solidFill>
              </a:rPr>
              <a:t>灵活性和强大的匹配功能</a:t>
            </a:r>
            <a:r>
              <a:rPr lang="zh-CN" altLang="en-US" sz="1600"/>
              <a:t>。</a:t>
            </a:r>
            <a:endParaRPr lang="en-US" altLang="zh-CN" sz="160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比如，规定用户只能输入英文</a:t>
            </a:r>
            <a:r>
              <a:rPr lang="en-US" altLang="zh-CN" sz="1600"/>
              <a:t>26</a:t>
            </a:r>
            <a:r>
              <a:rPr lang="zh-CN" altLang="en-US" sz="1600"/>
              <a:t>个英文</a:t>
            </a:r>
            <a:r>
              <a:rPr lang="zh-CN" altLang="en-US" sz="1600" smtClean="0"/>
              <a:t>字母</a:t>
            </a:r>
            <a:r>
              <a:rPr lang="zh-CN" altLang="en-US" sz="1600"/>
              <a:t>，</a:t>
            </a:r>
            <a:r>
              <a:rPr lang="zh-CN" altLang="en-US" sz="1600" smtClean="0"/>
              <a:t>换</a:t>
            </a:r>
            <a:r>
              <a:rPr lang="zh-CN" altLang="en-US" sz="1600" dirty="0" smtClean="0"/>
              <a:t>成元字符写法</a:t>
            </a:r>
            <a:r>
              <a:rPr lang="zh-CN" altLang="en-US" sz="1600" smtClean="0"/>
              <a:t>： </a:t>
            </a:r>
            <a:r>
              <a:rPr lang="en-US" altLang="zh-CN" sz="1600" smtClean="0"/>
              <a:t>/</a:t>
            </a:r>
            <a:r>
              <a:rPr lang="en-US" altLang="zh-CN" sz="1600" smtClean="0">
                <a:solidFill>
                  <a:srgbClr val="C00000"/>
                </a:solidFill>
              </a:rPr>
              <a:t>[a-z]</a:t>
            </a:r>
            <a:r>
              <a:rPr lang="en-US" altLang="zh-CN" sz="1600" smtClean="0">
                <a:solidFill>
                  <a:schemeClr val="tx1"/>
                </a:solidFill>
              </a:rPr>
              <a:t>/</a:t>
            </a:r>
            <a:r>
              <a:rPr lang="en-US" altLang="zh-CN" sz="1600" smtClean="0">
                <a:solidFill>
                  <a:srgbClr val="C00000"/>
                </a:solidFill>
              </a:rPr>
              <a:t>   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0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9534</TotalTime>
  <Words>2527</Words>
  <Application>Microsoft Office PowerPoint</Application>
  <PresentationFormat>宽屏</PresentationFormat>
  <Paragraphs>369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71" baseType="lpstr">
      <vt:lpstr>Alibaba PuHuiTi</vt:lpstr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web APIs 第六天</vt:lpstr>
      <vt:lpstr>PowerPoint 演示文稿</vt:lpstr>
      <vt:lpstr>PowerPoint 演示文稿</vt:lpstr>
      <vt:lpstr>正则表达式</vt:lpstr>
      <vt:lpstr>1.1.1 什么是正则表达式</vt:lpstr>
      <vt:lpstr>1.1.2 正则基本使用</vt:lpstr>
      <vt:lpstr>PowerPoint 演示文稿</vt:lpstr>
      <vt:lpstr>正则表达式</vt:lpstr>
      <vt:lpstr>1.2 元字符</vt:lpstr>
      <vt:lpstr>1.2 元字符</vt:lpstr>
      <vt:lpstr>1.2 元字符</vt:lpstr>
      <vt:lpstr>1.2 元字符</vt:lpstr>
      <vt:lpstr>1.2 元字符</vt:lpstr>
      <vt:lpstr>1.2 元字符</vt:lpstr>
      <vt:lpstr>PowerPoint 演示文稿</vt:lpstr>
      <vt:lpstr>1.2 元字符</vt:lpstr>
      <vt:lpstr>1.2 元字符</vt:lpstr>
      <vt:lpstr>1.2 元字符</vt:lpstr>
      <vt:lpstr>PowerPoint 演示文稿</vt:lpstr>
      <vt:lpstr>PowerPoint 演示文稿</vt:lpstr>
      <vt:lpstr>PowerPoint 演示文稿</vt:lpstr>
      <vt:lpstr>1.2 元字符</vt:lpstr>
      <vt:lpstr>1.2 元字符</vt:lpstr>
      <vt:lpstr>正则表达式</vt:lpstr>
      <vt:lpstr>1.3 替换和修饰符</vt:lpstr>
      <vt:lpstr>1.3 替换和修饰符</vt:lpstr>
      <vt:lpstr>PowerPoint 演示文稿</vt:lpstr>
      <vt:lpstr>推荐一个vscode正则插件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5453</cp:revision>
  <dcterms:created xsi:type="dcterms:W3CDTF">2020-03-31T02:23:00Z</dcterms:created>
  <dcterms:modified xsi:type="dcterms:W3CDTF">2023-02-11T01:59:07Z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2052-11.1.0.13703</vt:lpwstr>
  </property>
</Properties>
</file>