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</p:sldMasterIdLst>
  <p:notesMasterIdLst>
    <p:notesMasterId r:id="rId31"/>
  </p:notesMasterIdLst>
  <p:sldIdLst>
    <p:sldId id="314" r:id="rId3"/>
    <p:sldId id="270" r:id="rId4"/>
    <p:sldId id="275" r:id="rId5"/>
    <p:sldId id="322" r:id="rId6"/>
    <p:sldId id="343" r:id="rId7"/>
    <p:sldId id="334" r:id="rId8"/>
    <p:sldId id="344" r:id="rId9"/>
    <p:sldId id="328" r:id="rId10"/>
    <p:sldId id="345" r:id="rId11"/>
    <p:sldId id="346" r:id="rId12"/>
    <p:sldId id="347" r:id="rId13"/>
    <p:sldId id="348" r:id="rId14"/>
    <p:sldId id="350" r:id="rId15"/>
    <p:sldId id="359" r:id="rId16"/>
    <p:sldId id="349" r:id="rId17"/>
    <p:sldId id="360" r:id="rId18"/>
    <p:sldId id="358" r:id="rId19"/>
    <p:sldId id="353" r:id="rId20"/>
    <p:sldId id="351" r:id="rId21"/>
    <p:sldId id="355" r:id="rId22"/>
    <p:sldId id="356" r:id="rId23"/>
    <p:sldId id="352" r:id="rId24"/>
    <p:sldId id="357" r:id="rId25"/>
    <p:sldId id="293" r:id="rId26"/>
    <p:sldId id="361" r:id="rId27"/>
    <p:sldId id="362" r:id="rId28"/>
    <p:sldId id="315" r:id="rId29"/>
    <p:sldId id="354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C0C0C0"/>
    <a:srgbClr val="FFFFFF"/>
    <a:srgbClr val="99CCFF"/>
    <a:srgbClr val="CC0000"/>
    <a:srgbClr val="EAEAEA"/>
    <a:srgbClr val="005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0318" autoAdjust="0"/>
  </p:normalViewPr>
  <p:slideViewPr>
    <p:cSldViewPr>
      <p:cViewPr varScale="1">
        <p:scale>
          <a:sx n="93" d="100"/>
          <a:sy n="93" d="100"/>
        </p:scale>
        <p:origin x="19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Embeddings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Sheet2!$E$5</c:f>
              <c:strCache>
                <c:ptCount val="1"/>
                <c:pt idx="0">
                  <c:v>words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36FD0E26-1F59-4BED-8762-4A1C69BFA3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BCEBA1B-AB94-45D5-BCEB-9921831458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2D55058-B9DF-42B2-8CCA-134FD69B4E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D0F78137-12D4-41D9-B41E-B892043D82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BD4EE39-868B-47DE-9942-055AE1237D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98BF7248-8F12-4A76-B733-8DA0A4E72B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C31648BF-18EF-4BBC-913A-11317DF82D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5F772FCF-425E-4DA4-AADF-2CD130741C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Sheet2!$F$6:$F$13</c:f>
              <c:numCache>
                <c:formatCode>General</c:formatCode>
                <c:ptCount val="8"/>
                <c:pt idx="0">
                  <c:v>0</c:v>
                </c:pt>
                <c:pt idx="1">
                  <c:v>-1</c:v>
                </c:pt>
                <c:pt idx="2">
                  <c:v>-5</c:v>
                </c:pt>
                <c:pt idx="3">
                  <c:v>-7</c:v>
                </c:pt>
                <c:pt idx="4">
                  <c:v>-14</c:v>
                </c:pt>
                <c:pt idx="5">
                  <c:v>11</c:v>
                </c:pt>
                <c:pt idx="6">
                  <c:v>14</c:v>
                </c:pt>
                <c:pt idx="7">
                  <c:v>14</c:v>
                </c:pt>
              </c:numCache>
            </c:numRef>
          </c:xVal>
          <c:yVal>
            <c:numRef>
              <c:f>Sheet2!$G$6:$G$13</c:f>
              <c:numCache>
                <c:formatCode>General</c:formatCode>
                <c:ptCount val="8"/>
                <c:pt idx="0">
                  <c:v>16</c:v>
                </c:pt>
                <c:pt idx="1">
                  <c:v>15</c:v>
                </c:pt>
                <c:pt idx="2">
                  <c:v>0</c:v>
                </c:pt>
                <c:pt idx="3">
                  <c:v>-5</c:v>
                </c:pt>
                <c:pt idx="4">
                  <c:v>-4</c:v>
                </c:pt>
                <c:pt idx="5">
                  <c:v>-4</c:v>
                </c:pt>
                <c:pt idx="6">
                  <c:v>-3</c:v>
                </c:pt>
                <c:pt idx="7">
                  <c:v>-7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Sheet2!$E$6:$E$13</c15:f>
                <c15:dlblRangeCache>
                  <c:ptCount val="8"/>
                  <c:pt idx="0">
                    <c:v>container</c:v>
                  </c:pt>
                  <c:pt idx="1">
                    <c:v>wrapper</c:v>
                  </c:pt>
                  <c:pt idx="2">
                    <c:v>seq</c:v>
                  </c:pt>
                  <c:pt idx="3">
                    <c:v>lst</c:v>
                  </c:pt>
                  <c:pt idx="4">
                    <c:v>list</c:v>
                  </c:pt>
                  <c:pt idx="5">
                    <c:v>msg</c:v>
                  </c:pt>
                  <c:pt idx="6">
                    <c:v>alert</c:v>
                  </c:pt>
                  <c:pt idx="7">
                    <c:v>error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021344"/>
        <c:axId val="319026784"/>
      </c:scatterChart>
      <c:valAx>
        <c:axId val="31902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26784"/>
        <c:crosses val="autoZero"/>
        <c:crossBetween val="midCat"/>
      </c:valAx>
      <c:valAx>
        <c:axId val="31902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21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12T10:29:06.208" idx="3">
    <p:pos x="5760" y="22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26662-70F2-402A-9D61-E16C6D59D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78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71BDF-FFB0-4A0A-A022-1B13BF66F258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16839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2622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02" tIns="39153" rIns="78302" bIns="39153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72363" y="4048125"/>
            <a:ext cx="13573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315" tIns="39159" rIns="78315" bIns="39159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800" b="1" smtClean="0">
                <a:solidFill>
                  <a:schemeClr val="bg1"/>
                </a:solidFill>
                <a:latin typeface="FrutigerNext LT Bold" pitchFamily="20" charset="0"/>
                <a:ea typeface="MS PGothic" panose="020B0600070205080204" pitchFamily="34" charset="-128"/>
              </a:rPr>
              <a:t>www.huawei.com</a:t>
            </a:r>
          </a:p>
          <a:p>
            <a:pPr>
              <a:spcBef>
                <a:spcPct val="50000"/>
              </a:spcBef>
              <a:defRPr/>
            </a:pPr>
            <a:endParaRPr lang="en-US" altLang="zh-CN" sz="800" smtClean="0">
              <a:solidFill>
                <a:schemeClr val="bg1"/>
              </a:solidFill>
              <a:latin typeface="FrutigerNext LT Bold" pitchFamily="20" charset="0"/>
              <a:ea typeface="MS PGothic" panose="020B0600070205080204" pitchFamily="34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2113" y="6205538"/>
            <a:ext cx="1912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419850" y="327025"/>
            <a:ext cx="233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3" tIns="39141" rIns="78283" bIns="3914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itchFamily="34" charset="0"/>
                <a:ea typeface="MS PGothic" panose="020B0600070205080204" pitchFamily="34" charset="-128"/>
              </a:rPr>
              <a:t>Security Level: Internal  Use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245100" cy="1962150"/>
          </a:xfrm>
        </p:spPr>
        <p:txBody>
          <a:bodyPr lIns="78315" tIns="39159" rIns="78315" bIns="39159"/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675063"/>
            <a:ext cx="5246688" cy="592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</p:spPr>
        <p:txBody>
          <a:bodyPr lIns="78315" tIns="39159" rIns="78315" bIns="39159"/>
          <a:lstStyle>
            <a:lvl1pPr>
              <a:lnSpc>
                <a:spcPct val="100000"/>
              </a:lnSpc>
              <a:defRPr sz="15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6668BF35-0DB7-41E5-B8C4-B33F8BE1305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1200" y="638175"/>
            <a:ext cx="1711325" cy="5259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4986337" cy="5259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BB8B427F-A5C4-4480-818B-6CC6ABC8DED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31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49" y="638176"/>
            <a:ext cx="6849158" cy="630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2949" y="1641022"/>
            <a:ext cx="335860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143" y="1641022"/>
            <a:ext cx="3359964" cy="42563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EA4DFB0-C8E3-4A31-885B-42A44D9D4477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565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1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1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74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9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79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F246FA8-EC3B-4C86-978B-B700C56FEEAE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5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22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3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4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838F8DE6-5712-424F-9E52-FC40B7E7E11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1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348037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641475"/>
            <a:ext cx="3349625" cy="4256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76348402-A9CB-47C5-824F-B50397289406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9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A8681C21-0469-4210-AF9E-2B048E49F521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8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C39BC04A-ECD6-4E32-AD7E-8B5C54B77B7A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166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4C8DE56-BBD6-4434-A8F3-B3D15C1DCF69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909F4367-C580-43FD-A241-5F27F66026DC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0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D6D06C2C-9F0D-4670-83A8-A4E24D4203F3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685006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89" tIns="39147" rIns="78289" bIns="391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3" descr="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52463" y="6438900"/>
            <a:ext cx="2616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89" tIns="39147" rIns="78289" bIns="3914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100" smtClean="0">
              <a:ea typeface="MS PGothic" panose="020B0600070205080204" pitchFamily="34" charset="-128"/>
            </a:endParaRPr>
          </a:p>
        </p:txBody>
      </p:sp>
      <p:pic>
        <p:nvPicPr>
          <p:cNvPr id="1029" name="Picture 5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313" y="6400800"/>
            <a:ext cx="105727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de-DE" altLang="en-US"/>
          </a:p>
          <a:p>
            <a:pPr>
              <a:defRPr/>
            </a:pPr>
            <a:r>
              <a:rPr lang="de-DE" altLang="en-US"/>
              <a:t>Page </a:t>
            </a:r>
            <a:fld id="{F8D2341B-E656-4B54-88F8-18ED391378D8}" type="slidenum">
              <a:rPr lang="de-DE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6850062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46488" y="6467475"/>
            <a:ext cx="2035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0" tIns="39135" rIns="78270" bIns="3913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smtClean="0">
                <a:latin typeface="FrutigerNext LT Bold" pitchFamily="20" charset="0"/>
                <a:ea typeface="MS PGothic" panose="020B0600070205080204" pitchFamily="34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700">
          <a:solidFill>
            <a:srgbClr val="990000"/>
          </a:solidFill>
          <a:latin typeface="FrutigerNext LT Medium" pitchFamily="34" charset="0"/>
          <a:ea typeface="黑体" pitchFamily="49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anose="05040102010807070707" pitchFamily="18" charset="2"/>
        <a:buChar char="["/>
        <a:defRPr sz="17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−"/>
        <a:defRPr sz="17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anose="020B0604020202020204" pitchFamily="34" charset="0"/>
        <a:buChar char="▪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ru-RU" altLang="en-US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6913" y="2132013"/>
            <a:ext cx="2474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000" smtClean="0">
                <a:solidFill>
                  <a:schemeClr val="bg1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 You</a:t>
            </a:r>
            <a:endParaRPr lang="en-US" altLang="zh-CN" sz="4000" smtClean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60750" y="3330575"/>
            <a:ext cx="2136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28" tIns="39165" rIns="78328" bIns="39165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100" smtClean="0">
                <a:solidFill>
                  <a:schemeClr val="bg1"/>
                </a:solidFill>
                <a:latin typeface="FrutigerNext LT Regular" pitchFamily="34" charset="0"/>
                <a:ea typeface="MS PGothic" panose="020B0600070205080204" pitchFamily="34" charset="-128"/>
              </a:rPr>
              <a:t>www.huawei.com</a:t>
            </a:r>
            <a:endParaRPr lang="en-US" altLang="zh-CN" sz="4000" smtClean="0">
              <a:latin typeface="FrutigerNext LT Regular" pitchFamily="34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784225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784225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binfer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google/error-pr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potbugs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1295400"/>
            <a:ext cx="5776912" cy="19621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Machine Learning for Programming Code patterns classification</a:t>
            </a:r>
            <a:endParaRPr lang="en-US" altLang="zh-CN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5246688" cy="1295400"/>
          </a:xfrm>
        </p:spPr>
        <p:txBody>
          <a:bodyPr/>
          <a:lstStyle/>
          <a:p>
            <a:pPr algn="ctr" eaLnBrk="1" hangingPunct="1"/>
            <a:r>
              <a:rPr lang="en-US" altLang="en-US" sz="1800" b="1" dirty="0" smtClean="0"/>
              <a:t>HUAWEI TECHNOLOGIES CO. LTD (Russia)</a:t>
            </a:r>
            <a:endParaRPr lang="en-US" altLang="zh-CN" sz="1800" dirty="0" smtClean="0"/>
          </a:p>
          <a:p>
            <a:pPr algn="ctr" eaLnBrk="1" hangingPunct="1"/>
            <a:r>
              <a:rPr lang="en-US" altLang="zh-CN" sz="1800" dirty="0" smtClean="0"/>
              <a:t>Mr. Zorchenkov</a:t>
            </a:r>
          </a:p>
          <a:p>
            <a:pPr algn="ctr" eaLnBrk="1" hangingPunct="1"/>
            <a:r>
              <a:rPr lang="en-US" altLang="zh-CN" sz="1800" dirty="0" smtClean="0"/>
              <a:t>2020-12-05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Traditional approach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51566"/>
            <a:ext cx="8077200" cy="50444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to create patterns classification?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Heuristics to avoid spurious warnings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Carefully tuned algorithms to ensure scalability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Hundreds of bug detectors</a:t>
            </a:r>
          </a:p>
          <a:p>
            <a:pPr lvl="1" algn="just">
              <a:lnSpc>
                <a:spcPct val="115000"/>
              </a:lnSpc>
            </a:pPr>
            <a:r>
              <a:rPr lang="en-US" altLang="zh-CN" dirty="0" smtClean="0"/>
              <a:t>One analysis for each bug pattern</a:t>
            </a:r>
          </a:p>
          <a:p>
            <a:pPr lvl="1" algn="just">
              <a:lnSpc>
                <a:spcPct val="115000"/>
              </a:lnSpc>
            </a:pPr>
            <a:r>
              <a:rPr lang="en-US" altLang="zh-CN" dirty="0" smtClean="0"/>
              <a:t>Manually creating and tuning bug detectors does not scale</a:t>
            </a: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8" name="Picture 6" descr="Human Free Icon of Internet and web flat icons f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0" y="1752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5537" y="1600200"/>
            <a:ext cx="2185988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590800" y="2743200"/>
            <a:ext cx="3505200" cy="533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Learn to classify patterns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051566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Train a model to distinguish correct from buggy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Gather Training data: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Gather past bugs from version histories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Insert artificial bugs via simple program transformations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How to represent code: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Token based, AST-based, graph-based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Current solution: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of natural language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 smtClean="0"/>
              <a:t>                            elements in code</a:t>
            </a:r>
            <a:endParaRPr lang="en-US" altLang="zh-CN" dirty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0762" y="2855199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Machine Learning Model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8283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6226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5481" y="2133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16244" y="3505200"/>
            <a:ext cx="1136556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30362" y="3388599"/>
            <a:ext cx="627588" cy="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86588" y="282834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7925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16244" y="3026863"/>
            <a:ext cx="1136556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70019" y="4038600"/>
            <a:ext cx="0" cy="5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86588" y="480060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 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Benefits of learning patterns classification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31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8" y="230829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Project Overview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9106" y="913721"/>
            <a:ext cx="8177213" cy="4968234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693" y="1168035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168" y="12180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Corpus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052" y="47588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Code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1971936" y="4943494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9693" y="17574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48200" y="4179938"/>
            <a:ext cx="0" cy="48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5268106"/>
            <a:ext cx="0" cy="37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59693" y="2291630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 code as vectors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5156" y="1752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1704130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59693" y="3539843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95800" y="281555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9693" y="2922977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Vectors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2806617"/>
            <a:ext cx="0" cy="5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73664" y="2903982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Buggy Vectors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59693" y="4749261"/>
            <a:ext cx="3844878" cy="399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Bugs in New Code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6751" y="424643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66006" y="53096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6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sz="3200" dirty="0" err="1"/>
              <a:t>Embeddings</a:t>
            </a:r>
            <a:r>
              <a:rPr lang="en-US" sz="3200" dirty="0"/>
              <a:t> for Identifiers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609600"/>
            <a:ext cx="8177213" cy="56388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1600" dirty="0"/>
              <a:t>Extract identifiers and </a:t>
            </a:r>
            <a:r>
              <a:rPr lang="en-US" altLang="zh-CN" sz="1600" dirty="0" smtClean="0"/>
              <a:t>tokens: Produce </a:t>
            </a:r>
            <a:r>
              <a:rPr lang="en-US" altLang="zh-CN" sz="1600" dirty="0"/>
              <a:t>token </a:t>
            </a:r>
            <a:r>
              <a:rPr lang="en-US" altLang="zh-CN" sz="1600" dirty="0" smtClean="0"/>
              <a:t>files (</a:t>
            </a:r>
            <a:r>
              <a:rPr lang="en-US" altLang="zh-CN" sz="1000" dirty="0" smtClean="0"/>
              <a:t>node </a:t>
            </a:r>
            <a:r>
              <a:rPr lang="en-US" altLang="zh-CN" sz="1000" dirty="0" err="1"/>
              <a:t>javascript</a:t>
            </a:r>
            <a:r>
              <a:rPr lang="en-US" altLang="zh-CN" sz="1000" dirty="0"/>
              <a:t>/extractFromJS.js tokens --parallel 4 </a:t>
            </a:r>
            <a:r>
              <a:rPr lang="en-US" altLang="zh-CN" sz="1000" dirty="0" smtClean="0"/>
              <a:t>data/</a:t>
            </a:r>
            <a:r>
              <a:rPr lang="en-US" altLang="zh-CN" sz="1000" dirty="0" err="1" smtClean="0"/>
              <a:t>js</a:t>
            </a:r>
            <a:r>
              <a:rPr lang="en-US" altLang="zh-CN" sz="1000" dirty="0" smtClean="0"/>
              <a:t>/training.txt data/</a:t>
            </a:r>
            <a:r>
              <a:rPr lang="en-US" altLang="zh-CN" sz="1000" dirty="0" err="1" smtClean="0"/>
              <a:t>js</a:t>
            </a:r>
            <a:r>
              <a:rPr lang="en-US" altLang="zh-CN" sz="1000" dirty="0" smtClean="0"/>
              <a:t>/files</a:t>
            </a:r>
            <a:r>
              <a:rPr lang="en-US" altLang="zh-CN" sz="1600" dirty="0" smtClean="0"/>
              <a:t>):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[</a:t>
            </a:r>
            <a:endParaRPr lang="en-US" altLang="zh-CN" sz="10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LIT:use</a:t>
            </a:r>
            <a:r>
              <a:rPr lang="en-US" altLang="zh-CN" sz="1000" dirty="0"/>
              <a:t> strict",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"STD:;",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STD:var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ID:createAPIRequest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"STD:=",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ID:require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"STD</a:t>
            </a:r>
            <a:r>
              <a:rPr lang="en-US" altLang="zh-CN" sz="1000" dirty="0" smtClean="0"/>
              <a:t>:(",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…..]</a:t>
            </a:r>
            <a:endParaRPr lang="en-US" altLang="zh-CN" sz="1000" dirty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Produce </a:t>
            </a:r>
            <a:r>
              <a:rPr lang="en-US" altLang="zh-CN" sz="1600" dirty="0" err="1" smtClean="0"/>
              <a:t>token_to_numbers</a:t>
            </a:r>
            <a:r>
              <a:rPr lang="en-US" altLang="zh-CN" sz="1600" dirty="0"/>
              <a:t> (</a:t>
            </a:r>
            <a:r>
              <a:rPr lang="en-US" altLang="zh-CN" sz="1000" dirty="0"/>
              <a:t>python3 python/TokensToTopTokens.py tokens_*.</a:t>
            </a:r>
            <a:r>
              <a:rPr lang="en-US" altLang="zh-CN" sz="1000" dirty="0" err="1"/>
              <a:t>json</a:t>
            </a:r>
            <a:r>
              <a:rPr lang="en-US" altLang="zh-CN" sz="1600" dirty="0"/>
              <a:t>):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{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"ID:$": 21,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</a:t>
            </a:r>
            <a:r>
              <a:rPr lang="en-US" altLang="zh-CN" sz="1000" dirty="0" err="1"/>
              <a:t>liveSelector</a:t>
            </a:r>
            <a:r>
              <a:rPr lang="en-US" altLang="zh-CN" sz="1000" dirty="0"/>
              <a:t>": 764,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"ID:$location": 564,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</a:t>
            </a:r>
            <a:r>
              <a:rPr lang="en-US" altLang="zh-CN" sz="1000" dirty="0" err="1"/>
              <a:t>rootScope</a:t>
            </a:r>
            <a:r>
              <a:rPr lang="en-US" altLang="zh-CN" sz="1000" dirty="0"/>
              <a:t>": 1039,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"ID:$this": 29,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"ID:$watch": 1657,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"ID:ABORT": 660,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ID:Array</a:t>
            </a:r>
            <a:r>
              <a:rPr lang="en-US" altLang="zh-CN" sz="1000" dirty="0"/>
              <a:t>": 663,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ID:Auto</a:t>
            </a:r>
            <a:r>
              <a:rPr lang="en-US" altLang="zh-CN" sz="1000" dirty="0"/>
              <a:t>": 345,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612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sz="3200" dirty="0" err="1"/>
              <a:t>Embeddings</a:t>
            </a:r>
            <a:r>
              <a:rPr lang="en-US" sz="3200" dirty="0"/>
              <a:t> for </a:t>
            </a:r>
            <a:r>
              <a:rPr lang="en-US" sz="3200" dirty="0" smtClean="0"/>
              <a:t>Identifiers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838200"/>
            <a:ext cx="8177213" cy="52578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1600" dirty="0"/>
              <a:t>Learn </a:t>
            </a:r>
            <a:r>
              <a:rPr lang="en-US" altLang="zh-CN" sz="1600" dirty="0" err="1"/>
              <a:t>embeddings</a:t>
            </a:r>
            <a:r>
              <a:rPr lang="en-US" altLang="zh-CN" sz="1600" dirty="0"/>
              <a:t> for identifiers and literals (</a:t>
            </a:r>
            <a:r>
              <a:rPr lang="en-US" altLang="zh-CN" sz="1000" dirty="0"/>
              <a:t>python3 python/EmbeddingLearnerWord2Vec.py </a:t>
            </a:r>
            <a:r>
              <a:rPr lang="en-US" altLang="zh-CN" sz="1000" dirty="0" err="1"/>
              <a:t>token_to_number</a:t>
            </a:r>
            <a:r>
              <a:rPr lang="en-US" altLang="zh-CN" sz="1000" dirty="0"/>
              <a:t>_*.</a:t>
            </a:r>
            <a:r>
              <a:rPr lang="en-US" altLang="zh-CN" sz="1000" dirty="0" err="1"/>
              <a:t>json</a:t>
            </a:r>
            <a:r>
              <a:rPr lang="en-US" altLang="zh-CN" sz="1000" dirty="0"/>
              <a:t> </a:t>
            </a:r>
            <a:r>
              <a:rPr lang="en-US" altLang="zh-CN" sz="1000" dirty="0" err="1"/>
              <a:t>encoded_tokens</a:t>
            </a:r>
            <a:r>
              <a:rPr lang="en-US" altLang="zh-CN" sz="1000" dirty="0"/>
              <a:t>_*.</a:t>
            </a:r>
            <a:r>
              <a:rPr lang="en-US" altLang="zh-CN" sz="1000" dirty="0" err="1"/>
              <a:t>json</a:t>
            </a:r>
            <a:r>
              <a:rPr lang="en-US" altLang="zh-CN" sz="1600" dirty="0"/>
              <a:t>):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{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"ID:$":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1.7403037548065186,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-0.5863831043243408,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-1.563154935836792,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-0.5567323565483093,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2.1151344776153564</a:t>
            </a:r>
            <a:r>
              <a:rPr lang="en-US" altLang="zh-CN" sz="1000" dirty="0" smtClean="0"/>
              <a:t>,…..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"ID:$$compose":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-0.10042782872915268,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0.08956451714038849,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-0.42006996273994446,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0.3777671456336975,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-0.7322062253952026,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  2.675356149673462</a:t>
            </a:r>
            <a:r>
              <a:rPr lang="en-US" altLang="zh-CN" sz="1000" dirty="0" smtClean="0"/>
              <a:t>,……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…..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}</a:t>
            </a: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55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altLang="zh-CN" sz="3200" dirty="0"/>
              <a:t>Finding Bugs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838200"/>
            <a:ext cx="8177213" cy="52578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1600" dirty="0"/>
              <a:t>Extract code pieces (</a:t>
            </a:r>
            <a:r>
              <a:rPr lang="en-US" altLang="zh-CN" sz="1000" dirty="0"/>
              <a:t>node </a:t>
            </a:r>
            <a:r>
              <a:rPr lang="en-US" altLang="zh-CN" sz="1000" dirty="0" err="1"/>
              <a:t>javascript</a:t>
            </a:r>
            <a:r>
              <a:rPr lang="en-US" altLang="zh-CN" sz="1000" dirty="0"/>
              <a:t>/extractFromJS.js calls --files &lt;list of files</a:t>
            </a:r>
            <a:r>
              <a:rPr lang="en-US" altLang="zh-CN" sz="1000" dirty="0" smtClean="0"/>
              <a:t>&gt;</a:t>
            </a:r>
            <a:r>
              <a:rPr lang="en-US" altLang="zh-CN" sz="1600" dirty="0" smtClean="0"/>
              <a:t>) </a:t>
            </a:r>
            <a:r>
              <a:rPr lang="en-US" altLang="zh-CN" sz="1600" dirty="0" err="1" smtClean="0"/>
              <a:t>call.json</a:t>
            </a:r>
            <a:r>
              <a:rPr lang="en-US" altLang="zh-CN" sz="1600" dirty="0" smtClean="0"/>
              <a:t>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[ {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 smtClean="0"/>
              <a:t>    </a:t>
            </a:r>
            <a:r>
              <a:rPr lang="en-US" altLang="zh-CN" sz="1000" dirty="0"/>
              <a:t>"base": "",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callee</a:t>
            </a:r>
            <a:r>
              <a:rPr lang="en-US" altLang="zh-CN" sz="1000" dirty="0"/>
              <a:t>": "</a:t>
            </a:r>
            <a:r>
              <a:rPr lang="en-US" altLang="zh-CN" sz="1000" dirty="0" err="1"/>
              <a:t>ID:createAPIRequest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calleeLocation</a:t>
            </a:r>
            <a:r>
              <a:rPr lang="en-US" altLang="zh-CN" sz="1000" dirty="0"/>
              <a:t>": "20020400016",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"arguments":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</a:t>
            </a:r>
            <a:r>
              <a:rPr lang="en-US" altLang="zh-CN" sz="1000" dirty="0" err="1"/>
              <a:t>ID:parameters</a:t>
            </a:r>
            <a:r>
              <a:rPr lang="en-US" altLang="zh-CN" sz="1000" dirty="0"/>
              <a:t>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</a:t>
            </a:r>
            <a:r>
              <a:rPr lang="en-US" altLang="zh-CN" sz="1000" dirty="0" err="1"/>
              <a:t>ID:callback</a:t>
            </a:r>
            <a:r>
              <a:rPr lang="en-US" altLang="zh-CN" sz="1000" dirty="0"/>
              <a:t>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</a:t>
            </a:r>
            <a:r>
              <a:rPr lang="en-US" altLang="zh-CN" sz="1000" dirty="0" smtClean="0"/>
              <a:t>], "</a:t>
            </a:r>
            <a:r>
              <a:rPr lang="en-US" altLang="zh-CN" sz="1000" dirty="0" err="1"/>
              <a:t>argumentLocations</a:t>
            </a:r>
            <a:r>
              <a:rPr lang="en-US" altLang="zh-CN" sz="1000" dirty="0"/>
              <a:t>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"20020570010",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"20020690008"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</a:t>
            </a:r>
            <a:r>
              <a:rPr lang="en-US" altLang="zh-CN" sz="1000" dirty="0" smtClean="0"/>
              <a:t>],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argumentTypes</a:t>
            </a:r>
            <a:r>
              <a:rPr lang="en-US" altLang="zh-CN" sz="1000" dirty="0"/>
              <a:t>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"unknown",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"unknown"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</a:t>
            </a:r>
            <a:r>
              <a:rPr lang="en-US" altLang="zh-CN" sz="1000" dirty="0" smtClean="0"/>
              <a:t>], </a:t>
            </a:r>
            <a:r>
              <a:rPr lang="en-US" altLang="zh-CN" sz="1000" dirty="0"/>
              <a:t>"parameters": [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  ""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],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</a:t>
            </a:r>
            <a:r>
              <a:rPr lang="en-US" altLang="zh-CN" sz="1000" dirty="0" err="1"/>
              <a:t>src</a:t>
            </a:r>
            <a:r>
              <a:rPr lang="en-US" altLang="zh-CN" sz="1000" dirty="0"/>
              <a:t>": "data/</a:t>
            </a:r>
            <a:r>
              <a:rPr lang="en-US" altLang="zh-CN" sz="1000" dirty="0" err="1"/>
              <a:t>js</a:t>
            </a:r>
            <a:r>
              <a:rPr lang="en-US" altLang="zh-CN" sz="1000" dirty="0"/>
              <a:t>/programs_50/file1084.js : 66 - 66",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  "filename": "data/</a:t>
            </a:r>
            <a:r>
              <a:rPr lang="en-US" altLang="zh-CN" sz="1000" dirty="0" err="1"/>
              <a:t>js</a:t>
            </a:r>
            <a:r>
              <a:rPr lang="en-US" altLang="zh-CN" sz="1000" dirty="0"/>
              <a:t>/programs_50/file1084.js"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000" dirty="0"/>
              <a:t>  </a:t>
            </a:r>
            <a:r>
              <a:rPr lang="en-US" altLang="zh-CN" sz="1000" dirty="0" smtClean="0"/>
              <a:t>}, ….</a:t>
            </a: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760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1210"/>
          </a:xfrm>
        </p:spPr>
        <p:txBody>
          <a:bodyPr/>
          <a:lstStyle/>
          <a:p>
            <a:pPr algn="ctr"/>
            <a:r>
              <a:rPr lang="en-US" altLang="zh-CN" sz="3200" dirty="0"/>
              <a:t>Finding Bugs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zh-CN" sz="3200" dirty="0"/>
              <a:t>Use a trained classifier to identify bugs (</a:t>
            </a:r>
            <a:r>
              <a:rPr lang="en-US" altLang="zh-CN" sz="1600" dirty="0"/>
              <a:t>python3 python/BugFind.py </a:t>
            </a:r>
            <a:r>
              <a:rPr lang="en-US" altLang="zh-CN" sz="1600" dirty="0" err="1"/>
              <a:t>SwappedArgs</a:t>
            </a:r>
            <a:r>
              <a:rPr lang="en-US" altLang="zh-CN" sz="1600" dirty="0"/>
              <a:t> 0.95 --load model </a:t>
            </a:r>
            <a:r>
              <a:rPr lang="en-US" altLang="zh-CN" sz="1600" dirty="0" err="1"/>
              <a:t>token_to_vector.json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type_to_vector.json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node_type_to_vector.json</a:t>
            </a:r>
            <a:r>
              <a:rPr lang="en-US" altLang="zh-CN" sz="1600" dirty="0"/>
              <a:t> --</a:t>
            </a:r>
            <a:r>
              <a:rPr lang="en-US" altLang="zh-CN" sz="1600" dirty="0" err="1"/>
              <a:t>newData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calls.json</a:t>
            </a:r>
            <a:r>
              <a:rPr lang="en-US" altLang="zh-CN" sz="3200" dirty="0"/>
              <a:t>):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3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Word2Vec for source code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3657600"/>
            <a:ext cx="8177213" cy="2362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(x, y){ … }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Context of x: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function – </a:t>
            </a:r>
            <a:r>
              <a:rPr lang="en-US" altLang="zh-CN" sz="1600" dirty="0" err="1" smtClean="0"/>
              <a:t>setPoint</a:t>
            </a:r>
            <a:r>
              <a:rPr lang="en-US" altLang="zh-CN" sz="1600" dirty="0" smtClean="0"/>
              <a:t> – ( - , - y - )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r">
              <a:lnSpc>
                <a:spcPct val="115000"/>
              </a:lnSpc>
              <a:buNone/>
            </a:pPr>
            <a:r>
              <a:rPr lang="en-US" altLang="zh-CN" sz="1400" dirty="0" smtClean="0"/>
              <a:t>Efficient Estimation of Word Representations in Vector Space</a:t>
            </a:r>
            <a:endParaRPr lang="en-US" altLang="zh-CN" sz="14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7521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9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77213" cy="721210"/>
          </a:xfrm>
        </p:spPr>
        <p:txBody>
          <a:bodyPr/>
          <a:lstStyle/>
          <a:p>
            <a:r>
              <a:rPr lang="en-US" altLang="zh-CN" sz="3200" dirty="0" err="1" smtClean="0"/>
              <a:t>Embeddings</a:t>
            </a:r>
            <a:r>
              <a:rPr lang="en-US" altLang="zh-CN" sz="3200" dirty="0" smtClean="0"/>
              <a:t> Preview</a:t>
            </a:r>
            <a:endParaRPr lang="zh-CN" altLang="en-US" sz="2000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6644"/>
              </p:ext>
            </p:extLst>
          </p:nvPr>
        </p:nvGraphicFramePr>
        <p:xfrm>
          <a:off x="228600" y="914400"/>
          <a:ext cx="8064407" cy="519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59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91200" y="6400800"/>
            <a:ext cx="1057275" cy="29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6BFD750-1F0A-43AC-B090-74F4A9F75C1D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ru-RU" altLang="en-US" sz="1000" smtClean="0">
                <a:ea typeface="MS PGothic" panose="020B0600070205080204" pitchFamily="34" charset="-128"/>
              </a:rPr>
              <a:t>/</a:t>
            </a:r>
            <a:r>
              <a:rPr lang="en-US" altLang="en-US" sz="1000" smtClean="0">
                <a:ea typeface="MS PGothic" panose="020B0600070205080204" pitchFamily="34" charset="-128"/>
              </a:rPr>
              <a:t>13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1" name="AutoShape 16"/>
          <p:cNvSpPr>
            <a:spLocks noChangeArrowheads="1"/>
          </p:cNvSpPr>
          <p:nvPr/>
        </p:nvSpPr>
        <p:spPr bwMode="auto">
          <a:xfrm>
            <a:off x="2362200" y="1905000"/>
            <a:ext cx="6477000" cy="3962400"/>
          </a:xfrm>
          <a:prstGeom prst="roundRect">
            <a:avLst>
              <a:gd name="adj" fmla="val 5935"/>
            </a:avLst>
          </a:prstGeom>
          <a:gradFill rotWithShape="1">
            <a:gsLst>
              <a:gs pos="0">
                <a:srgbClr val="DDDDDD"/>
              </a:gs>
              <a:gs pos="50000">
                <a:srgbClr val="F5F5F5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en-US" sz="1800">
              <a:latin typeface="Arial" panose="020B0604020202020204" pitchFamily="34" charset="0"/>
            </a:endParaRPr>
          </a:p>
        </p:txBody>
      </p:sp>
      <p:pic>
        <p:nvPicPr>
          <p:cNvPr id="7172" name="Picture 5" descr="0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05025"/>
            <a:ext cx="10874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7"/>
          <p:cNvSpPr>
            <a:spLocks noChangeShapeType="1"/>
          </p:cNvSpPr>
          <p:nvPr/>
        </p:nvSpPr>
        <p:spPr bwMode="auto">
          <a:xfrm flipV="1">
            <a:off x="2211388" y="1844675"/>
            <a:ext cx="0" cy="4103688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211388" y="1844675"/>
            <a:ext cx="6681787" cy="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2057400" y="1676400"/>
            <a:ext cx="288925" cy="288925"/>
            <a:chOff x="1519" y="1843"/>
            <a:chExt cx="182" cy="182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1519" y="1843"/>
              <a:ext cx="182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1557" y="1882"/>
              <a:ext cx="105" cy="105"/>
            </a:xfrm>
            <a:prstGeom prst="ellipse">
              <a:avLst/>
            </a:prstGeom>
            <a:gradFill rotWithShape="1">
              <a:gsLst>
                <a:gs pos="0">
                  <a:srgbClr val="ECD1CC"/>
                </a:gs>
                <a:gs pos="100000">
                  <a:srgbClr val="A21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990000"/>
                </a:buClr>
                <a:buSzPct val="85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rgbClr val="5F5F5F"/>
                </a:buClr>
                <a:buFont typeface="Wingdings 3" panose="05040102010807070707" pitchFamily="18" charset="2"/>
                <a:buChar char="[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−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tx1"/>
                </a:buClr>
                <a:buFont typeface="Arial" panose="020B0604020202020204" pitchFamily="34" charset="0"/>
                <a:buChar char="▪"/>
                <a:defRPr sz="1700">
                  <a:solidFill>
                    <a:schemeClr val="tx1"/>
                  </a:solidFill>
                  <a:latin typeface="FrutigerNext LT Medium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u-RU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438400" y="2286000"/>
            <a:ext cx="6248400" cy="220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4" tIns="45712" rIns="91424" bIns="45712">
            <a:spAutoFit/>
          </a:bodyPr>
          <a:lstStyle/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Self-introduction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idea</a:t>
            </a: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Static analyzers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 smtClean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Machine learning approach</a:t>
            </a:r>
            <a:endParaRPr kumimoji="1" lang="en-US" altLang="zh-CN" sz="1600" b="1" dirty="0">
              <a:solidFill>
                <a:srgbClr val="005C8A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  <a:p>
            <a:pPr marL="342900" indent="-342900" eaLnBrk="1" hangingPunct="1">
              <a:spcBef>
                <a:spcPct val="40000"/>
              </a:spcBef>
              <a:spcAft>
                <a:spcPct val="50000"/>
              </a:spcAft>
              <a:buFontTx/>
              <a:buAutoNum type="arabicPeriod"/>
              <a:defRPr/>
            </a:pPr>
            <a:r>
              <a:rPr kumimoji="1" lang="en-US" altLang="zh-CN" sz="1600" b="1" dirty="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Project achievements</a:t>
            </a:r>
          </a:p>
        </p:txBody>
      </p:sp>
      <p:sp>
        <p:nvSpPr>
          <p:cNvPr id="7177" name="WordArt 18"/>
          <p:cNvSpPr>
            <a:spLocks noChangeArrowheads="1" noChangeShapeType="1" noTextEdit="1"/>
          </p:cNvSpPr>
          <p:nvPr/>
        </p:nvSpPr>
        <p:spPr bwMode="auto">
          <a:xfrm>
            <a:off x="3581400" y="1066800"/>
            <a:ext cx="160020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>
                <a:solidFill>
                  <a:srgbClr val="990000"/>
                </a:solidFill>
                <a:latin typeface="+mj-lt"/>
                <a:ea typeface="+mj-lt"/>
                <a:cs typeface="+mj-lt"/>
              </a:rPr>
              <a:t>Content: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70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Code snippets as vectors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Concatenate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of names in code snippet: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Swapped arguments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6454" y="259062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someObj.someFun</a:t>
            </a:r>
            <a:r>
              <a:rPr lang="en-US" dirty="0"/>
              <a:t> </a:t>
            </a:r>
            <a:r>
              <a:rPr lang="en-US" dirty="0" smtClean="0"/>
              <a:t>(arg1, arg2)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2495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42925" y="2915305"/>
            <a:ext cx="893496" cy="7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737" y="421200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Embeddings</a:t>
            </a:r>
            <a:r>
              <a:rPr lang="en-US" dirty="0" smtClean="0"/>
              <a:t> of identifier names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6454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7713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1285" y="3828702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0249" y="3837630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4878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507" y="3826236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8314" y="3828702"/>
            <a:ext cx="444886" cy="200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43200" y="2925363"/>
            <a:ext cx="1272237" cy="84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452200" y="2941597"/>
            <a:ext cx="1366604" cy="8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79341" y="2941597"/>
            <a:ext cx="682274" cy="7535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38044" y="2952998"/>
            <a:ext cx="349358" cy="7860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14443" y="2923867"/>
            <a:ext cx="179423" cy="8099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38800" y="2923867"/>
            <a:ext cx="610107" cy="7860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83606" y="2894707"/>
            <a:ext cx="212419" cy="78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22597" y="4225070"/>
            <a:ext cx="359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argument:</a:t>
            </a:r>
          </a:p>
          <a:p>
            <a:r>
              <a:rPr lang="en-US" dirty="0" smtClean="0"/>
              <a:t>Type and formal parameter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9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70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Code snippets as vectors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Concatenate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of names in code snippet: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Wrong binary operator/operation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8433" y="255459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          &lt;=               length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2495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42925" y="2915305"/>
            <a:ext cx="893496" cy="7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0737" y="4212009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operand:</a:t>
            </a:r>
          </a:p>
          <a:p>
            <a:r>
              <a:rPr lang="en-US" dirty="0" smtClean="0"/>
              <a:t>name and 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436454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7713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1285" y="3828702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0249" y="3837630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94878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29507" y="3826236"/>
            <a:ext cx="444886" cy="200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43201" y="2960112"/>
            <a:ext cx="233337" cy="80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98529" y="2915305"/>
            <a:ext cx="464933" cy="85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025570" y="2923922"/>
            <a:ext cx="947397" cy="7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34752" y="469464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and grand-parent</a:t>
            </a:r>
          </a:p>
          <a:p>
            <a:r>
              <a:rPr lang="en-US" dirty="0" smtClean="0"/>
              <a:t>AST node type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170023" y="4114800"/>
            <a:ext cx="263693" cy="60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465276" y="2940877"/>
            <a:ext cx="947396" cy="7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791200" y="4173020"/>
            <a:ext cx="372936" cy="62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79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Solution: Word2Vec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Word </a:t>
            </a:r>
            <a:r>
              <a:rPr lang="en-US" altLang="zh-CN" sz="1600" dirty="0" err="1" smtClean="0"/>
              <a:t>embeddings</a:t>
            </a:r>
            <a:endParaRPr lang="en-US" altLang="zh-CN" sz="1600" dirty="0" smtClean="0"/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Continuous vector representation of each word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Similar words have similar vectors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Learn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 from corpus of text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Context: Surrounding words in sentences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4419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052" y="502920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42672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6725" y="471313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8804" y="516444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8804" y="5615752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5105400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1699" y="4933266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73782" y="454255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341" y="5123766"/>
            <a:ext cx="61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68329" y="4945165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77087" y="441960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Layer: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06566" y="56201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Embedding size: 200:</a:t>
            </a:r>
          </a:p>
          <a:p>
            <a:r>
              <a:rPr lang="en-US" sz="1200" dirty="0" err="1" smtClean="0"/>
              <a:t>Gensim</a:t>
            </a:r>
            <a:r>
              <a:rPr lang="en-US" sz="1200" dirty="0" smtClean="0"/>
              <a:t> Word2Vec implementation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0201" y="548125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Size: 200, dropout 0.2</a:t>
            </a:r>
          </a:p>
          <a:p>
            <a:r>
              <a:rPr lang="en-US" sz="1200" dirty="0" err="1" smtClean="0"/>
              <a:t>RMSProp</a:t>
            </a:r>
            <a:r>
              <a:rPr lang="en-US" sz="1200" dirty="0" smtClean="0"/>
              <a:t> optimizer with binary cross entropy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s a loss 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252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Importance of </a:t>
            </a:r>
            <a:r>
              <a:rPr lang="en-US" altLang="zh-CN" sz="3200" dirty="0" err="1" smtClean="0"/>
              <a:t>embeddings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How many True positives do we miss with random </a:t>
            </a:r>
            <a:r>
              <a:rPr lang="en-US" altLang="zh-CN" sz="1600" dirty="0" err="1" smtClean="0"/>
              <a:t>embeddings</a:t>
            </a:r>
            <a:r>
              <a:rPr lang="en-US" altLang="zh-CN" sz="1600" dirty="0" smtClean="0"/>
              <a:t>?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Example: 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                      transform  = is(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, value) | is(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, value)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Bitwise OR for logical OR of </a:t>
            </a:r>
            <a:r>
              <a:rPr lang="en-US" altLang="zh-CN" sz="1600" dirty="0" err="1" smtClean="0"/>
              <a:t>booleans</a:t>
            </a:r>
            <a:r>
              <a:rPr lang="en-US" altLang="zh-CN" sz="1600" dirty="0" smtClean="0"/>
              <a:t>: inefficient and error-prone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668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DC6A97E-2057-4D78-A7C7-ACEC89E1A461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12700"/>
            <a:ext cx="9115425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smtClean="0"/>
              <a:t>Achievements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001000" cy="2314575"/>
          </a:xfrm>
        </p:spPr>
        <p:txBody>
          <a:bodyPr/>
          <a:lstStyle/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dirty="0" smtClean="0"/>
              <a:t>   68% True positives, which is high, even compared to manually created patterns </a:t>
            </a:r>
            <a:r>
              <a:rPr lang="en-US" altLang="en-US" sz="1600" dirty="0" smtClean="0"/>
              <a:t>classifiers</a:t>
            </a:r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DC6A97E-2057-4D78-A7C7-ACEC89E1A461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" y="12700"/>
            <a:ext cx="9115425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dirty="0" smtClean="0"/>
              <a:t>Further extension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001000" cy="2314575"/>
          </a:xfrm>
        </p:spPr>
        <p:txBody>
          <a:bodyPr/>
          <a:lstStyle/>
          <a:p>
            <a:pPr marL="522288" lvl="1" indent="0" eaLnBrk="1" hangingPunct="1"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en-US" sz="1600" dirty="0" smtClean="0"/>
              <a:t>   </a:t>
            </a:r>
            <a:r>
              <a:rPr lang="en-US" altLang="en-US" sz="1600" dirty="0" smtClean="0"/>
              <a:t>Bug localization on million of files</a:t>
            </a: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38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12"/>
            <a:ext cx="9144000" cy="630237"/>
          </a:xfrm>
        </p:spPr>
        <p:txBody>
          <a:bodyPr/>
          <a:lstStyle/>
          <a:p>
            <a:pPr algn="ctr"/>
            <a:r>
              <a:rPr lang="en-US" altLang="zh-CN" sz="3200" dirty="0" smtClean="0"/>
              <a:t>Motivation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685800"/>
            <a:ext cx="8177213" cy="5334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000" dirty="0" smtClean="0"/>
              <a:t>Relevancy</a:t>
            </a:r>
            <a:r>
              <a:rPr lang="en-US" altLang="zh-CN" dirty="0" smtClean="0"/>
              <a:t>: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Finding the right team or developer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Giving the developer a starting point</a:t>
            </a:r>
          </a:p>
          <a:p>
            <a:pPr algn="just">
              <a:lnSpc>
                <a:spcPct val="115000"/>
              </a:lnSpc>
            </a:pPr>
            <a:r>
              <a:rPr lang="en-US" altLang="zh-CN" dirty="0" smtClean="0"/>
              <a:t>Enabling automated program repair</a:t>
            </a:r>
          </a:p>
          <a:p>
            <a:pPr algn="just">
              <a:lnSpc>
                <a:spcPct val="115000"/>
              </a:lnSpc>
            </a:pPr>
            <a:endParaRPr lang="en-US" altLang="zh-CN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dirty="0" smtClean="0"/>
              <a:t>Input: raw crash trace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dirty="0" smtClean="0"/>
              <a:t>Output</a:t>
            </a:r>
            <a:r>
              <a:rPr lang="en-US" altLang="zh-CN" smtClean="0"/>
              <a:t>: file(s) </a:t>
            </a:r>
            <a:r>
              <a:rPr lang="en-US" altLang="zh-CN" dirty="0" smtClean="0"/>
              <a:t>where to fix </a:t>
            </a:r>
            <a:r>
              <a:rPr lang="en-US" altLang="zh-CN" smtClean="0"/>
              <a:t>the bug</a:t>
            </a:r>
            <a:endParaRPr lang="en-US" altLang="zh-CN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74518" y="914400"/>
            <a:ext cx="156686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 million file code base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1620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housands of</a:t>
            </a:r>
          </a:p>
          <a:p>
            <a:r>
              <a:rPr lang="en-US" dirty="0"/>
              <a:t>c</a:t>
            </a:r>
            <a:r>
              <a:rPr lang="en-US" dirty="0" smtClean="0"/>
              <a:t>rashes every</a:t>
            </a:r>
          </a:p>
          <a:p>
            <a:r>
              <a:rPr lang="en-US" dirty="0" smtClean="0"/>
              <a:t>day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42837" y="1376065"/>
            <a:ext cx="2867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137606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to fix the bug?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721210"/>
          </a:xfrm>
        </p:spPr>
        <p:txBody>
          <a:bodyPr/>
          <a:lstStyle/>
          <a:p>
            <a:r>
              <a:rPr lang="en-US" altLang="zh-CN" sz="3200" dirty="0" smtClean="0"/>
              <a:t>New slide</a:t>
            </a: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447800"/>
            <a:ext cx="8177213" cy="4572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Simplifies the problem: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Before: Writing a program analysis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Now: Providing examples of buggy and correct code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Catches otherwise missed bugs: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Learns conventions from corpora of existing code</a:t>
            </a:r>
          </a:p>
          <a:p>
            <a:pPr algn="just">
              <a:lnSpc>
                <a:spcPct val="115000"/>
              </a:lnSpc>
            </a:pPr>
            <a:r>
              <a:rPr lang="en-US" altLang="zh-CN" sz="1600" dirty="0" smtClean="0"/>
              <a:t>ML can handle natural language in code, which expresses domain specific knowledge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20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 defTabSz="784225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 defTabSz="7842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84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5397043-0525-424E-98E3-7279502AD469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Self-introduction</a:t>
            </a:r>
            <a:br>
              <a:rPr lang="en-US" altLang="zh-CN" sz="3200" dirty="0" smtClean="0"/>
            </a:b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4263" y="4137025"/>
            <a:ext cx="5962650" cy="1746250"/>
          </a:xfrm>
        </p:spPr>
        <p:txBody>
          <a:bodyPr/>
          <a:lstStyle/>
          <a:p>
            <a:pPr eaLnBrk="1" hangingPunct="1"/>
            <a:endParaRPr kumimoji="1" lang="en-US" altLang="zh-CN" b="1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mtClean="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7239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Name:    ALEXEY ZORCHENKOV                        		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Huawei ID:    z0534010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anose="05000000000000000000" pitchFamily="2" charset="2"/>
              <a:buChar char="J"/>
            </a:pPr>
            <a:endParaRPr lang="en-US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Rep. Office: Moscow City, Federation Tower 14</a:t>
            </a:r>
            <a:r>
              <a:rPr lang="en-US" altLang="zh-CN" sz="1800" b="1" i="1" baseline="30000">
                <a:latin typeface="FrutigerNext LT Regular" pitchFamily="34" charset="0"/>
                <a:cs typeface="Arial" panose="020B0604020202020204" pitchFamily="34" charset="0"/>
              </a:rPr>
              <a:t>th</a:t>
            </a: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 floor</a:t>
            </a:r>
            <a:endParaRPr lang="ru-RU" altLang="zh-CN" sz="1800" b="1" i="1">
              <a:latin typeface="FrutigerNext LT Regular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Department : Moscow System Programming Laboratory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Position: Principal engineer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Tx/>
              <a:buFontTx/>
              <a:buNone/>
            </a:pPr>
            <a:r>
              <a:rPr lang="en-US" altLang="zh-CN" sz="1800" b="1" i="1">
                <a:latin typeface="FrutigerNext LT Regular" pitchFamily="34" charset="0"/>
                <a:cs typeface="Arial" panose="020B0604020202020204" pitchFamily="34" charset="0"/>
              </a:rPr>
              <a:t>Enrollment Date: 2019-09-09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77213" cy="630238"/>
          </a:xfrm>
        </p:spPr>
        <p:txBody>
          <a:bodyPr/>
          <a:lstStyle/>
          <a:p>
            <a:r>
              <a:rPr lang="en-US" altLang="zh-CN" sz="3200" smtClean="0"/>
              <a:t>Experience Before Joining Huawei </a:t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zh-CN" altLang="en-US" sz="2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7924800" cy="48768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Moscow State university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theoretical physics, 5.5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Master in mathematics, differential equations, 5 years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smtClean="0"/>
              <a:t>Post graduate education, theoretical mechanics, 3 years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Publications in Russian financial magazines</a:t>
            </a:r>
          </a:p>
        </p:txBody>
      </p:sp>
      <p:sp>
        <p:nvSpPr>
          <p:cNvPr id="922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11C57C80-B08A-4BE2-AC2E-D751EEC18EAE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124200"/>
            <a:ext cx="23050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3167063"/>
            <a:ext cx="2943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813175"/>
            <a:ext cx="2462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894263"/>
            <a:ext cx="3057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619625"/>
            <a:ext cx="26860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90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Added value created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Current bug detectors miss most bugs</a:t>
            </a:r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Patterns classification as a learning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Simplifies the problem</a:t>
            </a:r>
          </a:p>
          <a:p>
            <a:pPr marL="574675" lvl="1" indent="-231775" algn="just">
              <a:lnSpc>
                <a:spcPct val="115000"/>
              </a:lnSpc>
            </a:pPr>
            <a:r>
              <a:rPr lang="en-US" altLang="zh-CN" sz="1600" dirty="0" smtClean="0"/>
              <a:t>Catches otherwise missed patterns</a:t>
            </a:r>
          </a:p>
          <a:p>
            <a:r>
              <a:rPr lang="en-US" sz="1600" dirty="0" smtClean="0"/>
              <a:t>Learning name-based patterns classifiers</a:t>
            </a:r>
          </a:p>
          <a:p>
            <a:pPr lvl="1"/>
            <a:r>
              <a:rPr lang="en-US" sz="1600" dirty="0" smtClean="0"/>
              <a:t>Exploit natural language information in code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6438"/>
          </a:xfrm>
        </p:spPr>
        <p:txBody>
          <a:bodyPr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 smtClean="0"/>
              <a:t>Static Bug Detection</a:t>
            </a:r>
            <a:r>
              <a:rPr lang="zh-CN" altLang="en-US" sz="3200" dirty="0" smtClean="0">
                <a:solidFill>
                  <a:schemeClr val="bg2"/>
                </a:solidFill>
              </a:rPr>
              <a:t/>
            </a:r>
            <a:br>
              <a:rPr lang="zh-CN" altLang="en-US" sz="3200" dirty="0" smtClean="0">
                <a:solidFill>
                  <a:schemeClr val="bg2"/>
                </a:solidFill>
              </a:rPr>
            </a:br>
            <a:endParaRPr lang="zh-CN" altLang="en-US" sz="3200" dirty="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EF44340F-1D18-46C3-90D0-76B0AFE732E3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5898"/>
            <a:ext cx="7924800" cy="461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15" tIns="39159" rIns="78315" bIns="39159" numCol="1" anchor="t" anchorCtr="0" compatLnSpc="1">
            <a:prstTxWarp prst="textNoShape">
              <a:avLst/>
            </a:prstTxWarp>
          </a:bodyPr>
          <a:lstStyle>
            <a:lvl1pPr marL="293688" indent="-293688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itchFamily="2" charset="2"/>
              <a:buChar char="l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244475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979488" indent="-195263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-196850" algn="l" defTabSz="784225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63713" indent="-196850" algn="l" defTabSz="7842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2209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6781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1353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592513" indent="-196850" algn="l" defTabSz="784225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marL="231775" indent="-231775" algn="just">
              <a:lnSpc>
                <a:spcPct val="115000"/>
              </a:lnSpc>
            </a:pPr>
            <a:r>
              <a:rPr lang="en-US" altLang="zh-CN" sz="1600" kern="0" dirty="0" smtClean="0"/>
              <a:t> Lightweight static analysis</a:t>
            </a:r>
          </a:p>
          <a:p>
            <a:r>
              <a:rPr lang="en-US" sz="1600" kern="0" dirty="0" smtClean="0"/>
              <a:t>General framework &amp; set of checkers for specific bug patterns</a:t>
            </a:r>
          </a:p>
          <a:p>
            <a:endParaRPr lang="en-US" sz="1600" kern="0" dirty="0"/>
          </a:p>
          <a:p>
            <a:endParaRPr lang="en-US" sz="1600" kern="0" dirty="0" smtClean="0"/>
          </a:p>
          <a:p>
            <a:endParaRPr lang="en-US" sz="1600" kern="0" dirty="0"/>
          </a:p>
          <a:p>
            <a:pPr marL="0" indent="0">
              <a:buNone/>
            </a:pPr>
            <a:r>
              <a:rPr lang="en-US" sz="1600" kern="0" dirty="0" smtClean="0"/>
              <a:t>									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https://github.com/google/error-prone</a:t>
            </a:r>
            <a:r>
              <a:rPr lang="en-US" sz="1600" dirty="0" smtClean="0"/>
              <a:t>            </a:t>
            </a:r>
            <a:r>
              <a:rPr lang="en-US" sz="1600" dirty="0" smtClean="0">
                <a:hlinkClick r:id="rId3"/>
              </a:rPr>
              <a:t>https://fbinfer.com/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https://spotbugs.github.io/</a:t>
            </a: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048000"/>
            <a:ext cx="19050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895600"/>
            <a:ext cx="17145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62" y="4648200"/>
            <a:ext cx="1888438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How many (bug) patterns do they find?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Given a representative set of real world bugs, how many of them static bug detectors find?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Empirical study</a:t>
            </a:r>
            <a:endParaRPr lang="en-US" altLang="zh-CN" sz="1600" dirty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smtClean="0"/>
              <a:t> 594 </a:t>
            </a:r>
            <a:r>
              <a:rPr lang="en-US" altLang="zh-CN" sz="1600" dirty="0" smtClean="0"/>
              <a:t>bugs from 15 Java Projects</a:t>
            </a:r>
          </a:p>
          <a:p>
            <a:r>
              <a:rPr lang="en-US" sz="1600" dirty="0" smtClean="0"/>
              <a:t>3 popular static bug detectors</a:t>
            </a:r>
          </a:p>
          <a:p>
            <a:r>
              <a:rPr lang="en-US" sz="1600" dirty="0" smtClean="0"/>
              <a:t>5247 warnings</a:t>
            </a:r>
          </a:p>
          <a:p>
            <a:r>
              <a:rPr lang="en-US" sz="1600" dirty="0" smtClean="0"/>
              <a:t>Semi automated methodology to measure detected bugs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8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B3469F90-8F0E-4FA7-8D20-EE0658960776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0" y="22225"/>
            <a:ext cx="9144000" cy="630238"/>
          </a:xfrm>
        </p:spPr>
        <p:txBody>
          <a:bodyPr/>
          <a:lstStyle/>
          <a:p>
            <a:r>
              <a:rPr lang="en-US" altLang="en-US" dirty="0" smtClean="0"/>
              <a:t>Most </a:t>
            </a:r>
            <a:r>
              <a:rPr lang="en-US" altLang="en-US" dirty="0"/>
              <a:t>b</a:t>
            </a:r>
            <a:r>
              <a:rPr lang="en-US" altLang="en-US" dirty="0" smtClean="0"/>
              <a:t>ugs are missed</a:t>
            </a:r>
          </a:p>
        </p:txBody>
      </p:sp>
      <p:sp>
        <p:nvSpPr>
          <p:cNvPr id="2" name="Oval 1"/>
          <p:cNvSpPr/>
          <p:nvPr/>
        </p:nvSpPr>
        <p:spPr>
          <a:xfrm>
            <a:off x="1766887" y="1066800"/>
            <a:ext cx="2971800" cy="2819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1471" y="2819400"/>
            <a:ext cx="3109913" cy="281940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1887" y="1081355"/>
            <a:ext cx="3109913" cy="2819400"/>
          </a:xfrm>
          <a:prstGeom prst="ellipse">
            <a:avLst/>
          </a:prstGeom>
          <a:solidFill>
            <a:srgbClr val="FFC000">
              <a:alpha val="26000"/>
            </a:srgbClr>
          </a:solidFill>
          <a:effectLst>
            <a:reflection stA="18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SpotBugs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9001" y="1688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131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4538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9364" y="4560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62108" y="10451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ErrorProne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3168" y="297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7323" y="1812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9195" y="2218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0037" y="3239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569" y="568985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tools together detect 27 of 594 bugs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1638"/>
            <a:ext cx="8177213" cy="630237"/>
          </a:xfrm>
        </p:spPr>
        <p:txBody>
          <a:bodyPr/>
          <a:lstStyle/>
          <a:p>
            <a:r>
              <a:rPr lang="en-US" altLang="zh-CN" sz="3200" dirty="0" smtClean="0"/>
              <a:t>Why are most bugs missed?</a:t>
            </a:r>
            <a:br>
              <a:rPr lang="en-US" altLang="zh-CN" sz="3200" dirty="0" smtClean="0"/>
            </a:br>
            <a:endParaRPr lang="zh-CN" altLang="en-US" sz="2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6038"/>
            <a:ext cx="7745413" cy="38862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1600" dirty="0" smtClean="0"/>
              <a:t>Manual inspection of 20 missed bugs: 14 are domain specific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altLang="zh-CN" sz="1600" dirty="0" smtClean="0"/>
          </a:p>
          <a:p>
            <a:pPr marL="231775" indent="-231775" algn="just">
              <a:lnSpc>
                <a:spcPct val="115000"/>
              </a:lnSpc>
            </a:pPr>
            <a:r>
              <a:rPr lang="en-US" altLang="zh-CN" sz="1600" dirty="0" smtClean="0"/>
              <a:t>Unrelated to any of the supported bug patterns</a:t>
            </a:r>
          </a:p>
          <a:p>
            <a:r>
              <a:rPr lang="en-US" sz="1600" dirty="0" smtClean="0"/>
              <a:t>Application-specific algorithms</a:t>
            </a:r>
          </a:p>
          <a:p>
            <a:r>
              <a:rPr lang="en-US" sz="1600" dirty="0" smtClean="0"/>
              <a:t>Forgot to handle special case</a:t>
            </a:r>
          </a:p>
          <a:p>
            <a:r>
              <a:rPr lang="en-US" sz="1600" dirty="0" smtClean="0"/>
              <a:t>Difficult to decide whether behavior is intended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31775" indent="-231775" algn="just">
              <a:lnSpc>
                <a:spcPct val="115000"/>
              </a:lnSpc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Need patterns classifier that go beyond generic bug patterns</a:t>
            </a:r>
          </a:p>
          <a:p>
            <a:pPr marL="231775" indent="-231775" algn="just">
              <a:lnSpc>
                <a:spcPct val="115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990000"/>
              </a:buClr>
              <a:buSzPct val="85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 3" panose="05040102010807070707" pitchFamily="18" charset="2"/>
              <a:buChar char="[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Arial" panose="020B0604020202020204" pitchFamily="34" charset="0"/>
              <a:buChar char="▪"/>
              <a:defRPr sz="1700">
                <a:solidFill>
                  <a:schemeClr val="tx1"/>
                </a:solidFill>
                <a:latin typeface="FrutigerNext LT Medium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en-US" sz="1000" smtClean="0">
              <a:ea typeface="MS PGothic" panose="020B0600070205080204" pitchFamily="34" charset="-128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en-US" sz="1000" smtClean="0">
                <a:ea typeface="MS PGothic" panose="020B0600070205080204" pitchFamily="34" charset="-128"/>
              </a:rPr>
              <a:t>Page </a:t>
            </a:r>
            <a:fld id="{86532620-EE16-4692-A7FF-47162C7E0C8F}" type="slidenum">
              <a:rPr lang="de-DE" altLang="en-US" sz="1000" smtClean="0">
                <a:ea typeface="MS PGothic" panose="020B0600070205080204" pitchFamily="34" charset="-128"/>
              </a:rPr>
              <a:pPr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ru-RU" altLang="en-US" sz="1000" smtClean="0">
                <a:ea typeface="MS PGothic" panose="020B0600070205080204" pitchFamily="34" charset="-128"/>
              </a:rPr>
              <a:t>/1</a:t>
            </a:r>
            <a:r>
              <a:rPr lang="en-US" altLang="en-US" sz="1000" smtClean="0">
                <a:ea typeface="MS PGothic" panose="020B0600070205080204" pitchFamily="34" charset="-128"/>
              </a:rPr>
              <a:t>3</a:t>
            </a:r>
            <a:endParaRPr lang="en-GB" altLang="en-US" sz="100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87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—English（20060512） ">
  <a:themeElements>
    <a:clrScheme name="Slide Template—English（20060512）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mplate—English（20060512） ">
      <a:majorFont>
        <a:latin typeface="FrutigerNext LT Medium"/>
        <a:ea typeface="黑体"/>
        <a:cs typeface=""/>
      </a:majorFont>
      <a:minorFont>
        <a:latin typeface="FrutigerNext LT Medi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 Template—English（20060512）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Template—English（20060512）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Template—English（20060512）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Slide Template—English（20060512） 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光网络胶片模板050511（英文）</Template>
  <TotalTime>13207</TotalTime>
  <Words>1216</Words>
  <Application>Microsoft Office PowerPoint</Application>
  <PresentationFormat>On-screen Show (4:3)</PresentationFormat>
  <Paragraphs>352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FrutigerNext LT Bold</vt:lpstr>
      <vt:lpstr>FrutigerNext LT Medium</vt:lpstr>
      <vt:lpstr>FrutigerNext LT Regular</vt:lpstr>
      <vt:lpstr>MS PGothic</vt:lpstr>
      <vt:lpstr>黑体</vt:lpstr>
      <vt:lpstr>宋体</vt:lpstr>
      <vt:lpstr>华文细黑</vt:lpstr>
      <vt:lpstr>Arial</vt:lpstr>
      <vt:lpstr>Wingdings</vt:lpstr>
      <vt:lpstr>Wingdings 3</vt:lpstr>
      <vt:lpstr>Slide Template—English（20060512） </vt:lpstr>
      <vt:lpstr>自定义设计方案</vt:lpstr>
      <vt:lpstr>Machine Learning for Programming Code patterns classification</vt:lpstr>
      <vt:lpstr>PowerPoint Presentation</vt:lpstr>
      <vt:lpstr>Self-introduction </vt:lpstr>
      <vt:lpstr>Experience Before Joining Huawei   </vt:lpstr>
      <vt:lpstr>Added value created </vt:lpstr>
      <vt:lpstr> Static Bug Detection </vt:lpstr>
      <vt:lpstr>How many (bug) patterns do they find? </vt:lpstr>
      <vt:lpstr>Most bugs are missed</vt:lpstr>
      <vt:lpstr>Why are most bugs missed? </vt:lpstr>
      <vt:lpstr>Traditional approach </vt:lpstr>
      <vt:lpstr>Learn to classify patterns </vt:lpstr>
      <vt:lpstr>Benefits of learning patterns classification </vt:lpstr>
      <vt:lpstr>Project Overview</vt:lpstr>
      <vt:lpstr>Embeddings for Identifiers</vt:lpstr>
      <vt:lpstr>Embeddings for Identifiers</vt:lpstr>
      <vt:lpstr>Finding Bugs</vt:lpstr>
      <vt:lpstr>Finding Bugs</vt:lpstr>
      <vt:lpstr>Word2Vec for source code</vt:lpstr>
      <vt:lpstr>Embeddings Preview</vt:lpstr>
      <vt:lpstr>Code snippets as vectors</vt:lpstr>
      <vt:lpstr>Code snippets as vectors</vt:lpstr>
      <vt:lpstr>Solution: Word2Vec </vt:lpstr>
      <vt:lpstr>Importance of embeddings</vt:lpstr>
      <vt:lpstr>Achievements</vt:lpstr>
      <vt:lpstr>Further extension</vt:lpstr>
      <vt:lpstr>Motivation</vt:lpstr>
      <vt:lpstr>PowerPoint Presentation</vt:lpstr>
      <vt:lpstr>New slide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sunyanping</dc:creator>
  <cp:keywords>模板</cp:keywords>
  <dc:description>内部资料，禁止扩散</dc:description>
  <cp:lastModifiedBy>Zorchenkov Alexey</cp:lastModifiedBy>
  <cp:revision>266</cp:revision>
  <dcterms:created xsi:type="dcterms:W3CDTF">2005-06-03T02:22:32Z</dcterms:created>
  <dcterms:modified xsi:type="dcterms:W3CDTF">2020-08-05T07:57:58Z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(3)4uQqCUJeQutC6ObGAtJt/rH6aiU85xMOTob8TOAB5vRV20l2x0711k4q6jD8QVL/scz39rL2
jdylWSDx4pb7bO1Jm4hvBaH8lWRWQqSjWiYrNXvei1+1FnyxCQuxdGhYHkLpyXGMamn7CFKc
zOi4Se9YnkiIYz74RhBnZSlZnH81tI+y16vn6+k7Wy8XWQ91f9fgoClH5mYC0J+chbnE8WlR
e8xWSaQCziPF1hXbC+9/C</vt:lpwstr>
  </property>
  <property fmtid="{D5CDD505-2E9C-101B-9397-08002B2CF9AE}" pid="3" name="_ms_pID_7253431">
    <vt:lpwstr>9M6bT9DsiM8EfpDYiHTGuIHc6cOKLY3utI451u10dTWM27tTD3b
kuLAWoIZP7HjPpqtxceTRIiscIDJa2EMoXWS+wxjGab1hOw9Yvs7/uUiT3sSnPCotCfK4f80
PKarsBGFdd+Secu5oL7JyWtYXcg1vuwMresvkSBiseTlWURF7LpqIBVq63nigaoBpvdw4ThJ
xAV0HR7jjQE4ON2dhjZ1MTgrKr8K1AvWeh3ph/hM2J</vt:lpwstr>
  </property>
  <property fmtid="{D5CDD505-2E9C-101B-9397-08002B2CF9AE}" pid="4" name="_ms_pID_7253432">
    <vt:lpwstr>JpjbAN4FefhxRwra1AowmZESp4YGk0
oGPq3uKhDbBukPkM/d9y+FWjm9/qp8iZAYkLTJ5LYhqkzcoyQ/g=</vt:lpwstr>
  </property>
  <property fmtid="{D5CDD505-2E9C-101B-9397-08002B2CF9AE}" pid="5" name="_new_ms_pID_72543">
    <vt:lpwstr>(3)2oaHew39yX0ihnVKVjkfb7z76tl2miIHvIe4HyiNByfBZ4DLa9HY/1oSDr1P3ygQcemlgn1A_x000d_
Wv2uMDJlmAokUnf/iPg4t3/l9FCUD/xUTmOoTyAZfGOeO75NE0AYutIuwHEjMtRTVil3rgcQ_x000d_
7VIZZKqRIuPkgpYihQkKdas6bXuHqK9+Bn5Nrw+rfcKvJk4wU1zpTO+AKpRmj+zIiRwt0JDO_x000d_
iYZ2ZkXsL7ho65A05I</vt:lpwstr>
  </property>
  <property fmtid="{D5CDD505-2E9C-101B-9397-08002B2CF9AE}" pid="6" name="_new_ms_pID_72543_00">
    <vt:lpwstr>_new_ms_pID_72543</vt:lpwstr>
  </property>
  <property fmtid="{D5CDD505-2E9C-101B-9397-08002B2CF9AE}" pid="7" name="_new_ms_pID_725431">
    <vt:lpwstr>ZdJT1Q0pXc/FWJhiFZ/NFJGmE3cnH1lDdZQOhPUb9SSkPFjz7OZaZQ_x000d_
SfVYXd2/SY5LLoU6proVEQWroRslbBGGxfBR9PvsIvLaVuLbN+BZbccrnzp7p51+m1FPsrvh_x000d_
Ges3kbSD+YMzd/dsBvGygy8rorLcMSUvc+XUniE5x0zjBbtBtfptMkv4Agb+GiqEbB1YR6+W_x000d_
V0gbTYkkYvwslncLEaLGI0/UfHvwmLIYM1hM</vt:lpwstr>
  </property>
  <property fmtid="{D5CDD505-2E9C-101B-9397-08002B2CF9AE}" pid="8" name="_new_ms_pID_725431_00">
    <vt:lpwstr>_new_ms_pID_725431</vt:lpwstr>
  </property>
  <property fmtid="{D5CDD505-2E9C-101B-9397-08002B2CF9AE}" pid="9" name="_new_ms_pID_725432">
    <vt:lpwstr>C7dajPnH641j/H7mxPk0MkDMUi9jpqrVGK/V_x000d_
TXRbysyf58eA+KDDttoUQe+v4EWn9SKJgRkVjNfL0nduQ94/brgtMG3bJgt/8eU9spWLfFJJ_x000d_
7TKDITOhxIjzG7dD4bASVw==</vt:lpwstr>
  </property>
  <property fmtid="{D5CDD505-2E9C-101B-9397-08002B2CF9AE}" pid="10" name="_new_ms_pID_725432_00">
    <vt:lpwstr>_new_ms_pID_725432</vt:lpwstr>
  </property>
  <property fmtid="{D5CDD505-2E9C-101B-9397-08002B2CF9AE}" pid="11" name="_2015_ms_pID_725343">
    <vt:lpwstr>(3)XPL9X/x8zI/WZ/xyO5QPJwcdCqD188Mu/oXEzgU/y/Wgn7Heye2XPwTXXMWlhkFrproij4R/
X7DBFoycWDugXMFO2MWxvxF6ss1GtjQPZMqj55FhThQpuSDYOZ0vuZUOkifAc7Vyz+PyliYr
ILHRj4n38Iml6SlAWqkqkuJhH6YFfaQYjQZlXcwxy0lHvTmugRSII65XV0hKH4ma3A6ZZNxA
Jv+8lr7UZ7ASvV2LVo</vt:lpwstr>
  </property>
  <property fmtid="{D5CDD505-2E9C-101B-9397-08002B2CF9AE}" pid="12" name="_2015_ms_pID_725343_00">
    <vt:lpwstr>_2015_ms_pID_725343</vt:lpwstr>
  </property>
  <property fmtid="{D5CDD505-2E9C-101B-9397-08002B2CF9AE}" pid="13" name="_2015_ms_pID_7253431">
    <vt:lpwstr>uPqDYRvkK2TFWe50/RopjLex/YBafQ23qqr9Drlq0RumWlbT2I4+V7
I6YkNeaKGMKVS/r0VQoY/5vqJwMpaAosl2Y4Uw+/LCzJxqRzuWgP46QKVam4V4dvd2RV4z7b
4A7duXcN8lqt0TX2Js6vcmkU9VrzOzx4yhPooB1zRHIw3fku9y9GWBGySCon/PCuVAda1XqL
ak1uchONYJVHl7vbr6rbBqvN2IAWiFMaMpBX</vt:lpwstr>
  </property>
  <property fmtid="{D5CDD505-2E9C-101B-9397-08002B2CF9AE}" pid="14" name="_2015_ms_pID_7253431_00">
    <vt:lpwstr>_2015_ms_pID_7253431</vt:lpwstr>
  </property>
  <property fmtid="{D5CDD505-2E9C-101B-9397-08002B2CF9AE}" pid="15" name="_2015_ms_pID_7253432">
    <vt:lpwstr>UVMO4vo13Gy+MOaF3fVMxnxtFVmkzAODY561
4k2u0XaX9JozvgMV3h5Q/C2quidVCw==</vt:lpwstr>
  </property>
  <property fmtid="{D5CDD505-2E9C-101B-9397-08002B2CF9AE}" pid="16" name="_2015_ms_pID_7253432_00">
    <vt:lpwstr>_2015_ms_pID_7253432</vt:lpwstr>
  </property>
  <property fmtid="{D5CDD505-2E9C-101B-9397-08002B2CF9AE}" pid="17" name="_readonly">
    <vt:lpwstr/>
  </property>
  <property fmtid="{D5CDD505-2E9C-101B-9397-08002B2CF9AE}" pid="18" name="_change">
    <vt:lpwstr/>
  </property>
  <property fmtid="{D5CDD505-2E9C-101B-9397-08002B2CF9AE}" pid="19" name="_full-control">
    <vt:lpwstr/>
  </property>
  <property fmtid="{D5CDD505-2E9C-101B-9397-08002B2CF9AE}" pid="20" name="sflag">
    <vt:lpwstr>1595498109</vt:lpwstr>
  </property>
</Properties>
</file>