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5.xml" ContentType="application/vnd.openxmlformats-officedocument.themeOverride+xml"/>
  <Override PartName="/ppt/theme/themeOverride16.xml" ContentType="application/vnd.openxmlformats-officedocument.themeOverride+xml"/>
  <Override PartName="/ppt/theme/themeOverride17.xml" ContentType="application/vnd.openxmlformats-officedocument.themeOverride+xml"/>
  <Override PartName="/ppt/theme/themeOverride18.xml" ContentType="application/vnd.openxmlformats-officedocument.themeOverride+xml"/>
  <Override PartName="/ppt/theme/themeOverride19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6" r:id="rId2"/>
  </p:sldMasterIdLst>
  <p:notesMasterIdLst>
    <p:notesMasterId r:id="rId29"/>
  </p:notesMasterIdLst>
  <p:sldIdLst>
    <p:sldId id="314" r:id="rId3"/>
    <p:sldId id="270" r:id="rId4"/>
    <p:sldId id="275" r:id="rId5"/>
    <p:sldId id="322" r:id="rId6"/>
    <p:sldId id="343" r:id="rId7"/>
    <p:sldId id="334" r:id="rId8"/>
    <p:sldId id="344" r:id="rId9"/>
    <p:sldId id="328" r:id="rId10"/>
    <p:sldId id="345" r:id="rId11"/>
    <p:sldId id="346" r:id="rId12"/>
    <p:sldId id="347" r:id="rId13"/>
    <p:sldId id="348" r:id="rId14"/>
    <p:sldId id="350" r:id="rId15"/>
    <p:sldId id="359" r:id="rId16"/>
    <p:sldId id="349" r:id="rId17"/>
    <p:sldId id="360" r:id="rId18"/>
    <p:sldId id="358" r:id="rId19"/>
    <p:sldId id="353" r:id="rId20"/>
    <p:sldId id="351" r:id="rId21"/>
    <p:sldId id="355" r:id="rId22"/>
    <p:sldId id="356" r:id="rId23"/>
    <p:sldId id="352" r:id="rId24"/>
    <p:sldId id="357" r:id="rId25"/>
    <p:sldId id="293" r:id="rId26"/>
    <p:sldId id="315" r:id="rId27"/>
    <p:sldId id="354" r:id="rId28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uawei" initials="L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A50021"/>
    <a:srgbClr val="C0C0C0"/>
    <a:srgbClr val="FFFFFF"/>
    <a:srgbClr val="99CCFF"/>
    <a:srgbClr val="CC0000"/>
    <a:srgbClr val="EAEAEA"/>
    <a:srgbClr val="005C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37" autoAdjust="0"/>
    <p:restoredTop sz="90318" autoAdjust="0"/>
  </p:normalViewPr>
  <p:slideViewPr>
    <p:cSldViewPr>
      <p:cViewPr>
        <p:scale>
          <a:sx n="93" d="100"/>
          <a:sy n="93" d="100"/>
        </p:scale>
        <p:origin x="192" y="3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3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commentAuthors" Target="commentAuthors.xml"/><Relationship Id="rId8" Type="http://schemas.openxmlformats.org/officeDocument/2006/relationships/slide" Target="slides/slide6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/>
              <a:t>Embeddings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Sheet2!$E$5</c:f>
              <c:strCache>
                <c:ptCount val="1"/>
                <c:pt idx="0">
                  <c:v>words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Lbl>
              <c:idx val="0"/>
              <c:tx>
                <c:rich>
                  <a:bodyPr/>
                  <a:lstStyle/>
                  <a:p>
                    <a:fld id="{7B6AEA6C-616F-4DCD-9AA4-866036D603CA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7FBE09C9-4C94-4577-BF5B-7E79AF22422D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7994C23A-E811-472C-A330-B6698AFB322B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E26DA3CC-E80E-447A-9061-CA82F61BDD27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69A7C1CB-0845-437C-9CCA-99F501B89783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BA058F17-4904-489A-B660-3C84632DAEDB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02A94BE4-109A-4F3A-9319-66EC6D57B2F8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68D83AEF-D267-4456-95A6-C63F6B673F0F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Sheet2!$F$6:$F$13</c:f>
              <c:numCache>
                <c:formatCode>General</c:formatCode>
                <c:ptCount val="8"/>
                <c:pt idx="0">
                  <c:v>0</c:v>
                </c:pt>
                <c:pt idx="1">
                  <c:v>-1</c:v>
                </c:pt>
                <c:pt idx="2">
                  <c:v>-5</c:v>
                </c:pt>
                <c:pt idx="3">
                  <c:v>-7</c:v>
                </c:pt>
                <c:pt idx="4">
                  <c:v>-14</c:v>
                </c:pt>
                <c:pt idx="5">
                  <c:v>11</c:v>
                </c:pt>
                <c:pt idx="6">
                  <c:v>14</c:v>
                </c:pt>
                <c:pt idx="7">
                  <c:v>14</c:v>
                </c:pt>
              </c:numCache>
            </c:numRef>
          </c:xVal>
          <c:yVal>
            <c:numRef>
              <c:f>Sheet2!$G$6:$G$13</c:f>
              <c:numCache>
                <c:formatCode>General</c:formatCode>
                <c:ptCount val="8"/>
                <c:pt idx="0">
                  <c:v>16</c:v>
                </c:pt>
                <c:pt idx="1">
                  <c:v>15</c:v>
                </c:pt>
                <c:pt idx="2">
                  <c:v>0</c:v>
                </c:pt>
                <c:pt idx="3">
                  <c:v>-5</c:v>
                </c:pt>
                <c:pt idx="4">
                  <c:v>-4</c:v>
                </c:pt>
                <c:pt idx="5">
                  <c:v>-4</c:v>
                </c:pt>
                <c:pt idx="6">
                  <c:v>-3</c:v>
                </c:pt>
                <c:pt idx="7">
                  <c:v>-7</c:v>
                </c:pt>
              </c:numCache>
            </c:numRef>
          </c:yVal>
          <c:smooth val="0"/>
          <c:extLst>
            <c:ext xmlns:c15="http://schemas.microsoft.com/office/drawing/2012/chart" uri="{02D57815-91ED-43cb-92C2-25804820EDAC}">
              <c15:datalabelsRange>
                <c15:f>Sheet2!$E$6:$E$13</c15:f>
                <c15:dlblRangeCache>
                  <c:ptCount val="8"/>
                  <c:pt idx="0">
                    <c:v>container</c:v>
                  </c:pt>
                  <c:pt idx="1">
                    <c:v>wrapper</c:v>
                  </c:pt>
                  <c:pt idx="2">
                    <c:v>seq</c:v>
                  </c:pt>
                  <c:pt idx="3">
                    <c:v>lst</c:v>
                  </c:pt>
                  <c:pt idx="4">
                    <c:v>list</c:v>
                  </c:pt>
                  <c:pt idx="5">
                    <c:v>msg</c:v>
                  </c:pt>
                  <c:pt idx="6">
                    <c:v>alert</c:v>
                  </c:pt>
                  <c:pt idx="7">
                    <c:v>error</c:v>
                  </c:pt>
                </c15:dlblRangeCache>
              </c15:datalabelsRange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86434544"/>
        <c:axId val="2086436176"/>
      </c:scatterChart>
      <c:valAx>
        <c:axId val="208643454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86436176"/>
        <c:crosses val="autoZero"/>
        <c:crossBetween val="midCat"/>
      </c:valAx>
      <c:valAx>
        <c:axId val="20864361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8643454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1-05-12T10:29:06.208" idx="3">
    <p:pos x="5760" y="2274"/>
    <p:text/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460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E3526662-70F2-402A-9D61-E16C6D59D34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1697890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39571BDF-FFB0-4A0A-A022-1B13BF66F258}" type="slidenum">
              <a:rPr lang="en-US" altLang="zh-CN" smtClean="0"/>
              <a:pPr>
                <a:spcBef>
                  <a:spcPct val="0"/>
                </a:spcBef>
              </a:pPr>
              <a:t>1</a:t>
            </a:fld>
            <a:endParaRPr lang="en-US" altLang="zh-CN" smtClean="0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altLang="en-US" smtClean="0"/>
          </a:p>
        </p:txBody>
      </p:sp>
    </p:spTree>
    <p:extLst>
      <p:ext uri="{BB962C8B-B14F-4D97-AF65-F5344CB8AC3E}">
        <p14:creationId xmlns:p14="http://schemas.microsoft.com/office/powerpoint/2010/main" val="1683978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8875" y="5578475"/>
            <a:ext cx="820738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 descr="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2000"/>
            <a:ext cx="91440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671513" y="6205538"/>
            <a:ext cx="262255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8302" tIns="39153" rIns="78302" bIns="39153">
            <a:spAutoFit/>
          </a:bodyPr>
          <a:lstStyle>
            <a:lvl1pPr defTabSz="7842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7842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842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842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842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sz="1200" smtClean="0">
                <a:latin typeface="FrutigerNext LT Bold" pitchFamily="20" charset="0"/>
                <a:ea typeface="MS PGothic" panose="020B0600070205080204" pitchFamily="34" charset="-128"/>
              </a:rPr>
              <a:t>HUAWEI TECHNOLOGIES CO., LTD.</a:t>
            </a:r>
            <a:endParaRPr lang="en-US" altLang="zh-CN" sz="2100" smtClean="0">
              <a:ea typeface="MS PGothic" panose="020B0600070205080204" pitchFamily="34" charset="-128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472363" y="4048125"/>
            <a:ext cx="1357312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8315" tIns="39159" rIns="78315" bIns="39159">
            <a:spAutoFit/>
          </a:bodyPr>
          <a:lstStyle>
            <a:lvl1pPr defTabSz="7842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7842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842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842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842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zh-CN" sz="800" b="1" smtClean="0">
                <a:solidFill>
                  <a:schemeClr val="bg1"/>
                </a:solidFill>
                <a:latin typeface="FrutigerNext LT Bold" pitchFamily="20" charset="0"/>
                <a:ea typeface="MS PGothic" panose="020B0600070205080204" pitchFamily="34" charset="-128"/>
              </a:rPr>
              <a:t>www.huawei.com</a:t>
            </a:r>
          </a:p>
          <a:p>
            <a:pPr>
              <a:spcBef>
                <a:spcPct val="50000"/>
              </a:spcBef>
              <a:defRPr/>
            </a:pPr>
            <a:endParaRPr lang="en-US" altLang="zh-CN" sz="800" smtClean="0">
              <a:solidFill>
                <a:schemeClr val="bg1"/>
              </a:solidFill>
              <a:latin typeface="FrutigerNext LT Bold" pitchFamily="20" charset="0"/>
              <a:ea typeface="MS PGothic" panose="020B0600070205080204" pitchFamily="34" charset="-128"/>
            </a:endParaRP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4202113" y="6205538"/>
            <a:ext cx="1912937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8283" tIns="39141" rIns="78283" bIns="39141">
            <a:spAutoFit/>
          </a:bodyPr>
          <a:lstStyle>
            <a:lvl1pPr defTabSz="7842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7842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842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842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842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sz="1200" smtClean="0">
                <a:latin typeface="FrutigerNext LT Bold" pitchFamily="20" charset="0"/>
                <a:ea typeface="MS PGothic" panose="020B0600070205080204" pitchFamily="34" charset="-128"/>
              </a:rPr>
              <a:t>HUAWEI Confidential </a:t>
            </a:r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6419850" y="327025"/>
            <a:ext cx="23352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8283" tIns="39141" rIns="78283" bIns="39141">
            <a:spAutoFit/>
          </a:bodyPr>
          <a:lstStyle>
            <a:lvl1pPr defTabSz="7842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7842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842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842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842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sz="1500" smtClean="0">
                <a:solidFill>
                  <a:srgbClr val="666666"/>
                </a:solidFill>
                <a:latin typeface="FrutigerNext LT Regular" pitchFamily="34" charset="0"/>
                <a:ea typeface="MS PGothic" panose="020B0600070205080204" pitchFamily="34" charset="-128"/>
              </a:rPr>
              <a:t>Security Level: Internal  Use</a:t>
            </a:r>
          </a:p>
        </p:txBody>
      </p:sp>
      <p:sp>
        <p:nvSpPr>
          <p:cNvPr id="132102" name="Rectangle 6"/>
          <p:cNvSpPr>
            <a:spLocks noGrp="1" noChangeArrowheads="1"/>
          </p:cNvSpPr>
          <p:nvPr>
            <p:ph type="ctrTitle" sz="quarter"/>
          </p:nvPr>
        </p:nvSpPr>
        <p:spPr>
          <a:xfrm>
            <a:off x="623888" y="1776413"/>
            <a:ext cx="5245100" cy="1962150"/>
          </a:xfrm>
        </p:spPr>
        <p:txBody>
          <a:bodyPr lIns="78315" tIns="39159" rIns="78315" bIns="39159"/>
          <a:lstStyle>
            <a:lvl1pPr algn="ctr">
              <a:defRPr sz="37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32103" name="Rectangle 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22300" y="3675063"/>
            <a:ext cx="5246688" cy="592137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1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0" name="Rectangle 8"/>
          <p:cNvSpPr>
            <a:spLocks noGrp="1" noChangeArrowheads="1"/>
          </p:cNvSpPr>
          <p:nvPr>
            <p:ph type="dt" sz="quarter" idx="10"/>
          </p:nvPr>
        </p:nvSpPr>
        <p:spPr>
          <a:xfrm>
            <a:off x="652463" y="342900"/>
            <a:ext cx="2135187" cy="476250"/>
          </a:xfrm>
        </p:spPr>
        <p:txBody>
          <a:bodyPr lIns="78315" tIns="39159" rIns="78315" bIns="39159"/>
          <a:lstStyle>
            <a:lvl1pPr>
              <a:lnSpc>
                <a:spcPct val="100000"/>
              </a:lnSpc>
              <a:defRPr sz="1500">
                <a:latin typeface="华文细黑" pitchFamily="2" charset="-122"/>
                <a:ea typeface="华文细黑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57845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en-US"/>
          </a:p>
          <a:p>
            <a:pPr>
              <a:defRPr/>
            </a:pPr>
            <a:r>
              <a:rPr lang="de-DE" altLang="en-US"/>
              <a:t>Page </a:t>
            </a:r>
            <a:fld id="{6668BF35-0DB7-41E5-B8C4-B33F8BE1305A}" type="slidenum">
              <a:rPr lang="de-DE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424518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791200" y="638175"/>
            <a:ext cx="1711325" cy="52593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638175"/>
            <a:ext cx="4986337" cy="52593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en-US"/>
          </a:p>
          <a:p>
            <a:pPr>
              <a:defRPr/>
            </a:pPr>
            <a:r>
              <a:rPr lang="de-DE" altLang="en-US"/>
              <a:t>Page </a:t>
            </a:r>
            <a:fld id="{BB8B427F-A5C4-4480-818B-6CC6ABC8DED1}" type="slidenum">
              <a:rPr lang="de-DE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4231430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2949" y="638176"/>
            <a:ext cx="6849158" cy="63001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52949" y="1641022"/>
            <a:ext cx="3358604" cy="42563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42143" y="1641022"/>
            <a:ext cx="3359964" cy="42563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en-US"/>
          </a:p>
          <a:p>
            <a:pPr>
              <a:defRPr/>
            </a:pPr>
            <a:r>
              <a:rPr lang="de-DE" altLang="en-US"/>
              <a:t>Page </a:t>
            </a:r>
            <a:fld id="{8EA4DFB0-C8E3-4A31-885B-42A44D9D4477}" type="slidenum">
              <a:rPr lang="de-DE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1356569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52196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06114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657487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8336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81922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65797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39059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en-US"/>
          </a:p>
          <a:p>
            <a:pPr>
              <a:defRPr/>
            </a:pPr>
            <a:r>
              <a:rPr lang="de-DE" altLang="en-US"/>
              <a:t>Page </a:t>
            </a:r>
            <a:fld id="{AF246FA8-EC3B-4C86-978B-B700C56FEEAE}" type="slidenum">
              <a:rPr lang="de-DE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2255170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7222793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7023533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91408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2412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en-US"/>
          </a:p>
          <a:p>
            <a:pPr>
              <a:defRPr/>
            </a:pPr>
            <a:r>
              <a:rPr lang="de-DE" altLang="en-US"/>
              <a:t>Page </a:t>
            </a:r>
            <a:fld id="{838F8DE6-5712-424F-9E52-FC40B7E7E113}" type="slidenum">
              <a:rPr lang="de-DE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351123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2463" y="1641475"/>
            <a:ext cx="3348037" cy="4256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52900" y="1641475"/>
            <a:ext cx="3349625" cy="4256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en-US"/>
          </a:p>
          <a:p>
            <a:pPr>
              <a:defRPr/>
            </a:pPr>
            <a:r>
              <a:rPr lang="de-DE" altLang="en-US"/>
              <a:t>Page </a:t>
            </a:r>
            <a:fld id="{76348402-A9CB-47C5-824F-B50397289406}" type="slidenum">
              <a:rPr lang="de-DE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326909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en-US"/>
          </a:p>
          <a:p>
            <a:pPr>
              <a:defRPr/>
            </a:pPr>
            <a:r>
              <a:rPr lang="de-DE" altLang="en-US"/>
              <a:t>Page </a:t>
            </a:r>
            <a:fld id="{A8681C21-0469-4210-AF9E-2B048E49F521}" type="slidenum">
              <a:rPr lang="de-DE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231867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en-US"/>
          </a:p>
          <a:p>
            <a:pPr>
              <a:defRPr/>
            </a:pPr>
            <a:r>
              <a:rPr lang="de-DE" altLang="en-US"/>
              <a:t>Page </a:t>
            </a:r>
            <a:fld id="{C39BC04A-ECD6-4E32-AD7E-8B5C54B77B7A}" type="slidenum">
              <a:rPr lang="de-DE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731664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en-US"/>
          </a:p>
          <a:p>
            <a:pPr>
              <a:defRPr/>
            </a:pPr>
            <a:r>
              <a:rPr lang="de-DE" altLang="en-US"/>
              <a:t>Page </a:t>
            </a:r>
            <a:fld id="{94C8DE56-BBD6-4434-A8F3-B3D15C1DCF69}" type="slidenum">
              <a:rPr lang="de-DE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8133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en-US"/>
          </a:p>
          <a:p>
            <a:pPr>
              <a:defRPr/>
            </a:pPr>
            <a:r>
              <a:rPr lang="de-DE" altLang="en-US"/>
              <a:t>Page </a:t>
            </a:r>
            <a:fld id="{909F4367-C580-43FD-A241-5F27F66026DC}" type="slidenum">
              <a:rPr lang="de-DE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646019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en-US"/>
          </a:p>
          <a:p>
            <a:pPr>
              <a:defRPr/>
            </a:pPr>
            <a:r>
              <a:rPr lang="de-DE" altLang="en-US"/>
              <a:t>Page </a:t>
            </a:r>
            <a:fld id="{D6D06C2C-9F0D-4670-83A8-A4E24D4203F3}" type="slidenum">
              <a:rPr lang="de-DE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982475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52463" y="638175"/>
            <a:ext cx="6850062" cy="63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8289" tIns="39147" rIns="78289" bIns="3914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pic>
        <p:nvPicPr>
          <p:cNvPr id="1027" name="Picture 3" descr="7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21413"/>
            <a:ext cx="9142413" cy="636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652463" y="6438900"/>
            <a:ext cx="26162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8289" tIns="39147" rIns="78289" bIns="39147">
            <a:spAutoFit/>
          </a:bodyPr>
          <a:lstStyle>
            <a:lvl1pPr defTabSz="7842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7842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842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842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842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sz="1200" smtClean="0">
                <a:latin typeface="FrutigerNext LT Bold" pitchFamily="20" charset="0"/>
                <a:ea typeface="MS PGothic" panose="020B0600070205080204" pitchFamily="34" charset="-128"/>
              </a:rPr>
              <a:t>HUAWEI TECHNOLOGIES CO., LTD.</a:t>
            </a:r>
            <a:endParaRPr lang="en-US" altLang="zh-CN" sz="2100" smtClean="0">
              <a:ea typeface="MS PGothic" panose="020B0600070205080204" pitchFamily="34" charset="-128"/>
            </a:endParaRPr>
          </a:p>
        </p:txBody>
      </p:sp>
      <p:pic>
        <p:nvPicPr>
          <p:cNvPr id="1029" name="Picture 5" descr="8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8875" y="6400800"/>
            <a:ext cx="1309688" cy="30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1078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929313" y="6400800"/>
            <a:ext cx="1057275" cy="1195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85000"/>
              </a:lnSpc>
              <a:defRPr sz="1000">
                <a:latin typeface="FrutigerNext LT Medium" pitchFamily="34" charset="0"/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endParaRPr lang="de-DE" altLang="en-US"/>
          </a:p>
          <a:p>
            <a:pPr>
              <a:defRPr/>
            </a:pPr>
            <a:r>
              <a:rPr lang="de-DE" altLang="en-US"/>
              <a:t>Page </a:t>
            </a:r>
            <a:fld id="{F8D2341B-E656-4B54-88F8-18ED391378D8}" type="slidenum">
              <a:rPr lang="de-DE" altLang="en-US"/>
              <a:pPr>
                <a:defRPr/>
              </a:pPr>
              <a:t>‹#›</a:t>
            </a:fld>
            <a:endParaRPr lang="en-GB" alt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2463" y="1641475"/>
            <a:ext cx="6850062" cy="425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8315" tIns="39159" rIns="78315" bIns="3915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单击此处编辑母版文本样式</a:t>
            </a:r>
          </a:p>
          <a:p>
            <a:pPr lvl="2"/>
            <a:r>
              <a:rPr lang="zh-CN" altLang="en-US" smtClean="0"/>
              <a:t>单击此处编辑母版文本样式</a:t>
            </a:r>
          </a:p>
          <a:p>
            <a:pPr lvl="3"/>
            <a:r>
              <a:rPr lang="zh-CN" altLang="en-US" smtClean="0"/>
              <a:t>单击此处编辑母版文本样式</a:t>
            </a:r>
          </a:p>
          <a:p>
            <a:pPr lvl="0"/>
            <a:endParaRPr lang="zh-CN" altLang="en-US" smtClean="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3646488" y="6467475"/>
            <a:ext cx="203517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8270" tIns="39135" rIns="78270" bIns="39135">
            <a:spAutoFit/>
          </a:bodyPr>
          <a:lstStyle>
            <a:lvl1pPr defTabSz="7842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7842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842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842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842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sz="1200" smtClean="0">
                <a:latin typeface="FrutigerNext LT Bold" pitchFamily="20" charset="0"/>
                <a:ea typeface="MS PGothic" panose="020B0600070205080204" pitchFamily="34" charset="-128"/>
              </a:rPr>
              <a:t>HUAWEI Confidential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54" r:id="rId1"/>
    <p:sldLayoutId id="2147484232" r:id="rId2"/>
    <p:sldLayoutId id="2147484233" r:id="rId3"/>
    <p:sldLayoutId id="2147484234" r:id="rId4"/>
    <p:sldLayoutId id="2147484235" r:id="rId5"/>
    <p:sldLayoutId id="2147484236" r:id="rId6"/>
    <p:sldLayoutId id="2147484237" r:id="rId7"/>
    <p:sldLayoutId id="2147484238" r:id="rId8"/>
    <p:sldLayoutId id="2147484239" r:id="rId9"/>
    <p:sldLayoutId id="2147484240" r:id="rId10"/>
    <p:sldLayoutId id="2147484241" r:id="rId11"/>
    <p:sldLayoutId id="2147484242" r:id="rId12"/>
  </p:sldLayoutIdLst>
  <p:hf sldNum="0" hdr="0" ftr="0"/>
  <p:txStyles>
    <p:titleStyle>
      <a:lvl1pPr algn="l" defTabSz="784225" rtl="0" eaLnBrk="0" fontAlgn="base" hangingPunct="0">
        <a:spcBef>
          <a:spcPct val="0"/>
        </a:spcBef>
        <a:spcAft>
          <a:spcPct val="0"/>
        </a:spcAft>
        <a:defRPr sz="2700">
          <a:solidFill>
            <a:srgbClr val="990000"/>
          </a:solidFill>
          <a:latin typeface="+mj-lt"/>
          <a:ea typeface="+mj-ea"/>
          <a:cs typeface="+mj-cs"/>
        </a:defRPr>
      </a:lvl1pPr>
      <a:lvl2pPr algn="l" defTabSz="784225" rtl="0" eaLnBrk="0" fontAlgn="base" hangingPunct="0">
        <a:spcBef>
          <a:spcPct val="0"/>
        </a:spcBef>
        <a:spcAft>
          <a:spcPct val="0"/>
        </a:spcAft>
        <a:defRPr sz="2700">
          <a:solidFill>
            <a:srgbClr val="990000"/>
          </a:solidFill>
          <a:latin typeface="FrutigerNext LT Medium" pitchFamily="34" charset="0"/>
          <a:ea typeface="黑体" pitchFamily="49" charset="-122"/>
        </a:defRPr>
      </a:lvl2pPr>
      <a:lvl3pPr algn="l" defTabSz="784225" rtl="0" eaLnBrk="0" fontAlgn="base" hangingPunct="0">
        <a:spcBef>
          <a:spcPct val="0"/>
        </a:spcBef>
        <a:spcAft>
          <a:spcPct val="0"/>
        </a:spcAft>
        <a:defRPr sz="2700">
          <a:solidFill>
            <a:srgbClr val="990000"/>
          </a:solidFill>
          <a:latin typeface="FrutigerNext LT Medium" pitchFamily="34" charset="0"/>
          <a:ea typeface="黑体" pitchFamily="49" charset="-122"/>
        </a:defRPr>
      </a:lvl3pPr>
      <a:lvl4pPr algn="l" defTabSz="784225" rtl="0" eaLnBrk="0" fontAlgn="base" hangingPunct="0">
        <a:spcBef>
          <a:spcPct val="0"/>
        </a:spcBef>
        <a:spcAft>
          <a:spcPct val="0"/>
        </a:spcAft>
        <a:defRPr sz="2700">
          <a:solidFill>
            <a:srgbClr val="990000"/>
          </a:solidFill>
          <a:latin typeface="FrutigerNext LT Medium" pitchFamily="34" charset="0"/>
          <a:ea typeface="黑体" pitchFamily="49" charset="-122"/>
        </a:defRPr>
      </a:lvl4pPr>
      <a:lvl5pPr algn="l" defTabSz="784225" rtl="0" eaLnBrk="0" fontAlgn="base" hangingPunct="0">
        <a:spcBef>
          <a:spcPct val="0"/>
        </a:spcBef>
        <a:spcAft>
          <a:spcPct val="0"/>
        </a:spcAft>
        <a:defRPr sz="2700">
          <a:solidFill>
            <a:srgbClr val="990000"/>
          </a:solidFill>
          <a:latin typeface="FrutigerNext LT Medium" pitchFamily="34" charset="0"/>
          <a:ea typeface="黑体" pitchFamily="49" charset="-122"/>
        </a:defRPr>
      </a:lvl5pPr>
      <a:lvl6pPr marL="457200" algn="l" defTabSz="784225" rtl="0" fontAlgn="base">
        <a:spcBef>
          <a:spcPct val="0"/>
        </a:spcBef>
        <a:spcAft>
          <a:spcPct val="0"/>
        </a:spcAft>
        <a:defRPr sz="2700">
          <a:solidFill>
            <a:srgbClr val="990000"/>
          </a:solidFill>
          <a:latin typeface="FrutigerNext LT Medium" pitchFamily="34" charset="0"/>
          <a:ea typeface="黑体" pitchFamily="49" charset="-122"/>
        </a:defRPr>
      </a:lvl6pPr>
      <a:lvl7pPr marL="914400" algn="l" defTabSz="784225" rtl="0" fontAlgn="base">
        <a:spcBef>
          <a:spcPct val="0"/>
        </a:spcBef>
        <a:spcAft>
          <a:spcPct val="0"/>
        </a:spcAft>
        <a:defRPr sz="2700">
          <a:solidFill>
            <a:srgbClr val="990000"/>
          </a:solidFill>
          <a:latin typeface="FrutigerNext LT Medium" pitchFamily="34" charset="0"/>
          <a:ea typeface="黑体" pitchFamily="49" charset="-122"/>
        </a:defRPr>
      </a:lvl7pPr>
      <a:lvl8pPr marL="1371600" algn="l" defTabSz="784225" rtl="0" fontAlgn="base">
        <a:spcBef>
          <a:spcPct val="0"/>
        </a:spcBef>
        <a:spcAft>
          <a:spcPct val="0"/>
        </a:spcAft>
        <a:defRPr sz="2700">
          <a:solidFill>
            <a:srgbClr val="990000"/>
          </a:solidFill>
          <a:latin typeface="FrutigerNext LT Medium" pitchFamily="34" charset="0"/>
          <a:ea typeface="黑体" pitchFamily="49" charset="-122"/>
        </a:defRPr>
      </a:lvl8pPr>
      <a:lvl9pPr marL="1828800" algn="l" defTabSz="784225" rtl="0" fontAlgn="base">
        <a:spcBef>
          <a:spcPct val="0"/>
        </a:spcBef>
        <a:spcAft>
          <a:spcPct val="0"/>
        </a:spcAft>
        <a:defRPr sz="2700">
          <a:solidFill>
            <a:srgbClr val="990000"/>
          </a:solidFill>
          <a:latin typeface="FrutigerNext LT Medium" pitchFamily="34" charset="0"/>
          <a:ea typeface="黑体" pitchFamily="49" charset="-122"/>
        </a:defRPr>
      </a:lvl9pPr>
    </p:titleStyle>
    <p:bodyStyle>
      <a:lvl1pPr marL="293688" indent="-293688" algn="l" defTabSz="784225" rtl="0" eaLnBrk="0" fontAlgn="base" hangingPunct="0">
        <a:lnSpc>
          <a:spcPct val="120000"/>
        </a:lnSpc>
        <a:spcBef>
          <a:spcPct val="20000"/>
        </a:spcBef>
        <a:spcAft>
          <a:spcPct val="20000"/>
        </a:spcAft>
        <a:buClr>
          <a:srgbClr val="990000"/>
        </a:buClr>
        <a:buSzPct val="85000"/>
        <a:buFont typeface="Wingdings" pitchFamily="2" charset="2"/>
        <a:buChar char="l"/>
        <a:defRPr sz="1700">
          <a:solidFill>
            <a:schemeClr val="tx1"/>
          </a:solidFill>
          <a:latin typeface="+mn-lt"/>
          <a:ea typeface="+mn-ea"/>
          <a:cs typeface="+mn-cs"/>
        </a:defRPr>
      </a:lvl1pPr>
      <a:lvl2pPr marL="636588" indent="-244475" algn="l" defTabSz="784225" rtl="0" eaLnBrk="0" fontAlgn="base" hangingPunct="0">
        <a:lnSpc>
          <a:spcPct val="120000"/>
        </a:lnSpc>
        <a:spcBef>
          <a:spcPct val="20000"/>
        </a:spcBef>
        <a:spcAft>
          <a:spcPct val="20000"/>
        </a:spcAft>
        <a:buClr>
          <a:srgbClr val="5F5F5F"/>
        </a:buClr>
        <a:buFont typeface="Wingdings 3" panose="05040102010807070707" pitchFamily="18" charset="2"/>
        <a:buChar char="["/>
        <a:defRPr sz="1700">
          <a:solidFill>
            <a:schemeClr val="tx1"/>
          </a:solidFill>
          <a:latin typeface="+mn-lt"/>
          <a:ea typeface="+mn-ea"/>
        </a:defRPr>
      </a:lvl2pPr>
      <a:lvl3pPr marL="979488" indent="-195263" algn="l" defTabSz="784225" rtl="0" eaLnBrk="0" fontAlgn="base" hangingPunct="0">
        <a:lnSpc>
          <a:spcPct val="120000"/>
        </a:lnSpc>
        <a:spcBef>
          <a:spcPct val="20000"/>
        </a:spcBef>
        <a:spcAft>
          <a:spcPct val="20000"/>
        </a:spcAft>
        <a:buClr>
          <a:schemeClr val="tx1"/>
        </a:buClr>
        <a:buFont typeface="Arial" panose="020B0604020202020204" pitchFamily="34" charset="0"/>
        <a:buChar char="−"/>
        <a:defRPr sz="1700">
          <a:solidFill>
            <a:schemeClr val="tx1"/>
          </a:solidFill>
          <a:latin typeface="+mn-lt"/>
          <a:ea typeface="+mn-ea"/>
        </a:defRPr>
      </a:lvl3pPr>
      <a:lvl4pPr marL="1371600" indent="-196850" algn="l" defTabSz="784225" rtl="0" eaLnBrk="0" fontAlgn="base" hangingPunct="0">
        <a:lnSpc>
          <a:spcPct val="120000"/>
        </a:lnSpc>
        <a:spcBef>
          <a:spcPct val="20000"/>
        </a:spcBef>
        <a:spcAft>
          <a:spcPct val="20000"/>
        </a:spcAft>
        <a:buClr>
          <a:schemeClr val="tx1"/>
        </a:buClr>
        <a:buFont typeface="Arial" panose="020B0604020202020204" pitchFamily="34" charset="0"/>
        <a:buChar char="▪"/>
        <a:defRPr sz="1700">
          <a:solidFill>
            <a:schemeClr val="tx1"/>
          </a:solidFill>
          <a:latin typeface="+mn-lt"/>
          <a:ea typeface="+mn-ea"/>
        </a:defRPr>
      </a:lvl4pPr>
      <a:lvl5pPr marL="1763713" indent="-196850" algn="l" defTabSz="784225" rtl="0" eaLnBrk="0" fontAlgn="base" hangingPunct="0">
        <a:spcBef>
          <a:spcPct val="20000"/>
        </a:spcBef>
        <a:spcAft>
          <a:spcPct val="0"/>
        </a:spcAft>
        <a:buChar char="»"/>
        <a:defRPr sz="1700">
          <a:solidFill>
            <a:schemeClr val="tx1"/>
          </a:solidFill>
          <a:latin typeface="Arial" pitchFamily="34" charset="0"/>
          <a:ea typeface="+mn-ea"/>
        </a:defRPr>
      </a:lvl5pPr>
      <a:lvl6pPr marL="2220913" indent="-196850" algn="l" defTabSz="784225" rtl="0" fontAlgn="base">
        <a:spcBef>
          <a:spcPct val="20000"/>
        </a:spcBef>
        <a:spcAft>
          <a:spcPct val="0"/>
        </a:spcAft>
        <a:buChar char="»"/>
        <a:defRPr sz="1700">
          <a:solidFill>
            <a:schemeClr val="tx1"/>
          </a:solidFill>
          <a:latin typeface="Arial" pitchFamily="34" charset="0"/>
          <a:ea typeface="+mn-ea"/>
        </a:defRPr>
      </a:lvl6pPr>
      <a:lvl7pPr marL="2678113" indent="-196850" algn="l" defTabSz="784225" rtl="0" fontAlgn="base">
        <a:spcBef>
          <a:spcPct val="20000"/>
        </a:spcBef>
        <a:spcAft>
          <a:spcPct val="0"/>
        </a:spcAft>
        <a:buChar char="»"/>
        <a:defRPr sz="1700">
          <a:solidFill>
            <a:schemeClr val="tx1"/>
          </a:solidFill>
          <a:latin typeface="Arial" pitchFamily="34" charset="0"/>
          <a:ea typeface="+mn-ea"/>
        </a:defRPr>
      </a:lvl7pPr>
      <a:lvl8pPr marL="3135313" indent="-196850" algn="l" defTabSz="784225" rtl="0" fontAlgn="base">
        <a:spcBef>
          <a:spcPct val="20000"/>
        </a:spcBef>
        <a:spcAft>
          <a:spcPct val="0"/>
        </a:spcAft>
        <a:buChar char="»"/>
        <a:defRPr sz="1700">
          <a:solidFill>
            <a:schemeClr val="tx1"/>
          </a:solidFill>
          <a:latin typeface="Arial" pitchFamily="34" charset="0"/>
          <a:ea typeface="+mn-ea"/>
        </a:defRPr>
      </a:lvl8pPr>
      <a:lvl9pPr marL="3592513" indent="-196850" algn="l" defTabSz="784225" rtl="0" fontAlgn="base">
        <a:spcBef>
          <a:spcPct val="20000"/>
        </a:spcBef>
        <a:spcAft>
          <a:spcPct val="0"/>
        </a:spcAft>
        <a:buChar char="»"/>
        <a:defRPr sz="1700">
          <a:solidFill>
            <a:schemeClr val="tx1"/>
          </a:solidFill>
          <a:latin typeface="Arial" pitchFamily="34" charset="0"/>
          <a:ea typeface="+mn-ea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ru-RU" altLang="en-US" smtClean="0"/>
          </a:p>
        </p:txBody>
      </p:sp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3236913" y="2132013"/>
            <a:ext cx="2474912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8328" tIns="39165" rIns="78328" bIns="39165">
            <a:spAutoFit/>
          </a:bodyPr>
          <a:lstStyle>
            <a:lvl1pPr defTabSz="7842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7842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842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842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842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sz="4000" smtClean="0">
                <a:solidFill>
                  <a:schemeClr val="bg1"/>
                </a:solidFill>
                <a:latin typeface="FrutigerNext LT Medium" pitchFamily="34" charset="0"/>
                <a:ea typeface="MS PGothic" panose="020B0600070205080204" pitchFamily="34" charset="-128"/>
              </a:rPr>
              <a:t>Thank You</a:t>
            </a:r>
            <a:endParaRPr lang="en-US" altLang="zh-CN" sz="4000" smtClean="0">
              <a:latin typeface="FrutigerNext LT Medium" pitchFamily="34" charset="0"/>
              <a:ea typeface="MS PGothic" panose="020B0600070205080204" pitchFamily="34" charset="-128"/>
            </a:endParaRPr>
          </a:p>
        </p:txBody>
      </p:sp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3460750" y="3330575"/>
            <a:ext cx="2136775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8328" tIns="39165" rIns="78328" bIns="39165">
            <a:spAutoFit/>
          </a:bodyPr>
          <a:lstStyle>
            <a:lvl1pPr defTabSz="7842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7842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842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842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842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sz="2100" smtClean="0">
                <a:solidFill>
                  <a:schemeClr val="bg1"/>
                </a:solidFill>
                <a:latin typeface="FrutigerNext LT Regular" pitchFamily="34" charset="0"/>
                <a:ea typeface="MS PGothic" panose="020B0600070205080204" pitchFamily="34" charset="-128"/>
              </a:rPr>
              <a:t>www.huawei.com</a:t>
            </a:r>
            <a:endParaRPr lang="en-US" altLang="zh-CN" sz="4000" smtClean="0">
              <a:latin typeface="FrutigerNext LT Regular" pitchFamily="34" charset="0"/>
              <a:ea typeface="MS PGothic" panose="020B0600070205080204" pitchFamily="34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43" r:id="rId1"/>
    <p:sldLayoutId id="2147484244" r:id="rId2"/>
    <p:sldLayoutId id="2147484245" r:id="rId3"/>
    <p:sldLayoutId id="2147484246" r:id="rId4"/>
    <p:sldLayoutId id="2147484247" r:id="rId5"/>
    <p:sldLayoutId id="2147484248" r:id="rId6"/>
    <p:sldLayoutId id="2147484249" r:id="rId7"/>
    <p:sldLayoutId id="2147484250" r:id="rId8"/>
    <p:sldLayoutId id="2147484251" r:id="rId9"/>
    <p:sldLayoutId id="2147484252" r:id="rId10"/>
    <p:sldLayoutId id="2147484253" r:id="rId11"/>
  </p:sldLayoutIdLst>
  <p:txStyles>
    <p:titleStyle>
      <a:lvl1pPr algn="ctr" defTabSz="784225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ctr" defTabSz="784225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defTabSz="784225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defTabSz="784225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defTabSz="784225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defTabSz="784225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defTabSz="784225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defTabSz="784225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defTabSz="784225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293688" indent="-293688" algn="l" defTabSz="784225" rtl="0" eaLnBrk="0" fontAlgn="base" hangingPunct="0">
        <a:spcBef>
          <a:spcPct val="20000"/>
        </a:spcBef>
        <a:spcAft>
          <a:spcPct val="0"/>
        </a:spcAft>
        <a:buChar char="•"/>
        <a:defRPr sz="2700">
          <a:solidFill>
            <a:schemeClr val="tx1"/>
          </a:solidFill>
          <a:latin typeface="+mn-lt"/>
          <a:ea typeface="+mn-ea"/>
          <a:cs typeface="+mn-cs"/>
        </a:defRPr>
      </a:lvl1pPr>
      <a:lvl2pPr marL="636588" indent="-244475" algn="l" defTabSz="784225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+mn-ea"/>
        </a:defRPr>
      </a:lvl2pPr>
      <a:lvl3pPr marL="979488" indent="-195263" algn="l" defTabSz="784225" rtl="0" eaLnBrk="0" fontAlgn="base" hangingPunct="0">
        <a:spcBef>
          <a:spcPct val="20000"/>
        </a:spcBef>
        <a:spcAft>
          <a:spcPct val="0"/>
        </a:spcAft>
        <a:buChar char="•"/>
        <a:defRPr sz="2100">
          <a:solidFill>
            <a:schemeClr val="tx1"/>
          </a:solidFill>
          <a:latin typeface="+mn-lt"/>
          <a:ea typeface="+mn-ea"/>
        </a:defRPr>
      </a:lvl3pPr>
      <a:lvl4pPr marL="1371600" indent="-196850" algn="l" defTabSz="784225" rtl="0" eaLnBrk="0" fontAlgn="base" hangingPunct="0">
        <a:spcBef>
          <a:spcPct val="20000"/>
        </a:spcBef>
        <a:spcAft>
          <a:spcPct val="0"/>
        </a:spcAft>
        <a:buChar char="–"/>
        <a:defRPr sz="1700">
          <a:solidFill>
            <a:schemeClr val="tx1"/>
          </a:solidFill>
          <a:latin typeface="+mn-lt"/>
          <a:ea typeface="+mn-ea"/>
        </a:defRPr>
      </a:lvl4pPr>
      <a:lvl5pPr marL="1763713" indent="-196850" algn="l" defTabSz="784225" rtl="0" eaLnBrk="0" fontAlgn="base" hangingPunct="0">
        <a:spcBef>
          <a:spcPct val="20000"/>
        </a:spcBef>
        <a:spcAft>
          <a:spcPct val="0"/>
        </a:spcAft>
        <a:buChar char="»"/>
        <a:defRPr sz="1700">
          <a:solidFill>
            <a:schemeClr val="tx1"/>
          </a:solidFill>
          <a:latin typeface="+mn-lt"/>
          <a:ea typeface="+mn-ea"/>
        </a:defRPr>
      </a:lvl5pPr>
      <a:lvl6pPr marL="2220913" indent="-196850" algn="l" defTabSz="784225" rtl="0" fontAlgn="base">
        <a:spcBef>
          <a:spcPct val="20000"/>
        </a:spcBef>
        <a:spcAft>
          <a:spcPct val="0"/>
        </a:spcAft>
        <a:buChar char="»"/>
        <a:defRPr sz="1700">
          <a:solidFill>
            <a:schemeClr val="tx1"/>
          </a:solidFill>
          <a:latin typeface="+mn-lt"/>
          <a:ea typeface="+mn-ea"/>
        </a:defRPr>
      </a:lvl6pPr>
      <a:lvl7pPr marL="2678113" indent="-196850" algn="l" defTabSz="784225" rtl="0" fontAlgn="base">
        <a:spcBef>
          <a:spcPct val="20000"/>
        </a:spcBef>
        <a:spcAft>
          <a:spcPct val="0"/>
        </a:spcAft>
        <a:buChar char="»"/>
        <a:defRPr sz="1700">
          <a:solidFill>
            <a:schemeClr val="tx1"/>
          </a:solidFill>
          <a:latin typeface="+mn-lt"/>
          <a:ea typeface="+mn-ea"/>
        </a:defRPr>
      </a:lvl7pPr>
      <a:lvl8pPr marL="3135313" indent="-196850" algn="l" defTabSz="784225" rtl="0" fontAlgn="base">
        <a:spcBef>
          <a:spcPct val="20000"/>
        </a:spcBef>
        <a:spcAft>
          <a:spcPct val="0"/>
        </a:spcAft>
        <a:buChar char="»"/>
        <a:defRPr sz="1700">
          <a:solidFill>
            <a:schemeClr val="tx1"/>
          </a:solidFill>
          <a:latin typeface="+mn-lt"/>
          <a:ea typeface="+mn-ea"/>
        </a:defRPr>
      </a:lvl8pPr>
      <a:lvl9pPr marL="3592513" indent="-196850" algn="l" defTabSz="784225" rtl="0" fontAlgn="base">
        <a:spcBef>
          <a:spcPct val="20000"/>
        </a:spcBef>
        <a:spcAft>
          <a:spcPct val="0"/>
        </a:spcAft>
        <a:buChar char="»"/>
        <a:defRPr sz="17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1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1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1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1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test.pypi.org/project/volatility-zuoqin/0.0.4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fbinfer.com/" TargetMode="External"/><Relationship Id="rId7" Type="http://schemas.openxmlformats.org/officeDocument/2006/relationships/image" Target="../media/image14.png"/><Relationship Id="rId2" Type="http://schemas.openxmlformats.org/officeDocument/2006/relationships/hyperlink" Target="https://github.com/google/error-prone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hyperlink" Target="https://spotbugs.github.io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23888" y="1295400"/>
            <a:ext cx="5776912" cy="1962150"/>
          </a:xfrm>
        </p:spPr>
        <p:txBody>
          <a:bodyPr/>
          <a:lstStyle/>
          <a:p>
            <a:pPr eaLnBrk="1" hangingPunct="1"/>
            <a:r>
              <a:rPr lang="en-US" altLang="en-US" sz="2800" dirty="0" smtClean="0"/>
              <a:t>Machine Learning for Programming Code patterns classification</a:t>
            </a:r>
            <a:endParaRPr lang="en-US" altLang="zh-CN" sz="2800" dirty="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4400" y="2971800"/>
            <a:ext cx="5246688" cy="1295400"/>
          </a:xfrm>
        </p:spPr>
        <p:txBody>
          <a:bodyPr/>
          <a:lstStyle/>
          <a:p>
            <a:pPr algn="ctr" eaLnBrk="1" hangingPunct="1"/>
            <a:r>
              <a:rPr lang="en-US" altLang="en-US" sz="1800" b="1" dirty="0" smtClean="0"/>
              <a:t>HUAWEI TECHNOLOGIES CO. LTD (Russia)</a:t>
            </a:r>
            <a:endParaRPr lang="en-US" altLang="zh-CN" sz="1800" dirty="0" smtClean="0"/>
          </a:p>
          <a:p>
            <a:pPr algn="ctr" eaLnBrk="1" hangingPunct="1"/>
            <a:r>
              <a:rPr lang="en-US" altLang="zh-CN" sz="1800" dirty="0" smtClean="0"/>
              <a:t>Mr. Zorchenkov</a:t>
            </a:r>
          </a:p>
          <a:p>
            <a:pPr algn="ctr" eaLnBrk="1" hangingPunct="1"/>
            <a:r>
              <a:rPr lang="en-US" altLang="zh-CN" sz="1800" dirty="0" smtClean="0"/>
              <a:t>2020-12-05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01638"/>
            <a:ext cx="8177213" cy="630237"/>
          </a:xfrm>
        </p:spPr>
        <p:txBody>
          <a:bodyPr/>
          <a:lstStyle/>
          <a:p>
            <a:r>
              <a:rPr lang="en-US" altLang="zh-CN" sz="3200" dirty="0" smtClean="0"/>
              <a:t>Traditional approach</a:t>
            </a:r>
            <a:br>
              <a:rPr lang="en-US" altLang="zh-CN" sz="3200" dirty="0" smtClean="0"/>
            </a:br>
            <a:endParaRPr lang="zh-CN" altLang="en-US" sz="2000" dirty="0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051566"/>
            <a:ext cx="8077200" cy="5044434"/>
          </a:xfrm>
        </p:spPr>
        <p:txBody>
          <a:bodyPr/>
          <a:lstStyle/>
          <a:p>
            <a:pPr marL="0" indent="0" algn="just">
              <a:lnSpc>
                <a:spcPct val="115000"/>
              </a:lnSpc>
              <a:buNone/>
            </a:pPr>
            <a:r>
              <a:rPr lang="en-US" altLang="zh-CN" sz="1600" dirty="0" smtClean="0"/>
              <a:t>How to create patterns classification?</a:t>
            </a:r>
          </a:p>
          <a:p>
            <a:pPr marL="0" indent="0" algn="just">
              <a:lnSpc>
                <a:spcPct val="115000"/>
              </a:lnSpc>
              <a:buNone/>
            </a:pPr>
            <a:endParaRPr lang="en-US" altLang="zh-CN" sz="1600" dirty="0"/>
          </a:p>
          <a:p>
            <a:pPr marL="0" indent="0" algn="just">
              <a:lnSpc>
                <a:spcPct val="115000"/>
              </a:lnSpc>
              <a:buNone/>
            </a:pPr>
            <a:endParaRPr lang="en-US" altLang="zh-CN" sz="1600" dirty="0" smtClean="0"/>
          </a:p>
          <a:p>
            <a:pPr marL="231775" indent="-231775" algn="just">
              <a:lnSpc>
                <a:spcPct val="115000"/>
              </a:lnSpc>
              <a:buFont typeface="Wingdings" pitchFamily="2" charset="2"/>
              <a:buNone/>
            </a:pPr>
            <a:endParaRPr lang="en-US" altLang="zh-CN" dirty="0" smtClean="0"/>
          </a:p>
          <a:p>
            <a:pPr marL="231775" indent="-231775" algn="just">
              <a:lnSpc>
                <a:spcPct val="115000"/>
              </a:lnSpc>
              <a:buFont typeface="Wingdings" pitchFamily="2" charset="2"/>
              <a:buNone/>
            </a:pPr>
            <a:endParaRPr lang="en-US" altLang="zh-CN" dirty="0"/>
          </a:p>
          <a:p>
            <a:pPr marL="231775" indent="-231775" algn="just">
              <a:lnSpc>
                <a:spcPct val="115000"/>
              </a:lnSpc>
              <a:buFont typeface="Wingdings" pitchFamily="2" charset="2"/>
              <a:buNone/>
            </a:pPr>
            <a:endParaRPr lang="en-US" altLang="zh-CN" dirty="0" smtClean="0"/>
          </a:p>
          <a:p>
            <a:pPr marL="231775" indent="-231775" algn="just">
              <a:lnSpc>
                <a:spcPct val="115000"/>
              </a:lnSpc>
              <a:buFont typeface="Wingdings" pitchFamily="2" charset="2"/>
              <a:buNone/>
            </a:pPr>
            <a:endParaRPr lang="en-US" altLang="zh-CN" dirty="0" smtClean="0"/>
          </a:p>
          <a:p>
            <a:pPr algn="just">
              <a:lnSpc>
                <a:spcPct val="115000"/>
              </a:lnSpc>
            </a:pPr>
            <a:r>
              <a:rPr lang="en-US" altLang="zh-CN" dirty="0" smtClean="0"/>
              <a:t>Heuristics to avoid spurious warnings</a:t>
            </a:r>
          </a:p>
          <a:p>
            <a:pPr algn="just">
              <a:lnSpc>
                <a:spcPct val="115000"/>
              </a:lnSpc>
            </a:pPr>
            <a:r>
              <a:rPr lang="en-US" altLang="zh-CN" dirty="0" smtClean="0"/>
              <a:t>Carefully tuned algorithms to ensure scalability</a:t>
            </a:r>
          </a:p>
          <a:p>
            <a:pPr algn="just">
              <a:lnSpc>
                <a:spcPct val="115000"/>
              </a:lnSpc>
            </a:pPr>
            <a:r>
              <a:rPr lang="en-US" altLang="zh-CN" dirty="0" smtClean="0"/>
              <a:t>Hundreds of bug detectors</a:t>
            </a:r>
          </a:p>
          <a:p>
            <a:pPr lvl="1" algn="just">
              <a:lnSpc>
                <a:spcPct val="115000"/>
              </a:lnSpc>
            </a:pPr>
            <a:r>
              <a:rPr lang="en-US" altLang="zh-CN" dirty="0" smtClean="0"/>
              <a:t>One analysis for each bug pattern</a:t>
            </a:r>
          </a:p>
          <a:p>
            <a:pPr lvl="1" algn="just">
              <a:lnSpc>
                <a:spcPct val="115000"/>
              </a:lnSpc>
            </a:pPr>
            <a:r>
              <a:rPr lang="en-US" altLang="zh-CN" dirty="0" smtClean="0"/>
              <a:t>Manually creating and tuning bug detectors does not scale</a:t>
            </a:r>
            <a:endParaRPr lang="zh-CN" altLang="en-US" dirty="0" smtClean="0"/>
          </a:p>
        </p:txBody>
      </p:sp>
      <p:sp>
        <p:nvSpPr>
          <p:cNvPr id="11268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990000"/>
              </a:buClr>
              <a:buSzPct val="85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5F5F5F"/>
              </a:buClr>
              <a:buFont typeface="Wingdings 3" panose="05040102010807070707" pitchFamily="18" charset="2"/>
              <a:buChar char="[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Font typeface="Arial" panose="020B0604020202020204" pitchFamily="34" charset="0"/>
              <a:buChar char="−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Font typeface="Arial" panose="020B0604020202020204" pitchFamily="34" charset="0"/>
              <a:buChar char="▪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de-DE" altLang="en-US" sz="1000" smtClean="0">
              <a:ea typeface="MS PGothic" panose="020B0600070205080204" pitchFamily="34" charset="-128"/>
            </a:endParaRPr>
          </a:p>
          <a:p>
            <a:pPr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de-DE" altLang="en-US" sz="1000" smtClean="0">
                <a:ea typeface="MS PGothic" panose="020B0600070205080204" pitchFamily="34" charset="-128"/>
              </a:rPr>
              <a:t>Page </a:t>
            </a:r>
            <a:fld id="{86532620-EE16-4692-A7FF-47162C7E0C8F}" type="slidenum">
              <a:rPr lang="de-DE" altLang="en-US" sz="1000" smtClean="0">
                <a:ea typeface="MS PGothic" panose="020B0600070205080204" pitchFamily="34" charset="-128"/>
              </a:rPr>
              <a:pPr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10</a:t>
            </a:fld>
            <a:r>
              <a:rPr lang="ru-RU" altLang="en-US" sz="1000" smtClean="0">
                <a:ea typeface="MS PGothic" panose="020B0600070205080204" pitchFamily="34" charset="-128"/>
              </a:rPr>
              <a:t>/1</a:t>
            </a:r>
            <a:r>
              <a:rPr lang="en-US" altLang="en-US" sz="1000" smtClean="0">
                <a:ea typeface="MS PGothic" panose="020B0600070205080204" pitchFamily="34" charset="-128"/>
              </a:rPr>
              <a:t>3</a:t>
            </a:r>
            <a:endParaRPr lang="en-GB" altLang="en-US" sz="1000" smtClean="0">
              <a:ea typeface="MS PGothic" panose="020B0600070205080204" pitchFamily="34" charset="-128"/>
            </a:endParaRPr>
          </a:p>
        </p:txBody>
      </p:sp>
      <p:pic>
        <p:nvPicPr>
          <p:cNvPr id="8" name="Picture 6" descr="Human Free Icon of Internet and web flat icons fre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620" y="175260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6205537" y="1600200"/>
            <a:ext cx="2185988" cy="2286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Program Analysis</a:t>
            </a:r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>
            <a:off x="2590800" y="2743200"/>
            <a:ext cx="3505200" cy="5334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Time consuming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7860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01638"/>
            <a:ext cx="8177213" cy="630237"/>
          </a:xfrm>
        </p:spPr>
        <p:txBody>
          <a:bodyPr/>
          <a:lstStyle/>
          <a:p>
            <a:r>
              <a:rPr lang="en-US" altLang="zh-CN" sz="3200" dirty="0" smtClean="0"/>
              <a:t>Learn to classify patterns</a:t>
            </a:r>
            <a:br>
              <a:rPr lang="en-US" altLang="zh-CN" sz="3200" dirty="0" smtClean="0"/>
            </a:br>
            <a:endParaRPr lang="zh-CN" altLang="en-US" sz="2000" dirty="0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599" y="1051566"/>
            <a:ext cx="8177213" cy="4968234"/>
          </a:xfrm>
        </p:spPr>
        <p:txBody>
          <a:bodyPr/>
          <a:lstStyle/>
          <a:p>
            <a:pPr marL="0" indent="0" algn="just">
              <a:lnSpc>
                <a:spcPct val="115000"/>
              </a:lnSpc>
              <a:buNone/>
            </a:pPr>
            <a:r>
              <a:rPr lang="en-US" altLang="zh-CN" sz="1600" dirty="0" smtClean="0"/>
              <a:t>Train a model to distinguish correct from buggy code</a:t>
            </a:r>
          </a:p>
          <a:p>
            <a:pPr marL="0" indent="0" algn="just">
              <a:lnSpc>
                <a:spcPct val="115000"/>
              </a:lnSpc>
              <a:buNone/>
            </a:pPr>
            <a:r>
              <a:rPr lang="en-US" altLang="zh-CN" sz="1600" dirty="0" smtClean="0"/>
              <a:t>Gather Training data:</a:t>
            </a:r>
          </a:p>
          <a:p>
            <a:pPr algn="just">
              <a:lnSpc>
                <a:spcPct val="115000"/>
              </a:lnSpc>
            </a:pPr>
            <a:r>
              <a:rPr lang="en-US" altLang="zh-CN" sz="1600" dirty="0" smtClean="0"/>
              <a:t>Gather past bugs from version histories</a:t>
            </a:r>
          </a:p>
          <a:p>
            <a:pPr algn="just">
              <a:lnSpc>
                <a:spcPct val="115000"/>
              </a:lnSpc>
            </a:pPr>
            <a:r>
              <a:rPr lang="en-US" altLang="zh-CN" sz="1600" dirty="0" smtClean="0"/>
              <a:t>Insert artificial bugs via simple program transformations</a:t>
            </a:r>
          </a:p>
          <a:p>
            <a:pPr marL="0" indent="0" algn="just">
              <a:lnSpc>
                <a:spcPct val="115000"/>
              </a:lnSpc>
              <a:buNone/>
            </a:pPr>
            <a:endParaRPr lang="en-US" altLang="zh-CN" sz="1600" dirty="0"/>
          </a:p>
          <a:p>
            <a:pPr marL="0" indent="0" algn="just">
              <a:lnSpc>
                <a:spcPct val="115000"/>
              </a:lnSpc>
              <a:buNone/>
            </a:pPr>
            <a:endParaRPr lang="en-US" altLang="zh-CN" sz="1600" dirty="0" smtClean="0"/>
          </a:p>
          <a:p>
            <a:pPr marL="231775" indent="-231775" algn="just">
              <a:lnSpc>
                <a:spcPct val="115000"/>
              </a:lnSpc>
              <a:buFont typeface="Wingdings" pitchFamily="2" charset="2"/>
              <a:buNone/>
            </a:pPr>
            <a:endParaRPr lang="en-US" altLang="zh-CN" dirty="0" smtClean="0"/>
          </a:p>
          <a:p>
            <a:pPr marL="231775" indent="-231775" algn="just">
              <a:lnSpc>
                <a:spcPct val="115000"/>
              </a:lnSpc>
              <a:buFont typeface="Wingdings" pitchFamily="2" charset="2"/>
              <a:buNone/>
            </a:pPr>
            <a:endParaRPr lang="en-US" altLang="zh-CN" dirty="0"/>
          </a:p>
          <a:p>
            <a:pPr marL="231775" indent="-231775" algn="just">
              <a:lnSpc>
                <a:spcPct val="115000"/>
              </a:lnSpc>
              <a:buFont typeface="Wingdings" pitchFamily="2" charset="2"/>
              <a:buNone/>
            </a:pPr>
            <a:endParaRPr lang="en-US" altLang="zh-CN" dirty="0" smtClean="0"/>
          </a:p>
          <a:p>
            <a:pPr marL="231775" indent="-231775" algn="just">
              <a:lnSpc>
                <a:spcPct val="115000"/>
              </a:lnSpc>
              <a:buFont typeface="Wingdings" pitchFamily="2" charset="2"/>
              <a:buNone/>
            </a:pPr>
            <a:r>
              <a:rPr lang="en-US" altLang="zh-CN" dirty="0" smtClean="0"/>
              <a:t>How to represent code:</a:t>
            </a:r>
          </a:p>
          <a:p>
            <a:pPr marL="231775" indent="-231775" algn="just">
              <a:lnSpc>
                <a:spcPct val="115000"/>
              </a:lnSpc>
              <a:buFont typeface="Wingdings" pitchFamily="2" charset="2"/>
              <a:buNone/>
            </a:pPr>
            <a:r>
              <a:rPr lang="en-US" altLang="zh-CN" dirty="0" smtClean="0"/>
              <a:t>Token based, AST-based, graph-based</a:t>
            </a:r>
          </a:p>
          <a:p>
            <a:pPr marL="231775" indent="-231775" algn="just">
              <a:lnSpc>
                <a:spcPct val="115000"/>
              </a:lnSpc>
              <a:buFont typeface="Wingdings" pitchFamily="2" charset="2"/>
              <a:buNone/>
            </a:pPr>
            <a:r>
              <a:rPr lang="en-US" altLang="zh-CN" dirty="0" smtClean="0"/>
              <a:t>Current solution: </a:t>
            </a:r>
            <a:r>
              <a:rPr lang="en-US" altLang="zh-CN" dirty="0" err="1" smtClean="0"/>
              <a:t>Embeddings</a:t>
            </a:r>
            <a:r>
              <a:rPr lang="en-US" altLang="zh-CN" dirty="0" smtClean="0"/>
              <a:t> of natural language</a:t>
            </a:r>
          </a:p>
          <a:p>
            <a:pPr marL="231775" indent="-231775" algn="just">
              <a:lnSpc>
                <a:spcPct val="115000"/>
              </a:lnSpc>
              <a:buFont typeface="Wingdings" pitchFamily="2" charset="2"/>
              <a:buNone/>
            </a:pPr>
            <a:r>
              <a:rPr lang="en-US" altLang="zh-CN" dirty="0" smtClean="0"/>
              <a:t>                            elements in code</a:t>
            </a:r>
            <a:endParaRPr lang="en-US" altLang="zh-CN" dirty="0"/>
          </a:p>
        </p:txBody>
      </p:sp>
      <p:sp>
        <p:nvSpPr>
          <p:cNvPr id="11268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990000"/>
              </a:buClr>
              <a:buSzPct val="85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5F5F5F"/>
              </a:buClr>
              <a:buFont typeface="Wingdings 3" panose="05040102010807070707" pitchFamily="18" charset="2"/>
              <a:buChar char="[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Font typeface="Arial" panose="020B0604020202020204" pitchFamily="34" charset="0"/>
              <a:buChar char="−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Font typeface="Arial" panose="020B0604020202020204" pitchFamily="34" charset="0"/>
              <a:buChar char="▪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de-DE" altLang="en-US" sz="1000" smtClean="0">
              <a:ea typeface="MS PGothic" panose="020B0600070205080204" pitchFamily="34" charset="-128"/>
            </a:endParaRPr>
          </a:p>
          <a:p>
            <a:pPr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de-DE" altLang="en-US" sz="1000" smtClean="0">
                <a:ea typeface="MS PGothic" panose="020B0600070205080204" pitchFamily="34" charset="-128"/>
              </a:rPr>
              <a:t>Page </a:t>
            </a:r>
            <a:fld id="{86532620-EE16-4692-A7FF-47162C7E0C8F}" type="slidenum">
              <a:rPr lang="de-DE" altLang="en-US" sz="1000" smtClean="0">
                <a:ea typeface="MS PGothic" panose="020B0600070205080204" pitchFamily="34" charset="-128"/>
              </a:rPr>
              <a:pPr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11</a:t>
            </a:fld>
            <a:r>
              <a:rPr lang="ru-RU" altLang="en-US" sz="1000" smtClean="0">
                <a:ea typeface="MS PGothic" panose="020B0600070205080204" pitchFamily="34" charset="-128"/>
              </a:rPr>
              <a:t>/1</a:t>
            </a:r>
            <a:r>
              <a:rPr lang="en-US" altLang="en-US" sz="1000" smtClean="0">
                <a:ea typeface="MS PGothic" panose="020B0600070205080204" pitchFamily="34" charset="-128"/>
              </a:rPr>
              <a:t>3</a:t>
            </a:r>
            <a:endParaRPr lang="en-GB" altLang="en-US" sz="1000" smtClean="0">
              <a:ea typeface="MS PGothic" panose="020B0600070205080204" pitchFamily="34" charset="-128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680762" y="2855199"/>
            <a:ext cx="1566863" cy="1066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Train Machine Learning Model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85800" y="2828340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Correct Code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85800" y="3622606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Buggy Code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7795481" y="2133600"/>
            <a:ext cx="0" cy="599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2216244" y="3505200"/>
            <a:ext cx="1136556" cy="294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5830362" y="3388599"/>
            <a:ext cx="627588" cy="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6986588" y="2828340"/>
            <a:ext cx="1566863" cy="1066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Classifier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162800" y="1792556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New Code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2216244" y="3026863"/>
            <a:ext cx="1136556" cy="153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7770019" y="4038600"/>
            <a:ext cx="0" cy="599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6986588" y="4800600"/>
            <a:ext cx="1566863" cy="1066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Buggy / 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2694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01638"/>
            <a:ext cx="8177213" cy="721210"/>
          </a:xfrm>
        </p:spPr>
        <p:txBody>
          <a:bodyPr/>
          <a:lstStyle/>
          <a:p>
            <a:r>
              <a:rPr lang="en-US" altLang="zh-CN" sz="3200" dirty="0" smtClean="0"/>
              <a:t>Benefits of learning patterns classification</a:t>
            </a:r>
            <a:br>
              <a:rPr lang="en-US" altLang="zh-CN" sz="3200" dirty="0" smtClean="0"/>
            </a:br>
            <a:endParaRPr lang="zh-CN" altLang="en-US" sz="2000" dirty="0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599" y="1447800"/>
            <a:ext cx="8177213" cy="4572000"/>
          </a:xfrm>
        </p:spPr>
        <p:txBody>
          <a:bodyPr/>
          <a:lstStyle/>
          <a:p>
            <a:pPr marL="0" indent="0" algn="just">
              <a:lnSpc>
                <a:spcPct val="115000"/>
              </a:lnSpc>
              <a:buNone/>
            </a:pPr>
            <a:r>
              <a:rPr lang="en-US" altLang="zh-CN" sz="1600" dirty="0" smtClean="0"/>
              <a:t>Simplifies the problem:</a:t>
            </a:r>
          </a:p>
          <a:p>
            <a:pPr algn="just">
              <a:lnSpc>
                <a:spcPct val="115000"/>
              </a:lnSpc>
            </a:pPr>
            <a:r>
              <a:rPr lang="en-US" altLang="zh-CN" sz="1600" dirty="0" smtClean="0"/>
              <a:t>Before: Writing a program analysis</a:t>
            </a:r>
          </a:p>
          <a:p>
            <a:pPr algn="just">
              <a:lnSpc>
                <a:spcPct val="115000"/>
              </a:lnSpc>
            </a:pPr>
            <a:r>
              <a:rPr lang="en-US" altLang="zh-CN" sz="1600" dirty="0" smtClean="0"/>
              <a:t>Now: Providing examples of buggy and correct code</a:t>
            </a:r>
          </a:p>
          <a:p>
            <a:pPr marL="0" indent="0" algn="just">
              <a:lnSpc>
                <a:spcPct val="115000"/>
              </a:lnSpc>
              <a:buNone/>
            </a:pPr>
            <a:r>
              <a:rPr lang="en-US" altLang="zh-CN" sz="1600" dirty="0" smtClean="0"/>
              <a:t>Catches otherwise missed bugs:</a:t>
            </a:r>
          </a:p>
          <a:p>
            <a:pPr algn="just">
              <a:lnSpc>
                <a:spcPct val="115000"/>
              </a:lnSpc>
            </a:pPr>
            <a:r>
              <a:rPr lang="en-US" altLang="zh-CN" sz="1600" dirty="0" smtClean="0"/>
              <a:t>Learns conventions from corpora of existing code</a:t>
            </a:r>
          </a:p>
          <a:p>
            <a:pPr algn="just">
              <a:lnSpc>
                <a:spcPct val="115000"/>
              </a:lnSpc>
            </a:pPr>
            <a:r>
              <a:rPr lang="en-US" altLang="zh-CN" sz="1600" dirty="0" smtClean="0"/>
              <a:t>ML can handle natural language in code, which expresses domain specific knowledge</a:t>
            </a:r>
          </a:p>
          <a:p>
            <a:pPr marL="0" indent="0" algn="just">
              <a:lnSpc>
                <a:spcPct val="115000"/>
              </a:lnSpc>
              <a:buNone/>
            </a:pPr>
            <a:endParaRPr lang="en-US" altLang="zh-CN" sz="1600" dirty="0" smtClean="0"/>
          </a:p>
          <a:p>
            <a:pPr marL="0" indent="0" algn="just">
              <a:lnSpc>
                <a:spcPct val="115000"/>
              </a:lnSpc>
              <a:buNone/>
            </a:pPr>
            <a:endParaRPr lang="en-US" altLang="zh-CN" sz="1600" dirty="0"/>
          </a:p>
          <a:p>
            <a:pPr marL="0" indent="0" algn="just">
              <a:lnSpc>
                <a:spcPct val="115000"/>
              </a:lnSpc>
              <a:buNone/>
            </a:pPr>
            <a:endParaRPr lang="en-US" altLang="zh-CN" sz="1600" dirty="0" smtClean="0"/>
          </a:p>
          <a:p>
            <a:pPr marL="231775" indent="-231775" algn="just">
              <a:lnSpc>
                <a:spcPct val="115000"/>
              </a:lnSpc>
              <a:buFont typeface="Wingdings" pitchFamily="2" charset="2"/>
              <a:buNone/>
            </a:pPr>
            <a:endParaRPr lang="zh-CN" altLang="en-US" dirty="0" smtClean="0"/>
          </a:p>
        </p:txBody>
      </p:sp>
      <p:sp>
        <p:nvSpPr>
          <p:cNvPr id="11268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990000"/>
              </a:buClr>
              <a:buSzPct val="85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5F5F5F"/>
              </a:buClr>
              <a:buFont typeface="Wingdings 3" panose="05040102010807070707" pitchFamily="18" charset="2"/>
              <a:buChar char="[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Font typeface="Arial" panose="020B0604020202020204" pitchFamily="34" charset="0"/>
              <a:buChar char="−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Font typeface="Arial" panose="020B0604020202020204" pitchFamily="34" charset="0"/>
              <a:buChar char="▪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de-DE" altLang="en-US" sz="1000" smtClean="0">
              <a:ea typeface="MS PGothic" panose="020B0600070205080204" pitchFamily="34" charset="-128"/>
            </a:endParaRPr>
          </a:p>
          <a:p>
            <a:pPr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de-DE" altLang="en-US" sz="1000" smtClean="0">
                <a:ea typeface="MS PGothic" panose="020B0600070205080204" pitchFamily="34" charset="-128"/>
              </a:rPr>
              <a:t>Page </a:t>
            </a:r>
            <a:fld id="{86532620-EE16-4692-A7FF-47162C7E0C8F}" type="slidenum">
              <a:rPr lang="de-DE" altLang="en-US" sz="1000" smtClean="0">
                <a:ea typeface="MS PGothic" panose="020B0600070205080204" pitchFamily="34" charset="-128"/>
              </a:rPr>
              <a:pPr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12</a:t>
            </a:fld>
            <a:r>
              <a:rPr lang="ru-RU" altLang="en-US" sz="1000" smtClean="0">
                <a:ea typeface="MS PGothic" panose="020B0600070205080204" pitchFamily="34" charset="-128"/>
              </a:rPr>
              <a:t>/1</a:t>
            </a:r>
            <a:r>
              <a:rPr lang="en-US" altLang="en-US" sz="1000" smtClean="0">
                <a:ea typeface="MS PGothic" panose="020B0600070205080204" pitchFamily="34" charset="-128"/>
              </a:rPr>
              <a:t>3</a:t>
            </a:r>
            <a:endParaRPr lang="en-GB" altLang="en-US" sz="1000" smtClean="0"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293106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598" y="230829"/>
            <a:ext cx="8177213" cy="630237"/>
          </a:xfrm>
        </p:spPr>
        <p:txBody>
          <a:bodyPr/>
          <a:lstStyle/>
          <a:p>
            <a:r>
              <a:rPr lang="en-US" altLang="zh-CN" sz="3200" dirty="0" smtClean="0"/>
              <a:t>Project Overview</a:t>
            </a:r>
            <a:endParaRPr lang="zh-CN" altLang="en-US" sz="2000" dirty="0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879106" y="913721"/>
            <a:ext cx="8177213" cy="4968234"/>
          </a:xfrm>
        </p:spPr>
        <p:txBody>
          <a:bodyPr/>
          <a:lstStyle/>
          <a:p>
            <a:pPr marL="0" indent="0" algn="just">
              <a:lnSpc>
                <a:spcPct val="115000"/>
              </a:lnSpc>
              <a:buNone/>
            </a:pPr>
            <a:endParaRPr lang="en-US" altLang="zh-CN" sz="1600" dirty="0"/>
          </a:p>
          <a:p>
            <a:pPr marL="0" indent="0" algn="just">
              <a:lnSpc>
                <a:spcPct val="115000"/>
              </a:lnSpc>
              <a:buNone/>
            </a:pPr>
            <a:endParaRPr lang="en-US" altLang="zh-CN" sz="1600" dirty="0" smtClean="0"/>
          </a:p>
          <a:p>
            <a:pPr marL="231775" indent="-231775" algn="just">
              <a:lnSpc>
                <a:spcPct val="115000"/>
              </a:lnSpc>
              <a:buFont typeface="Wingdings" pitchFamily="2" charset="2"/>
              <a:buNone/>
            </a:pPr>
            <a:endParaRPr lang="zh-CN" altLang="en-US" dirty="0" smtClean="0"/>
          </a:p>
        </p:txBody>
      </p:sp>
      <p:sp>
        <p:nvSpPr>
          <p:cNvPr id="11268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990000"/>
              </a:buClr>
              <a:buSzPct val="85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5F5F5F"/>
              </a:buClr>
              <a:buFont typeface="Wingdings 3" panose="05040102010807070707" pitchFamily="18" charset="2"/>
              <a:buChar char="[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Font typeface="Arial" panose="020B0604020202020204" pitchFamily="34" charset="0"/>
              <a:buChar char="−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Font typeface="Arial" panose="020B0604020202020204" pitchFamily="34" charset="0"/>
              <a:buChar char="▪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de-DE" altLang="en-US" sz="1000" smtClean="0">
              <a:ea typeface="MS PGothic" panose="020B0600070205080204" pitchFamily="34" charset="-128"/>
            </a:endParaRPr>
          </a:p>
          <a:p>
            <a:pPr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de-DE" altLang="en-US" sz="1000" smtClean="0">
                <a:ea typeface="MS PGothic" panose="020B0600070205080204" pitchFamily="34" charset="-128"/>
              </a:rPr>
              <a:t>Page </a:t>
            </a:r>
            <a:fld id="{86532620-EE16-4692-A7FF-47162C7E0C8F}" type="slidenum">
              <a:rPr lang="de-DE" altLang="en-US" sz="1000" smtClean="0">
                <a:ea typeface="MS PGothic" panose="020B0600070205080204" pitchFamily="34" charset="-128"/>
              </a:rPr>
              <a:pPr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13</a:t>
            </a:fld>
            <a:r>
              <a:rPr lang="ru-RU" altLang="en-US" sz="1000" smtClean="0">
                <a:ea typeface="MS PGothic" panose="020B0600070205080204" pitchFamily="34" charset="-128"/>
              </a:rPr>
              <a:t>/1</a:t>
            </a:r>
            <a:r>
              <a:rPr lang="en-US" altLang="en-US" sz="1000" smtClean="0">
                <a:ea typeface="MS PGothic" panose="020B0600070205080204" pitchFamily="34" charset="-128"/>
              </a:rPr>
              <a:t>3</a:t>
            </a:r>
            <a:endParaRPr lang="en-GB" altLang="en-US" sz="1000" smtClean="0">
              <a:ea typeface="MS PGothic" panose="020B0600070205080204" pitchFamily="34" charset="-128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759693" y="1168035"/>
            <a:ext cx="3844878" cy="39918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Generate training data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65168" y="1218085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Code Corpus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10052" y="4758828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New Code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495800" y="1704130"/>
            <a:ext cx="0" cy="546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9" idx="3"/>
          </p:cNvCxnSpPr>
          <p:nvPr/>
        </p:nvCxnSpPr>
        <p:spPr>
          <a:xfrm>
            <a:off x="1971936" y="4943494"/>
            <a:ext cx="6188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759693" y="1757434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Correct Code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4648200" y="4179938"/>
            <a:ext cx="0" cy="480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648200" y="5268106"/>
            <a:ext cx="0" cy="370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2759693" y="2291630"/>
            <a:ext cx="3844878" cy="39918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Represent code as vectors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175156" y="1752600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Buggy Code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5105400" y="1704130"/>
            <a:ext cx="0" cy="546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2759693" y="3539843"/>
            <a:ext cx="3844878" cy="39918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Train classifier</a:t>
            </a:r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4495800" y="2815557"/>
            <a:ext cx="0" cy="546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759693" y="2922977"/>
            <a:ext cx="1774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Correct Vectors</a:t>
            </a:r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5105400" y="2806617"/>
            <a:ext cx="0" cy="546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273664" y="2903982"/>
            <a:ext cx="1672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Buggy Vectors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2759693" y="4749261"/>
            <a:ext cx="3844878" cy="39918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Predict Bugs in New Code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796751" y="4246431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Classifier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866006" y="5309640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4654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21210"/>
          </a:xfrm>
        </p:spPr>
        <p:txBody>
          <a:bodyPr/>
          <a:lstStyle/>
          <a:p>
            <a:pPr algn="ctr"/>
            <a:r>
              <a:rPr lang="en-US" sz="3200" dirty="0" err="1"/>
              <a:t>Embeddings</a:t>
            </a:r>
            <a:r>
              <a:rPr lang="en-US" sz="3200" dirty="0"/>
              <a:t> for Identifiers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609600"/>
            <a:ext cx="8177213" cy="5638800"/>
          </a:xfrm>
        </p:spPr>
        <p:txBody>
          <a:bodyPr/>
          <a:lstStyle/>
          <a:p>
            <a:pPr algn="just">
              <a:lnSpc>
                <a:spcPct val="115000"/>
              </a:lnSpc>
            </a:pPr>
            <a:r>
              <a:rPr lang="en-US" altLang="zh-CN" sz="1600" dirty="0"/>
              <a:t>Extract identifiers and </a:t>
            </a:r>
            <a:r>
              <a:rPr lang="en-US" altLang="zh-CN" sz="1600" dirty="0" smtClean="0"/>
              <a:t>tokens: Produce </a:t>
            </a:r>
            <a:r>
              <a:rPr lang="en-US" altLang="zh-CN" sz="1600" dirty="0"/>
              <a:t>token </a:t>
            </a:r>
            <a:r>
              <a:rPr lang="en-US" altLang="zh-CN" sz="1600" dirty="0" smtClean="0"/>
              <a:t>files (</a:t>
            </a:r>
            <a:r>
              <a:rPr lang="en-US" altLang="zh-CN" sz="1000" dirty="0" smtClean="0"/>
              <a:t>node </a:t>
            </a:r>
            <a:r>
              <a:rPr lang="en-US" altLang="zh-CN" sz="1000" dirty="0" err="1"/>
              <a:t>javascript</a:t>
            </a:r>
            <a:r>
              <a:rPr lang="en-US" altLang="zh-CN" sz="1000" dirty="0"/>
              <a:t>/extractFromJS.js tokens --parallel 4 </a:t>
            </a:r>
            <a:r>
              <a:rPr lang="en-US" altLang="zh-CN" sz="1000" dirty="0" smtClean="0"/>
              <a:t>data/</a:t>
            </a:r>
            <a:r>
              <a:rPr lang="en-US" altLang="zh-CN" sz="1000" dirty="0" err="1" smtClean="0"/>
              <a:t>js</a:t>
            </a:r>
            <a:r>
              <a:rPr lang="en-US" altLang="zh-CN" sz="1000" dirty="0" smtClean="0"/>
              <a:t>/training.txt data/</a:t>
            </a:r>
            <a:r>
              <a:rPr lang="en-US" altLang="zh-CN" sz="1000" dirty="0" err="1" smtClean="0"/>
              <a:t>js</a:t>
            </a:r>
            <a:r>
              <a:rPr lang="en-US" altLang="zh-CN" sz="1000" dirty="0" smtClean="0"/>
              <a:t>/files</a:t>
            </a:r>
            <a:r>
              <a:rPr lang="en-US" altLang="zh-CN" sz="1600" dirty="0" smtClean="0"/>
              <a:t>):</a:t>
            </a:r>
            <a:endParaRPr lang="en-US" altLang="zh-CN" sz="1600" dirty="0" smtClean="0"/>
          </a:p>
          <a:p>
            <a:pPr marL="0" indent="0" algn="just">
              <a:lnSpc>
                <a:spcPct val="115000"/>
              </a:lnSpc>
              <a:buNone/>
            </a:pPr>
            <a:r>
              <a:rPr lang="en-US" altLang="zh-CN" sz="1000" dirty="0" smtClean="0"/>
              <a:t>[</a:t>
            </a:r>
            <a:endParaRPr lang="en-US" altLang="zh-CN" sz="1000" dirty="0"/>
          </a:p>
          <a:p>
            <a:pPr marL="0" indent="0" algn="just">
              <a:lnSpc>
                <a:spcPct val="115000"/>
              </a:lnSpc>
              <a:buNone/>
            </a:pPr>
            <a:r>
              <a:rPr lang="en-US" altLang="zh-CN" sz="1000" dirty="0"/>
              <a:t>    "</a:t>
            </a:r>
            <a:r>
              <a:rPr lang="en-US" altLang="zh-CN" sz="1000" dirty="0" err="1"/>
              <a:t>LIT:use</a:t>
            </a:r>
            <a:r>
              <a:rPr lang="en-US" altLang="zh-CN" sz="1000" dirty="0"/>
              <a:t> strict",</a:t>
            </a:r>
          </a:p>
          <a:p>
            <a:pPr marL="0" indent="0" algn="just">
              <a:lnSpc>
                <a:spcPct val="115000"/>
              </a:lnSpc>
              <a:buNone/>
            </a:pPr>
            <a:r>
              <a:rPr lang="en-US" altLang="zh-CN" sz="1000" dirty="0"/>
              <a:t>    "STD:;",</a:t>
            </a:r>
          </a:p>
          <a:p>
            <a:pPr marL="0" indent="0" algn="just">
              <a:lnSpc>
                <a:spcPct val="115000"/>
              </a:lnSpc>
              <a:buNone/>
            </a:pPr>
            <a:r>
              <a:rPr lang="en-US" altLang="zh-CN" sz="1000" dirty="0"/>
              <a:t>    "</a:t>
            </a:r>
            <a:r>
              <a:rPr lang="en-US" altLang="zh-CN" sz="1000" dirty="0" err="1"/>
              <a:t>STD:var</a:t>
            </a:r>
            <a:r>
              <a:rPr lang="en-US" altLang="zh-CN" sz="1000" dirty="0"/>
              <a:t>",</a:t>
            </a:r>
          </a:p>
          <a:p>
            <a:pPr marL="0" indent="0" algn="just">
              <a:lnSpc>
                <a:spcPct val="115000"/>
              </a:lnSpc>
              <a:buNone/>
            </a:pPr>
            <a:r>
              <a:rPr lang="en-US" altLang="zh-CN" sz="1000" dirty="0"/>
              <a:t>    "</a:t>
            </a:r>
            <a:r>
              <a:rPr lang="en-US" altLang="zh-CN" sz="1000" dirty="0" err="1"/>
              <a:t>ID:createAPIRequest</a:t>
            </a:r>
            <a:r>
              <a:rPr lang="en-US" altLang="zh-CN" sz="1000" dirty="0"/>
              <a:t>",</a:t>
            </a:r>
          </a:p>
          <a:p>
            <a:pPr marL="0" indent="0" algn="just">
              <a:lnSpc>
                <a:spcPct val="115000"/>
              </a:lnSpc>
              <a:buNone/>
            </a:pPr>
            <a:r>
              <a:rPr lang="en-US" altLang="zh-CN" sz="1000" dirty="0"/>
              <a:t>    "STD:=",</a:t>
            </a:r>
          </a:p>
          <a:p>
            <a:pPr marL="0" indent="0" algn="just">
              <a:lnSpc>
                <a:spcPct val="115000"/>
              </a:lnSpc>
              <a:buNone/>
            </a:pPr>
            <a:r>
              <a:rPr lang="en-US" altLang="zh-CN" sz="1000" dirty="0"/>
              <a:t>    "</a:t>
            </a:r>
            <a:r>
              <a:rPr lang="en-US" altLang="zh-CN" sz="1000" dirty="0" err="1"/>
              <a:t>ID:require</a:t>
            </a:r>
            <a:r>
              <a:rPr lang="en-US" altLang="zh-CN" sz="1000" dirty="0"/>
              <a:t>",</a:t>
            </a:r>
          </a:p>
          <a:p>
            <a:pPr marL="0" indent="0" algn="just">
              <a:lnSpc>
                <a:spcPct val="115000"/>
              </a:lnSpc>
              <a:buNone/>
            </a:pPr>
            <a:r>
              <a:rPr lang="en-US" altLang="zh-CN" sz="1000" dirty="0"/>
              <a:t>    "STD</a:t>
            </a:r>
            <a:r>
              <a:rPr lang="en-US" altLang="zh-CN" sz="1000" dirty="0" smtClean="0"/>
              <a:t>:(",</a:t>
            </a:r>
          </a:p>
          <a:p>
            <a:pPr marL="0" indent="0" algn="just">
              <a:lnSpc>
                <a:spcPct val="115000"/>
              </a:lnSpc>
              <a:buNone/>
            </a:pPr>
            <a:r>
              <a:rPr lang="en-US" altLang="zh-CN" sz="1000" dirty="0" smtClean="0"/>
              <a:t>…..]</a:t>
            </a:r>
            <a:endParaRPr lang="en-US" altLang="zh-CN" sz="1000" dirty="0"/>
          </a:p>
          <a:p>
            <a:pPr algn="just">
              <a:lnSpc>
                <a:spcPct val="115000"/>
              </a:lnSpc>
            </a:pPr>
            <a:r>
              <a:rPr lang="en-US" altLang="zh-CN" sz="1600" dirty="0" smtClean="0"/>
              <a:t>Produce </a:t>
            </a:r>
            <a:r>
              <a:rPr lang="en-US" altLang="zh-CN" sz="1600" dirty="0" err="1" smtClean="0"/>
              <a:t>token_to_numbers</a:t>
            </a:r>
            <a:r>
              <a:rPr lang="en-US" altLang="zh-CN" sz="1600" dirty="0"/>
              <a:t> (</a:t>
            </a:r>
            <a:r>
              <a:rPr lang="en-US" altLang="zh-CN" sz="1000" dirty="0"/>
              <a:t>python3 python/TokensToTopTokens.py tokens_*.</a:t>
            </a:r>
            <a:r>
              <a:rPr lang="en-US" altLang="zh-CN" sz="1000" dirty="0" err="1"/>
              <a:t>json</a:t>
            </a:r>
            <a:r>
              <a:rPr lang="en-US" altLang="zh-CN" sz="1600" dirty="0"/>
              <a:t>):</a:t>
            </a:r>
            <a:endParaRPr lang="en-US" altLang="zh-CN" sz="1600" dirty="0" smtClean="0"/>
          </a:p>
          <a:p>
            <a:pPr marL="0" indent="0" algn="just">
              <a:lnSpc>
                <a:spcPct val="115000"/>
              </a:lnSpc>
              <a:buNone/>
            </a:pPr>
            <a:r>
              <a:rPr lang="en-US" altLang="zh-CN" sz="1000" dirty="0"/>
              <a:t>{</a:t>
            </a:r>
          </a:p>
          <a:p>
            <a:pPr marL="0" indent="0" algn="just">
              <a:lnSpc>
                <a:spcPct val="115000"/>
              </a:lnSpc>
              <a:buNone/>
            </a:pPr>
            <a:r>
              <a:rPr lang="en-US" altLang="zh-CN" sz="1000" dirty="0"/>
              <a:t>    "ID:$": 21,</a:t>
            </a:r>
          </a:p>
          <a:p>
            <a:pPr marL="0" indent="0" algn="just">
              <a:lnSpc>
                <a:spcPct val="115000"/>
              </a:lnSpc>
              <a:buNone/>
            </a:pPr>
            <a:r>
              <a:rPr lang="en-US" altLang="zh-CN" sz="1000" dirty="0"/>
              <a:t>    "ID:$</a:t>
            </a:r>
            <a:r>
              <a:rPr lang="en-US" altLang="zh-CN" sz="1000" dirty="0" err="1"/>
              <a:t>liveSelector</a:t>
            </a:r>
            <a:r>
              <a:rPr lang="en-US" altLang="zh-CN" sz="1000" dirty="0"/>
              <a:t>": 764,</a:t>
            </a:r>
          </a:p>
          <a:p>
            <a:pPr marL="0" indent="0" algn="just">
              <a:lnSpc>
                <a:spcPct val="115000"/>
              </a:lnSpc>
              <a:buNone/>
            </a:pPr>
            <a:r>
              <a:rPr lang="en-US" altLang="zh-CN" sz="1000" dirty="0"/>
              <a:t>    "ID:$location": 564,</a:t>
            </a:r>
          </a:p>
          <a:p>
            <a:pPr marL="0" indent="0" algn="just">
              <a:lnSpc>
                <a:spcPct val="115000"/>
              </a:lnSpc>
              <a:buNone/>
            </a:pPr>
            <a:r>
              <a:rPr lang="en-US" altLang="zh-CN" sz="1000" dirty="0"/>
              <a:t>    "ID:$</a:t>
            </a:r>
            <a:r>
              <a:rPr lang="en-US" altLang="zh-CN" sz="1000" dirty="0" err="1"/>
              <a:t>rootScope</a:t>
            </a:r>
            <a:r>
              <a:rPr lang="en-US" altLang="zh-CN" sz="1000" dirty="0"/>
              <a:t>": 1039,</a:t>
            </a:r>
          </a:p>
          <a:p>
            <a:pPr marL="0" indent="0" algn="just">
              <a:lnSpc>
                <a:spcPct val="115000"/>
              </a:lnSpc>
              <a:buNone/>
            </a:pPr>
            <a:r>
              <a:rPr lang="en-US" altLang="zh-CN" sz="1000" dirty="0"/>
              <a:t>    "ID:$this": 29,</a:t>
            </a:r>
          </a:p>
          <a:p>
            <a:pPr marL="0" indent="0" algn="just">
              <a:lnSpc>
                <a:spcPct val="115000"/>
              </a:lnSpc>
              <a:buNone/>
            </a:pPr>
            <a:r>
              <a:rPr lang="en-US" altLang="zh-CN" sz="1000" dirty="0"/>
              <a:t>    "ID:$watch": 1657,</a:t>
            </a:r>
          </a:p>
          <a:p>
            <a:pPr marL="0" indent="0" algn="just">
              <a:lnSpc>
                <a:spcPct val="115000"/>
              </a:lnSpc>
              <a:buNone/>
            </a:pPr>
            <a:r>
              <a:rPr lang="en-US" altLang="zh-CN" sz="1000" dirty="0"/>
              <a:t>    "ID:ABORT": 660,</a:t>
            </a:r>
          </a:p>
          <a:p>
            <a:pPr marL="0" indent="0" algn="just">
              <a:lnSpc>
                <a:spcPct val="115000"/>
              </a:lnSpc>
              <a:buNone/>
            </a:pPr>
            <a:r>
              <a:rPr lang="en-US" altLang="zh-CN" sz="1000" dirty="0"/>
              <a:t>    "</a:t>
            </a:r>
            <a:r>
              <a:rPr lang="en-US" altLang="zh-CN" sz="1000" dirty="0" err="1"/>
              <a:t>ID:Array</a:t>
            </a:r>
            <a:r>
              <a:rPr lang="en-US" altLang="zh-CN" sz="1000" dirty="0"/>
              <a:t>": 663,</a:t>
            </a:r>
          </a:p>
          <a:p>
            <a:pPr marL="0" indent="0" algn="just">
              <a:lnSpc>
                <a:spcPct val="115000"/>
              </a:lnSpc>
              <a:buNone/>
            </a:pPr>
            <a:r>
              <a:rPr lang="en-US" altLang="zh-CN" sz="1000" dirty="0"/>
              <a:t>    "</a:t>
            </a:r>
            <a:r>
              <a:rPr lang="en-US" altLang="zh-CN" sz="1000" dirty="0" err="1"/>
              <a:t>ID:Auto</a:t>
            </a:r>
            <a:r>
              <a:rPr lang="en-US" altLang="zh-CN" sz="1000" dirty="0"/>
              <a:t>": 345,</a:t>
            </a:r>
          </a:p>
          <a:p>
            <a:pPr marL="0" indent="0" algn="just">
              <a:lnSpc>
                <a:spcPct val="115000"/>
              </a:lnSpc>
              <a:buNone/>
            </a:pPr>
            <a:endParaRPr lang="en-US" altLang="zh-CN" sz="1600" dirty="0"/>
          </a:p>
          <a:p>
            <a:pPr marL="0" indent="0" algn="just">
              <a:lnSpc>
                <a:spcPct val="115000"/>
              </a:lnSpc>
              <a:buNone/>
            </a:pPr>
            <a:endParaRPr lang="en-US" altLang="zh-CN" sz="1600" dirty="0" smtClean="0"/>
          </a:p>
          <a:p>
            <a:pPr marL="0" indent="0" algn="just">
              <a:lnSpc>
                <a:spcPct val="115000"/>
              </a:lnSpc>
              <a:buNone/>
            </a:pPr>
            <a:endParaRPr lang="en-US" altLang="zh-CN" sz="1600" dirty="0"/>
          </a:p>
          <a:p>
            <a:pPr marL="0" indent="0" algn="just">
              <a:lnSpc>
                <a:spcPct val="115000"/>
              </a:lnSpc>
              <a:buNone/>
            </a:pPr>
            <a:endParaRPr lang="en-US" altLang="zh-CN" sz="1600" dirty="0" smtClean="0"/>
          </a:p>
          <a:p>
            <a:pPr marL="231775" indent="-231775" algn="just">
              <a:lnSpc>
                <a:spcPct val="115000"/>
              </a:lnSpc>
              <a:buFont typeface="Wingdings" pitchFamily="2" charset="2"/>
              <a:buNone/>
            </a:pPr>
            <a:endParaRPr lang="zh-CN" altLang="en-US" dirty="0" smtClean="0"/>
          </a:p>
        </p:txBody>
      </p:sp>
      <p:sp>
        <p:nvSpPr>
          <p:cNvPr id="11268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990000"/>
              </a:buClr>
              <a:buSzPct val="85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5F5F5F"/>
              </a:buClr>
              <a:buFont typeface="Wingdings 3" panose="05040102010807070707" pitchFamily="18" charset="2"/>
              <a:buChar char="[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Font typeface="Arial" panose="020B0604020202020204" pitchFamily="34" charset="0"/>
              <a:buChar char="−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Font typeface="Arial" panose="020B0604020202020204" pitchFamily="34" charset="0"/>
              <a:buChar char="▪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de-DE" altLang="en-US" sz="1000" smtClean="0">
              <a:ea typeface="MS PGothic" panose="020B0600070205080204" pitchFamily="34" charset="-128"/>
            </a:endParaRPr>
          </a:p>
          <a:p>
            <a:pPr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de-DE" altLang="en-US" sz="1000" smtClean="0">
                <a:ea typeface="MS PGothic" panose="020B0600070205080204" pitchFamily="34" charset="-128"/>
              </a:rPr>
              <a:t>Page </a:t>
            </a:r>
            <a:fld id="{86532620-EE16-4692-A7FF-47162C7E0C8F}" type="slidenum">
              <a:rPr lang="de-DE" altLang="en-US" sz="1000" smtClean="0">
                <a:ea typeface="MS PGothic" panose="020B0600070205080204" pitchFamily="34" charset="-128"/>
              </a:rPr>
              <a:pPr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14</a:t>
            </a:fld>
            <a:r>
              <a:rPr lang="ru-RU" altLang="en-US" sz="1000" smtClean="0">
                <a:ea typeface="MS PGothic" panose="020B0600070205080204" pitchFamily="34" charset="-128"/>
              </a:rPr>
              <a:t>/1</a:t>
            </a:r>
            <a:r>
              <a:rPr lang="en-US" altLang="en-US" sz="1000" smtClean="0">
                <a:ea typeface="MS PGothic" panose="020B0600070205080204" pitchFamily="34" charset="-128"/>
              </a:rPr>
              <a:t>3</a:t>
            </a:r>
            <a:endParaRPr lang="en-GB" altLang="en-US" sz="1000" smtClean="0"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046126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21210"/>
          </a:xfrm>
        </p:spPr>
        <p:txBody>
          <a:bodyPr/>
          <a:lstStyle/>
          <a:p>
            <a:pPr algn="ctr"/>
            <a:r>
              <a:rPr lang="en-US" sz="3200" dirty="0" err="1"/>
              <a:t>Embeddings</a:t>
            </a:r>
            <a:r>
              <a:rPr lang="en-US" sz="3200" dirty="0"/>
              <a:t> for </a:t>
            </a:r>
            <a:r>
              <a:rPr lang="en-US" sz="3200" dirty="0" smtClean="0"/>
              <a:t>Identifiers</a:t>
            </a:r>
            <a:endParaRPr lang="zh-CN" altLang="en-US" sz="2000" dirty="0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838200"/>
            <a:ext cx="8177213" cy="5257800"/>
          </a:xfrm>
        </p:spPr>
        <p:txBody>
          <a:bodyPr/>
          <a:lstStyle/>
          <a:p>
            <a:pPr algn="just">
              <a:lnSpc>
                <a:spcPct val="115000"/>
              </a:lnSpc>
            </a:pPr>
            <a:r>
              <a:rPr lang="en-US" altLang="zh-CN" sz="1600" dirty="0"/>
              <a:t>Learn </a:t>
            </a:r>
            <a:r>
              <a:rPr lang="en-US" altLang="zh-CN" sz="1600" dirty="0" err="1"/>
              <a:t>embeddings</a:t>
            </a:r>
            <a:r>
              <a:rPr lang="en-US" altLang="zh-CN" sz="1600" dirty="0"/>
              <a:t> for identifiers and literals (</a:t>
            </a:r>
            <a:r>
              <a:rPr lang="en-US" altLang="zh-CN" sz="1000" dirty="0"/>
              <a:t>python3 python/EmbeddingLearnerWord2Vec.py </a:t>
            </a:r>
            <a:r>
              <a:rPr lang="en-US" altLang="zh-CN" sz="1000" dirty="0" err="1"/>
              <a:t>token_to_number</a:t>
            </a:r>
            <a:r>
              <a:rPr lang="en-US" altLang="zh-CN" sz="1000" dirty="0"/>
              <a:t>_*.</a:t>
            </a:r>
            <a:r>
              <a:rPr lang="en-US" altLang="zh-CN" sz="1000" dirty="0" err="1"/>
              <a:t>json</a:t>
            </a:r>
            <a:r>
              <a:rPr lang="en-US" altLang="zh-CN" sz="1000" dirty="0"/>
              <a:t> </a:t>
            </a:r>
            <a:r>
              <a:rPr lang="en-US" altLang="zh-CN" sz="1000" dirty="0" err="1"/>
              <a:t>encoded_tokens</a:t>
            </a:r>
            <a:r>
              <a:rPr lang="en-US" altLang="zh-CN" sz="1000" dirty="0"/>
              <a:t>_*.</a:t>
            </a:r>
            <a:r>
              <a:rPr lang="en-US" altLang="zh-CN" sz="1000" dirty="0" err="1"/>
              <a:t>json</a:t>
            </a:r>
            <a:r>
              <a:rPr lang="en-US" altLang="zh-CN" sz="1600" dirty="0"/>
              <a:t>):</a:t>
            </a:r>
            <a:endParaRPr lang="en-US" altLang="zh-CN" sz="1600" dirty="0" smtClean="0"/>
          </a:p>
          <a:p>
            <a:pPr marL="0" indent="0" algn="just">
              <a:lnSpc>
                <a:spcPct val="115000"/>
              </a:lnSpc>
              <a:buNone/>
            </a:pPr>
            <a:r>
              <a:rPr lang="en-US" altLang="zh-CN" sz="1000" dirty="0"/>
              <a:t>{</a:t>
            </a:r>
          </a:p>
          <a:p>
            <a:pPr marL="0" indent="0" algn="just">
              <a:lnSpc>
                <a:spcPct val="115000"/>
              </a:lnSpc>
              <a:buNone/>
            </a:pPr>
            <a:r>
              <a:rPr lang="en-US" altLang="zh-CN" sz="1000" dirty="0"/>
              <a:t>    "ID:$": [</a:t>
            </a:r>
          </a:p>
          <a:p>
            <a:pPr marL="0" indent="0" algn="just">
              <a:lnSpc>
                <a:spcPct val="115000"/>
              </a:lnSpc>
              <a:buNone/>
            </a:pPr>
            <a:r>
              <a:rPr lang="en-US" altLang="zh-CN" sz="1000" dirty="0"/>
              <a:t>        1.7403037548065186,</a:t>
            </a:r>
          </a:p>
          <a:p>
            <a:pPr marL="0" indent="0" algn="just">
              <a:lnSpc>
                <a:spcPct val="115000"/>
              </a:lnSpc>
              <a:buNone/>
            </a:pPr>
            <a:r>
              <a:rPr lang="en-US" altLang="zh-CN" sz="1000" dirty="0"/>
              <a:t>        -0.5863831043243408,</a:t>
            </a:r>
          </a:p>
          <a:p>
            <a:pPr marL="0" indent="0" algn="just">
              <a:lnSpc>
                <a:spcPct val="115000"/>
              </a:lnSpc>
              <a:buNone/>
            </a:pPr>
            <a:r>
              <a:rPr lang="en-US" altLang="zh-CN" sz="1000" dirty="0"/>
              <a:t>        -1.563154935836792,</a:t>
            </a:r>
          </a:p>
          <a:p>
            <a:pPr marL="0" indent="0" algn="just">
              <a:lnSpc>
                <a:spcPct val="115000"/>
              </a:lnSpc>
              <a:buNone/>
            </a:pPr>
            <a:r>
              <a:rPr lang="en-US" altLang="zh-CN" sz="1000" dirty="0"/>
              <a:t>        -0.5567323565483093,</a:t>
            </a:r>
          </a:p>
          <a:p>
            <a:pPr marL="0" indent="0" algn="just">
              <a:lnSpc>
                <a:spcPct val="115000"/>
              </a:lnSpc>
              <a:buNone/>
            </a:pPr>
            <a:r>
              <a:rPr lang="en-US" altLang="zh-CN" sz="1000" dirty="0"/>
              <a:t>        2.1151344776153564</a:t>
            </a:r>
            <a:r>
              <a:rPr lang="en-US" altLang="zh-CN" sz="1000" dirty="0" smtClean="0"/>
              <a:t>,…..</a:t>
            </a:r>
          </a:p>
          <a:p>
            <a:pPr marL="0" indent="0" algn="just">
              <a:lnSpc>
                <a:spcPct val="115000"/>
              </a:lnSpc>
              <a:buNone/>
            </a:pPr>
            <a:r>
              <a:rPr lang="en-US" altLang="zh-CN" sz="1000" dirty="0"/>
              <a:t> "ID:$$compose": [</a:t>
            </a:r>
          </a:p>
          <a:p>
            <a:pPr marL="0" indent="0" algn="just">
              <a:lnSpc>
                <a:spcPct val="115000"/>
              </a:lnSpc>
              <a:buNone/>
            </a:pPr>
            <a:r>
              <a:rPr lang="en-US" altLang="zh-CN" sz="1000" dirty="0"/>
              <a:t>        -0.10042782872915268,</a:t>
            </a:r>
          </a:p>
          <a:p>
            <a:pPr marL="0" indent="0" algn="just">
              <a:lnSpc>
                <a:spcPct val="115000"/>
              </a:lnSpc>
              <a:buNone/>
            </a:pPr>
            <a:r>
              <a:rPr lang="en-US" altLang="zh-CN" sz="1000" dirty="0"/>
              <a:t>        0.08956451714038849,</a:t>
            </a:r>
          </a:p>
          <a:p>
            <a:pPr marL="0" indent="0" algn="just">
              <a:lnSpc>
                <a:spcPct val="115000"/>
              </a:lnSpc>
              <a:buNone/>
            </a:pPr>
            <a:r>
              <a:rPr lang="en-US" altLang="zh-CN" sz="1000" dirty="0"/>
              <a:t>        -0.42006996273994446,</a:t>
            </a:r>
          </a:p>
          <a:p>
            <a:pPr marL="0" indent="0" algn="just">
              <a:lnSpc>
                <a:spcPct val="115000"/>
              </a:lnSpc>
              <a:buNone/>
            </a:pPr>
            <a:r>
              <a:rPr lang="en-US" altLang="zh-CN" sz="1000" dirty="0"/>
              <a:t>        0.3777671456336975,</a:t>
            </a:r>
          </a:p>
          <a:p>
            <a:pPr marL="0" indent="0" algn="just">
              <a:lnSpc>
                <a:spcPct val="115000"/>
              </a:lnSpc>
              <a:buNone/>
            </a:pPr>
            <a:r>
              <a:rPr lang="en-US" altLang="zh-CN" sz="1000" dirty="0"/>
              <a:t>        -0.7322062253952026,</a:t>
            </a:r>
          </a:p>
          <a:p>
            <a:pPr marL="0" indent="0" algn="just">
              <a:lnSpc>
                <a:spcPct val="115000"/>
              </a:lnSpc>
              <a:buNone/>
            </a:pPr>
            <a:r>
              <a:rPr lang="en-US" altLang="zh-CN" sz="1000" dirty="0"/>
              <a:t>        2.675356149673462</a:t>
            </a:r>
            <a:r>
              <a:rPr lang="en-US" altLang="zh-CN" sz="1000" dirty="0" smtClean="0"/>
              <a:t>,……</a:t>
            </a:r>
          </a:p>
          <a:p>
            <a:pPr marL="0" indent="0" algn="just">
              <a:lnSpc>
                <a:spcPct val="115000"/>
              </a:lnSpc>
              <a:buNone/>
            </a:pPr>
            <a:r>
              <a:rPr lang="en-US" altLang="zh-CN" sz="1000" dirty="0" smtClean="0"/>
              <a:t>…..</a:t>
            </a:r>
          </a:p>
          <a:p>
            <a:pPr marL="0" indent="0" algn="just">
              <a:lnSpc>
                <a:spcPct val="115000"/>
              </a:lnSpc>
              <a:buNone/>
            </a:pPr>
            <a:r>
              <a:rPr lang="en-US" altLang="zh-CN" sz="1000" dirty="0" smtClean="0"/>
              <a:t>}</a:t>
            </a:r>
            <a:endParaRPr lang="en-US" altLang="zh-CN" sz="1600" dirty="0"/>
          </a:p>
          <a:p>
            <a:pPr marL="0" indent="0" algn="just">
              <a:lnSpc>
                <a:spcPct val="115000"/>
              </a:lnSpc>
              <a:buNone/>
            </a:pPr>
            <a:endParaRPr lang="en-US" altLang="zh-CN" sz="1600" dirty="0" smtClean="0"/>
          </a:p>
          <a:p>
            <a:pPr marL="0" indent="0" algn="just">
              <a:lnSpc>
                <a:spcPct val="115000"/>
              </a:lnSpc>
              <a:buNone/>
            </a:pPr>
            <a:endParaRPr lang="en-US" altLang="zh-CN" sz="1600" dirty="0"/>
          </a:p>
          <a:p>
            <a:pPr marL="0" indent="0" algn="just">
              <a:lnSpc>
                <a:spcPct val="115000"/>
              </a:lnSpc>
              <a:buNone/>
            </a:pPr>
            <a:endParaRPr lang="en-US" altLang="zh-CN" sz="1600" dirty="0" smtClean="0"/>
          </a:p>
          <a:p>
            <a:pPr marL="231775" indent="-231775" algn="just">
              <a:lnSpc>
                <a:spcPct val="115000"/>
              </a:lnSpc>
              <a:buFont typeface="Wingdings" pitchFamily="2" charset="2"/>
              <a:buNone/>
            </a:pPr>
            <a:endParaRPr lang="zh-CN" altLang="en-US" dirty="0" smtClean="0"/>
          </a:p>
        </p:txBody>
      </p:sp>
      <p:sp>
        <p:nvSpPr>
          <p:cNvPr id="11268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990000"/>
              </a:buClr>
              <a:buSzPct val="85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5F5F5F"/>
              </a:buClr>
              <a:buFont typeface="Wingdings 3" panose="05040102010807070707" pitchFamily="18" charset="2"/>
              <a:buChar char="[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Font typeface="Arial" panose="020B0604020202020204" pitchFamily="34" charset="0"/>
              <a:buChar char="−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Font typeface="Arial" panose="020B0604020202020204" pitchFamily="34" charset="0"/>
              <a:buChar char="▪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de-DE" altLang="en-US" sz="1000" smtClean="0">
              <a:ea typeface="MS PGothic" panose="020B0600070205080204" pitchFamily="34" charset="-128"/>
            </a:endParaRPr>
          </a:p>
          <a:p>
            <a:pPr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de-DE" altLang="en-US" sz="1000" smtClean="0">
                <a:ea typeface="MS PGothic" panose="020B0600070205080204" pitchFamily="34" charset="-128"/>
              </a:rPr>
              <a:t>Page </a:t>
            </a:r>
            <a:fld id="{86532620-EE16-4692-A7FF-47162C7E0C8F}" type="slidenum">
              <a:rPr lang="de-DE" altLang="en-US" sz="1000" smtClean="0">
                <a:ea typeface="MS PGothic" panose="020B0600070205080204" pitchFamily="34" charset="-128"/>
              </a:rPr>
              <a:pPr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15</a:t>
            </a:fld>
            <a:r>
              <a:rPr lang="ru-RU" altLang="en-US" sz="1000" smtClean="0">
                <a:ea typeface="MS PGothic" panose="020B0600070205080204" pitchFamily="34" charset="-128"/>
              </a:rPr>
              <a:t>/1</a:t>
            </a:r>
            <a:r>
              <a:rPr lang="en-US" altLang="en-US" sz="1000" smtClean="0">
                <a:ea typeface="MS PGothic" panose="020B0600070205080204" pitchFamily="34" charset="-128"/>
              </a:rPr>
              <a:t>3</a:t>
            </a:r>
            <a:endParaRPr lang="en-GB" altLang="en-US" sz="1000" smtClean="0"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385566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21210"/>
          </a:xfrm>
        </p:spPr>
        <p:txBody>
          <a:bodyPr/>
          <a:lstStyle/>
          <a:p>
            <a:pPr algn="ctr"/>
            <a:r>
              <a:rPr lang="en-US" altLang="zh-CN" sz="3200" dirty="0"/>
              <a:t>Finding Bugs</a:t>
            </a:r>
            <a:endParaRPr lang="zh-CN" altLang="en-US" sz="2000" dirty="0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838200"/>
            <a:ext cx="8177213" cy="5257800"/>
          </a:xfrm>
        </p:spPr>
        <p:txBody>
          <a:bodyPr/>
          <a:lstStyle/>
          <a:p>
            <a:pPr algn="just">
              <a:lnSpc>
                <a:spcPct val="115000"/>
              </a:lnSpc>
            </a:pPr>
            <a:r>
              <a:rPr lang="en-US" altLang="zh-CN" sz="1600" dirty="0"/>
              <a:t>Extract code pieces (</a:t>
            </a:r>
            <a:r>
              <a:rPr lang="en-US" altLang="zh-CN" sz="1000" dirty="0"/>
              <a:t>node </a:t>
            </a:r>
            <a:r>
              <a:rPr lang="en-US" altLang="zh-CN" sz="1000" dirty="0" err="1"/>
              <a:t>javascript</a:t>
            </a:r>
            <a:r>
              <a:rPr lang="en-US" altLang="zh-CN" sz="1000" dirty="0"/>
              <a:t>/extractFromJS.js calls --files &lt;list of files</a:t>
            </a:r>
            <a:r>
              <a:rPr lang="en-US" altLang="zh-CN" sz="1000" dirty="0" smtClean="0"/>
              <a:t>&gt;</a:t>
            </a:r>
            <a:r>
              <a:rPr lang="en-US" altLang="zh-CN" sz="1600" dirty="0" smtClean="0"/>
              <a:t>) </a:t>
            </a:r>
            <a:r>
              <a:rPr lang="en-US" altLang="zh-CN" sz="1600" dirty="0" err="1" smtClean="0"/>
              <a:t>call.json</a:t>
            </a:r>
            <a:r>
              <a:rPr lang="en-US" altLang="zh-CN" sz="1600" dirty="0" smtClean="0"/>
              <a:t>:</a:t>
            </a:r>
          </a:p>
          <a:p>
            <a:pPr marL="0" indent="0" algn="just">
              <a:lnSpc>
                <a:spcPct val="115000"/>
              </a:lnSpc>
              <a:buNone/>
            </a:pPr>
            <a:r>
              <a:rPr lang="en-US" altLang="zh-CN" sz="1000" dirty="0" smtClean="0"/>
              <a:t>[ {</a:t>
            </a:r>
          </a:p>
          <a:p>
            <a:pPr marL="0" indent="0" algn="just">
              <a:lnSpc>
                <a:spcPct val="115000"/>
              </a:lnSpc>
              <a:buNone/>
            </a:pPr>
            <a:r>
              <a:rPr lang="en-US" altLang="zh-CN" sz="1000" dirty="0" smtClean="0"/>
              <a:t>    </a:t>
            </a:r>
            <a:r>
              <a:rPr lang="en-US" altLang="zh-CN" sz="1000" dirty="0"/>
              <a:t>"base": "",</a:t>
            </a:r>
          </a:p>
          <a:p>
            <a:pPr marL="0" indent="0" algn="just">
              <a:lnSpc>
                <a:spcPct val="115000"/>
              </a:lnSpc>
              <a:buNone/>
            </a:pPr>
            <a:r>
              <a:rPr lang="en-US" altLang="zh-CN" sz="1000" dirty="0"/>
              <a:t>    "</a:t>
            </a:r>
            <a:r>
              <a:rPr lang="en-US" altLang="zh-CN" sz="1000" dirty="0" err="1"/>
              <a:t>callee</a:t>
            </a:r>
            <a:r>
              <a:rPr lang="en-US" altLang="zh-CN" sz="1000" dirty="0"/>
              <a:t>": "</a:t>
            </a:r>
            <a:r>
              <a:rPr lang="en-US" altLang="zh-CN" sz="1000" dirty="0" err="1"/>
              <a:t>ID:createAPIRequest</a:t>
            </a:r>
            <a:r>
              <a:rPr lang="en-US" altLang="zh-CN" sz="1000" dirty="0"/>
              <a:t>",</a:t>
            </a:r>
          </a:p>
          <a:p>
            <a:pPr marL="0" indent="0" algn="just">
              <a:lnSpc>
                <a:spcPct val="115000"/>
              </a:lnSpc>
              <a:buNone/>
            </a:pPr>
            <a:r>
              <a:rPr lang="en-US" altLang="zh-CN" sz="1000" dirty="0"/>
              <a:t>    "</a:t>
            </a:r>
            <a:r>
              <a:rPr lang="en-US" altLang="zh-CN" sz="1000" dirty="0" err="1"/>
              <a:t>calleeLocation</a:t>
            </a:r>
            <a:r>
              <a:rPr lang="en-US" altLang="zh-CN" sz="1000" dirty="0"/>
              <a:t>": "20020400016",</a:t>
            </a:r>
          </a:p>
          <a:p>
            <a:pPr marL="0" indent="0" algn="just">
              <a:lnSpc>
                <a:spcPct val="115000"/>
              </a:lnSpc>
              <a:buNone/>
            </a:pPr>
            <a:r>
              <a:rPr lang="en-US" altLang="zh-CN" sz="1000" dirty="0"/>
              <a:t>    "arguments": [</a:t>
            </a:r>
          </a:p>
          <a:p>
            <a:pPr marL="0" indent="0" algn="just">
              <a:lnSpc>
                <a:spcPct val="115000"/>
              </a:lnSpc>
              <a:buNone/>
            </a:pPr>
            <a:r>
              <a:rPr lang="en-US" altLang="zh-CN" sz="1000" dirty="0"/>
              <a:t>      "</a:t>
            </a:r>
            <a:r>
              <a:rPr lang="en-US" altLang="zh-CN" sz="1000" dirty="0" err="1"/>
              <a:t>ID:parameters</a:t>
            </a:r>
            <a:r>
              <a:rPr lang="en-US" altLang="zh-CN" sz="1000" dirty="0"/>
              <a:t>",</a:t>
            </a:r>
          </a:p>
          <a:p>
            <a:pPr marL="0" indent="0" algn="just">
              <a:lnSpc>
                <a:spcPct val="115000"/>
              </a:lnSpc>
              <a:buNone/>
            </a:pPr>
            <a:r>
              <a:rPr lang="en-US" altLang="zh-CN" sz="1000" dirty="0"/>
              <a:t>      "</a:t>
            </a:r>
            <a:r>
              <a:rPr lang="en-US" altLang="zh-CN" sz="1000" dirty="0" err="1"/>
              <a:t>ID:callback</a:t>
            </a:r>
            <a:r>
              <a:rPr lang="en-US" altLang="zh-CN" sz="1000" dirty="0"/>
              <a:t>"</a:t>
            </a:r>
          </a:p>
          <a:p>
            <a:pPr marL="0" indent="0" algn="just">
              <a:lnSpc>
                <a:spcPct val="115000"/>
              </a:lnSpc>
              <a:buNone/>
            </a:pPr>
            <a:r>
              <a:rPr lang="en-US" altLang="zh-CN" sz="1000" dirty="0"/>
              <a:t>    </a:t>
            </a:r>
            <a:r>
              <a:rPr lang="en-US" altLang="zh-CN" sz="1000" dirty="0" smtClean="0"/>
              <a:t>], "</a:t>
            </a:r>
            <a:r>
              <a:rPr lang="en-US" altLang="zh-CN" sz="1000" dirty="0" err="1"/>
              <a:t>argumentLocations</a:t>
            </a:r>
            <a:r>
              <a:rPr lang="en-US" altLang="zh-CN" sz="1000" dirty="0"/>
              <a:t>": [</a:t>
            </a:r>
          </a:p>
          <a:p>
            <a:pPr marL="0" indent="0" algn="just">
              <a:lnSpc>
                <a:spcPct val="115000"/>
              </a:lnSpc>
              <a:buNone/>
            </a:pPr>
            <a:r>
              <a:rPr lang="en-US" altLang="zh-CN" sz="1000" dirty="0"/>
              <a:t>      "20020570010",</a:t>
            </a:r>
          </a:p>
          <a:p>
            <a:pPr marL="0" indent="0" algn="just">
              <a:lnSpc>
                <a:spcPct val="115000"/>
              </a:lnSpc>
              <a:buNone/>
            </a:pPr>
            <a:r>
              <a:rPr lang="en-US" altLang="zh-CN" sz="1000" dirty="0"/>
              <a:t>      "20020690008"</a:t>
            </a:r>
          </a:p>
          <a:p>
            <a:pPr marL="0" indent="0" algn="just">
              <a:lnSpc>
                <a:spcPct val="115000"/>
              </a:lnSpc>
              <a:buNone/>
            </a:pPr>
            <a:r>
              <a:rPr lang="en-US" altLang="zh-CN" sz="1000" dirty="0"/>
              <a:t>    </a:t>
            </a:r>
            <a:r>
              <a:rPr lang="en-US" altLang="zh-CN" sz="1000" dirty="0" smtClean="0"/>
              <a:t>], </a:t>
            </a:r>
            <a:r>
              <a:rPr lang="en-US" altLang="zh-CN" sz="1000" dirty="0"/>
              <a:t>"</a:t>
            </a:r>
            <a:r>
              <a:rPr lang="en-US" altLang="zh-CN" sz="1000" dirty="0" err="1"/>
              <a:t>argumentTypes</a:t>
            </a:r>
            <a:r>
              <a:rPr lang="en-US" altLang="zh-CN" sz="1000" dirty="0"/>
              <a:t>": [</a:t>
            </a:r>
          </a:p>
          <a:p>
            <a:pPr marL="0" indent="0" algn="just">
              <a:lnSpc>
                <a:spcPct val="115000"/>
              </a:lnSpc>
              <a:buNone/>
            </a:pPr>
            <a:r>
              <a:rPr lang="en-US" altLang="zh-CN" sz="1000" dirty="0"/>
              <a:t>      "unknown",</a:t>
            </a:r>
          </a:p>
          <a:p>
            <a:pPr marL="0" indent="0" algn="just">
              <a:lnSpc>
                <a:spcPct val="115000"/>
              </a:lnSpc>
              <a:buNone/>
            </a:pPr>
            <a:r>
              <a:rPr lang="en-US" altLang="zh-CN" sz="1000" dirty="0"/>
              <a:t>      "unknown"</a:t>
            </a:r>
          </a:p>
          <a:p>
            <a:pPr marL="0" indent="0" algn="just">
              <a:lnSpc>
                <a:spcPct val="115000"/>
              </a:lnSpc>
              <a:buNone/>
            </a:pPr>
            <a:r>
              <a:rPr lang="en-US" altLang="zh-CN" sz="1000" dirty="0"/>
              <a:t>    </a:t>
            </a:r>
            <a:r>
              <a:rPr lang="en-US" altLang="zh-CN" sz="1000" dirty="0" smtClean="0"/>
              <a:t>], </a:t>
            </a:r>
            <a:r>
              <a:rPr lang="en-US" altLang="zh-CN" sz="1000" dirty="0"/>
              <a:t>"parameters": [</a:t>
            </a:r>
          </a:p>
          <a:p>
            <a:pPr marL="0" indent="0" algn="just">
              <a:lnSpc>
                <a:spcPct val="115000"/>
              </a:lnSpc>
              <a:buNone/>
            </a:pPr>
            <a:r>
              <a:rPr lang="en-US" altLang="zh-CN" sz="1000" dirty="0"/>
              <a:t>      "",</a:t>
            </a:r>
          </a:p>
          <a:p>
            <a:pPr marL="0" indent="0" algn="just">
              <a:lnSpc>
                <a:spcPct val="115000"/>
              </a:lnSpc>
              <a:buNone/>
            </a:pPr>
            <a:r>
              <a:rPr lang="en-US" altLang="zh-CN" sz="1000" dirty="0"/>
              <a:t>      ""</a:t>
            </a:r>
          </a:p>
          <a:p>
            <a:pPr marL="0" indent="0" algn="just">
              <a:lnSpc>
                <a:spcPct val="115000"/>
              </a:lnSpc>
              <a:buNone/>
            </a:pPr>
            <a:r>
              <a:rPr lang="en-US" altLang="zh-CN" sz="1000" dirty="0"/>
              <a:t>    ],</a:t>
            </a:r>
          </a:p>
          <a:p>
            <a:pPr marL="0" indent="0" algn="just">
              <a:lnSpc>
                <a:spcPct val="115000"/>
              </a:lnSpc>
              <a:buNone/>
            </a:pPr>
            <a:r>
              <a:rPr lang="en-US" altLang="zh-CN" sz="1000" dirty="0"/>
              <a:t>    "</a:t>
            </a:r>
            <a:r>
              <a:rPr lang="en-US" altLang="zh-CN" sz="1000" dirty="0" err="1"/>
              <a:t>src</a:t>
            </a:r>
            <a:r>
              <a:rPr lang="en-US" altLang="zh-CN" sz="1000" dirty="0"/>
              <a:t>": "data/</a:t>
            </a:r>
            <a:r>
              <a:rPr lang="en-US" altLang="zh-CN" sz="1000" dirty="0" err="1"/>
              <a:t>js</a:t>
            </a:r>
            <a:r>
              <a:rPr lang="en-US" altLang="zh-CN" sz="1000" dirty="0"/>
              <a:t>/programs_50/file1084.js : 66 - 66",</a:t>
            </a:r>
          </a:p>
          <a:p>
            <a:pPr marL="0" indent="0" algn="just">
              <a:lnSpc>
                <a:spcPct val="115000"/>
              </a:lnSpc>
              <a:buNone/>
            </a:pPr>
            <a:r>
              <a:rPr lang="en-US" altLang="zh-CN" sz="1000" dirty="0"/>
              <a:t>    "filename": "data/</a:t>
            </a:r>
            <a:r>
              <a:rPr lang="en-US" altLang="zh-CN" sz="1000" dirty="0" err="1"/>
              <a:t>js</a:t>
            </a:r>
            <a:r>
              <a:rPr lang="en-US" altLang="zh-CN" sz="1000" dirty="0"/>
              <a:t>/programs_50/file1084.js"</a:t>
            </a:r>
          </a:p>
          <a:p>
            <a:pPr marL="0" indent="0" algn="just">
              <a:lnSpc>
                <a:spcPct val="115000"/>
              </a:lnSpc>
              <a:buNone/>
            </a:pPr>
            <a:r>
              <a:rPr lang="en-US" altLang="zh-CN" sz="1000" dirty="0"/>
              <a:t>  </a:t>
            </a:r>
            <a:r>
              <a:rPr lang="en-US" altLang="zh-CN" sz="1000" dirty="0" smtClean="0"/>
              <a:t>}, ….</a:t>
            </a:r>
            <a:endParaRPr lang="en-US" altLang="zh-CN" sz="1600" dirty="0" smtClean="0"/>
          </a:p>
          <a:p>
            <a:pPr marL="0" indent="0" algn="just">
              <a:lnSpc>
                <a:spcPct val="115000"/>
              </a:lnSpc>
              <a:buNone/>
            </a:pPr>
            <a:endParaRPr lang="en-US" altLang="zh-CN" sz="1600" dirty="0"/>
          </a:p>
          <a:p>
            <a:pPr marL="0" indent="0" algn="just">
              <a:lnSpc>
                <a:spcPct val="115000"/>
              </a:lnSpc>
              <a:buNone/>
            </a:pPr>
            <a:endParaRPr lang="en-US" altLang="zh-CN" sz="1600" dirty="0" smtClean="0"/>
          </a:p>
          <a:p>
            <a:pPr marL="231775" indent="-231775" algn="just">
              <a:lnSpc>
                <a:spcPct val="115000"/>
              </a:lnSpc>
              <a:buFont typeface="Wingdings" pitchFamily="2" charset="2"/>
              <a:buNone/>
            </a:pPr>
            <a:endParaRPr lang="zh-CN" altLang="en-US" dirty="0" smtClean="0"/>
          </a:p>
        </p:txBody>
      </p:sp>
      <p:sp>
        <p:nvSpPr>
          <p:cNvPr id="11268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990000"/>
              </a:buClr>
              <a:buSzPct val="85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5F5F5F"/>
              </a:buClr>
              <a:buFont typeface="Wingdings 3" panose="05040102010807070707" pitchFamily="18" charset="2"/>
              <a:buChar char="[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Font typeface="Arial" panose="020B0604020202020204" pitchFamily="34" charset="0"/>
              <a:buChar char="−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Font typeface="Arial" panose="020B0604020202020204" pitchFamily="34" charset="0"/>
              <a:buChar char="▪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de-DE" altLang="en-US" sz="1000" smtClean="0">
              <a:ea typeface="MS PGothic" panose="020B0600070205080204" pitchFamily="34" charset="-128"/>
            </a:endParaRPr>
          </a:p>
          <a:p>
            <a:pPr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de-DE" altLang="en-US" sz="1000" smtClean="0">
                <a:ea typeface="MS PGothic" panose="020B0600070205080204" pitchFamily="34" charset="-128"/>
              </a:rPr>
              <a:t>Page </a:t>
            </a:r>
            <a:fld id="{86532620-EE16-4692-A7FF-47162C7E0C8F}" type="slidenum">
              <a:rPr lang="de-DE" altLang="en-US" sz="1000" smtClean="0">
                <a:ea typeface="MS PGothic" panose="020B0600070205080204" pitchFamily="34" charset="-128"/>
              </a:rPr>
              <a:pPr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16</a:t>
            </a:fld>
            <a:r>
              <a:rPr lang="ru-RU" altLang="en-US" sz="1000" smtClean="0">
                <a:ea typeface="MS PGothic" panose="020B0600070205080204" pitchFamily="34" charset="-128"/>
              </a:rPr>
              <a:t>/1</a:t>
            </a:r>
            <a:r>
              <a:rPr lang="en-US" altLang="en-US" sz="1000" smtClean="0">
                <a:ea typeface="MS PGothic" panose="020B0600070205080204" pitchFamily="34" charset="-128"/>
              </a:rPr>
              <a:t>3</a:t>
            </a:r>
            <a:endParaRPr lang="en-GB" altLang="en-US" sz="1000" smtClean="0"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067605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21210"/>
          </a:xfrm>
        </p:spPr>
        <p:txBody>
          <a:bodyPr/>
          <a:lstStyle/>
          <a:p>
            <a:pPr algn="ctr"/>
            <a:r>
              <a:rPr lang="en-US" altLang="zh-CN" sz="3200" dirty="0"/>
              <a:t>Finding Bugs</a:t>
            </a:r>
            <a:endParaRPr lang="zh-CN" altLang="en-US" sz="2000" dirty="0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599" y="1447800"/>
            <a:ext cx="8177213" cy="4572000"/>
          </a:xfrm>
        </p:spPr>
        <p:txBody>
          <a:bodyPr/>
          <a:lstStyle/>
          <a:p>
            <a:pPr algn="just">
              <a:lnSpc>
                <a:spcPct val="115000"/>
              </a:lnSpc>
            </a:pPr>
            <a:r>
              <a:rPr lang="en-US" altLang="zh-CN" sz="3200" dirty="0"/>
              <a:t>Use a trained classifier to identify bugs (</a:t>
            </a:r>
            <a:r>
              <a:rPr lang="en-US" altLang="zh-CN" sz="1600" dirty="0"/>
              <a:t>python3 python/BugFind.py </a:t>
            </a:r>
            <a:r>
              <a:rPr lang="en-US" altLang="zh-CN" sz="1600" dirty="0" err="1"/>
              <a:t>SwappedArgs</a:t>
            </a:r>
            <a:r>
              <a:rPr lang="en-US" altLang="zh-CN" sz="1600" dirty="0"/>
              <a:t> 0.95 --load model </a:t>
            </a:r>
            <a:r>
              <a:rPr lang="en-US" altLang="zh-CN" sz="1600" dirty="0" err="1"/>
              <a:t>token_to_vector.json</a:t>
            </a:r>
            <a:r>
              <a:rPr lang="en-US" altLang="zh-CN" sz="1600" dirty="0"/>
              <a:t> </a:t>
            </a:r>
            <a:r>
              <a:rPr lang="en-US" altLang="zh-CN" sz="1600" dirty="0" err="1"/>
              <a:t>type_to_vector.json</a:t>
            </a:r>
            <a:r>
              <a:rPr lang="en-US" altLang="zh-CN" sz="1600" dirty="0"/>
              <a:t> </a:t>
            </a:r>
            <a:r>
              <a:rPr lang="en-US" altLang="zh-CN" sz="1600" dirty="0" err="1"/>
              <a:t>node_type_to_vector.json</a:t>
            </a:r>
            <a:r>
              <a:rPr lang="en-US" altLang="zh-CN" sz="1600" dirty="0"/>
              <a:t> --</a:t>
            </a:r>
            <a:r>
              <a:rPr lang="en-US" altLang="zh-CN" sz="1600" dirty="0" err="1"/>
              <a:t>newData</a:t>
            </a:r>
            <a:r>
              <a:rPr lang="en-US" altLang="zh-CN" sz="1600" dirty="0"/>
              <a:t> </a:t>
            </a:r>
            <a:r>
              <a:rPr lang="en-US" altLang="zh-CN" sz="1600" dirty="0" err="1"/>
              <a:t>calls.json</a:t>
            </a:r>
            <a:r>
              <a:rPr lang="en-US" altLang="zh-CN" sz="3200" dirty="0"/>
              <a:t>):</a:t>
            </a:r>
          </a:p>
          <a:p>
            <a:pPr marL="0" indent="0" algn="just">
              <a:lnSpc>
                <a:spcPct val="115000"/>
              </a:lnSpc>
              <a:buNone/>
            </a:pPr>
            <a:endParaRPr lang="en-US" altLang="zh-CN" sz="1600" dirty="0" smtClean="0"/>
          </a:p>
          <a:p>
            <a:pPr marL="0" indent="0" algn="just">
              <a:lnSpc>
                <a:spcPct val="115000"/>
              </a:lnSpc>
              <a:buNone/>
            </a:pPr>
            <a:endParaRPr lang="en-US" altLang="zh-CN" sz="1600" dirty="0"/>
          </a:p>
          <a:p>
            <a:pPr marL="0" indent="0" algn="just">
              <a:lnSpc>
                <a:spcPct val="115000"/>
              </a:lnSpc>
              <a:buNone/>
            </a:pPr>
            <a:endParaRPr lang="en-US" altLang="zh-CN" sz="1600" dirty="0" smtClean="0"/>
          </a:p>
          <a:p>
            <a:pPr marL="231775" indent="-231775" algn="just">
              <a:lnSpc>
                <a:spcPct val="115000"/>
              </a:lnSpc>
              <a:buFont typeface="Wingdings" pitchFamily="2" charset="2"/>
              <a:buNone/>
            </a:pPr>
            <a:endParaRPr lang="zh-CN" altLang="en-US" dirty="0" smtClean="0"/>
          </a:p>
        </p:txBody>
      </p:sp>
      <p:sp>
        <p:nvSpPr>
          <p:cNvPr id="11268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990000"/>
              </a:buClr>
              <a:buSzPct val="85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5F5F5F"/>
              </a:buClr>
              <a:buFont typeface="Wingdings 3" panose="05040102010807070707" pitchFamily="18" charset="2"/>
              <a:buChar char="[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Font typeface="Arial" panose="020B0604020202020204" pitchFamily="34" charset="0"/>
              <a:buChar char="−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Font typeface="Arial" panose="020B0604020202020204" pitchFamily="34" charset="0"/>
              <a:buChar char="▪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de-DE" altLang="en-US" sz="1000" smtClean="0">
              <a:ea typeface="MS PGothic" panose="020B0600070205080204" pitchFamily="34" charset="-128"/>
            </a:endParaRPr>
          </a:p>
          <a:p>
            <a:pPr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de-DE" altLang="en-US" sz="1000" smtClean="0">
                <a:ea typeface="MS PGothic" panose="020B0600070205080204" pitchFamily="34" charset="-128"/>
              </a:rPr>
              <a:t>Page </a:t>
            </a:r>
            <a:fld id="{86532620-EE16-4692-A7FF-47162C7E0C8F}" type="slidenum">
              <a:rPr lang="de-DE" altLang="en-US" sz="1000" smtClean="0">
                <a:ea typeface="MS PGothic" panose="020B0600070205080204" pitchFamily="34" charset="-128"/>
              </a:rPr>
              <a:pPr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17</a:t>
            </a:fld>
            <a:r>
              <a:rPr lang="ru-RU" altLang="en-US" sz="1000" smtClean="0">
                <a:ea typeface="MS PGothic" panose="020B0600070205080204" pitchFamily="34" charset="-128"/>
              </a:rPr>
              <a:t>/1</a:t>
            </a:r>
            <a:r>
              <a:rPr lang="en-US" altLang="en-US" sz="1000" smtClean="0">
                <a:ea typeface="MS PGothic" panose="020B0600070205080204" pitchFamily="34" charset="-128"/>
              </a:rPr>
              <a:t>3</a:t>
            </a:r>
            <a:endParaRPr lang="en-GB" altLang="en-US" sz="1000" smtClean="0"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86399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01638"/>
            <a:ext cx="8177213" cy="721210"/>
          </a:xfrm>
        </p:spPr>
        <p:txBody>
          <a:bodyPr/>
          <a:lstStyle/>
          <a:p>
            <a:r>
              <a:rPr lang="en-US" altLang="zh-CN" sz="3200" dirty="0" smtClean="0"/>
              <a:t>Word2Vec for source code</a:t>
            </a:r>
            <a:endParaRPr lang="zh-CN" altLang="en-US" sz="2000" dirty="0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599" y="3657600"/>
            <a:ext cx="8177213" cy="2362200"/>
          </a:xfrm>
        </p:spPr>
        <p:txBody>
          <a:bodyPr/>
          <a:lstStyle/>
          <a:p>
            <a:pPr marL="0" indent="0" algn="just">
              <a:lnSpc>
                <a:spcPct val="115000"/>
              </a:lnSpc>
              <a:buNone/>
            </a:pPr>
            <a:r>
              <a:rPr lang="en-US" altLang="zh-CN" sz="1600" dirty="0" smtClean="0"/>
              <a:t>function </a:t>
            </a:r>
            <a:r>
              <a:rPr lang="en-US" altLang="zh-CN" sz="1600" dirty="0" err="1" smtClean="0"/>
              <a:t>setPoint</a:t>
            </a:r>
            <a:r>
              <a:rPr lang="en-US" altLang="zh-CN" sz="1600" dirty="0" smtClean="0"/>
              <a:t>(x, y){ … }</a:t>
            </a:r>
          </a:p>
          <a:p>
            <a:pPr marL="0" indent="0" algn="just">
              <a:lnSpc>
                <a:spcPct val="115000"/>
              </a:lnSpc>
              <a:buNone/>
            </a:pPr>
            <a:endParaRPr lang="en-US" altLang="zh-CN" sz="1600" dirty="0"/>
          </a:p>
          <a:p>
            <a:pPr marL="0" indent="0" algn="just">
              <a:lnSpc>
                <a:spcPct val="115000"/>
              </a:lnSpc>
              <a:buNone/>
            </a:pPr>
            <a:r>
              <a:rPr lang="en-US" altLang="zh-CN" sz="1600" dirty="0" smtClean="0"/>
              <a:t>Context of x:</a:t>
            </a:r>
          </a:p>
          <a:p>
            <a:pPr marL="0" indent="0" algn="just">
              <a:lnSpc>
                <a:spcPct val="115000"/>
              </a:lnSpc>
              <a:buNone/>
            </a:pPr>
            <a:r>
              <a:rPr lang="en-US" altLang="zh-CN" sz="1600" dirty="0" smtClean="0"/>
              <a:t>function – </a:t>
            </a:r>
            <a:r>
              <a:rPr lang="en-US" altLang="zh-CN" sz="1600" dirty="0" err="1" smtClean="0"/>
              <a:t>setPoint</a:t>
            </a:r>
            <a:r>
              <a:rPr lang="en-US" altLang="zh-CN" sz="1600" dirty="0" smtClean="0"/>
              <a:t> – ( - , - y - )</a:t>
            </a:r>
          </a:p>
          <a:p>
            <a:pPr marL="0" indent="0" algn="just">
              <a:lnSpc>
                <a:spcPct val="115000"/>
              </a:lnSpc>
              <a:buNone/>
            </a:pPr>
            <a:endParaRPr lang="en-US" altLang="zh-CN" sz="1600" dirty="0" smtClean="0"/>
          </a:p>
          <a:p>
            <a:pPr marL="0" indent="0" algn="r">
              <a:lnSpc>
                <a:spcPct val="115000"/>
              </a:lnSpc>
              <a:buNone/>
            </a:pPr>
            <a:r>
              <a:rPr lang="en-US" altLang="zh-CN" sz="1400" dirty="0" smtClean="0"/>
              <a:t>Efficient Estimation of Word Representations in Vector Space</a:t>
            </a:r>
            <a:endParaRPr lang="en-US" altLang="zh-CN" sz="1400" dirty="0"/>
          </a:p>
          <a:p>
            <a:pPr marL="0" indent="0" algn="just">
              <a:lnSpc>
                <a:spcPct val="115000"/>
              </a:lnSpc>
              <a:buNone/>
            </a:pPr>
            <a:endParaRPr lang="en-US" altLang="zh-CN" sz="1600" dirty="0" smtClean="0"/>
          </a:p>
          <a:p>
            <a:pPr marL="231775" indent="-231775" algn="just">
              <a:lnSpc>
                <a:spcPct val="115000"/>
              </a:lnSpc>
              <a:buFont typeface="Wingdings" pitchFamily="2" charset="2"/>
              <a:buNone/>
            </a:pPr>
            <a:endParaRPr lang="zh-CN" altLang="en-US" dirty="0" smtClean="0"/>
          </a:p>
        </p:txBody>
      </p:sp>
      <p:sp>
        <p:nvSpPr>
          <p:cNvPr id="11268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990000"/>
              </a:buClr>
              <a:buSzPct val="85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5F5F5F"/>
              </a:buClr>
              <a:buFont typeface="Wingdings 3" panose="05040102010807070707" pitchFamily="18" charset="2"/>
              <a:buChar char="[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Font typeface="Arial" panose="020B0604020202020204" pitchFamily="34" charset="0"/>
              <a:buChar char="−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Font typeface="Arial" panose="020B0604020202020204" pitchFamily="34" charset="0"/>
              <a:buChar char="▪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de-DE" altLang="en-US" sz="1000" smtClean="0">
              <a:ea typeface="MS PGothic" panose="020B0600070205080204" pitchFamily="34" charset="-128"/>
            </a:endParaRPr>
          </a:p>
          <a:p>
            <a:pPr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de-DE" altLang="en-US" sz="1000" smtClean="0">
                <a:ea typeface="MS PGothic" panose="020B0600070205080204" pitchFamily="34" charset="-128"/>
              </a:rPr>
              <a:t>Page </a:t>
            </a:r>
            <a:fld id="{86532620-EE16-4692-A7FF-47162C7E0C8F}" type="slidenum">
              <a:rPr lang="de-DE" altLang="en-US" sz="1000" smtClean="0">
                <a:ea typeface="MS PGothic" panose="020B0600070205080204" pitchFamily="34" charset="-128"/>
              </a:rPr>
              <a:pPr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18</a:t>
            </a:fld>
            <a:r>
              <a:rPr lang="ru-RU" altLang="en-US" sz="1000" smtClean="0">
                <a:ea typeface="MS PGothic" panose="020B0600070205080204" pitchFamily="34" charset="-128"/>
              </a:rPr>
              <a:t>/1</a:t>
            </a:r>
            <a:r>
              <a:rPr lang="en-US" altLang="en-US" sz="1000" smtClean="0">
                <a:ea typeface="MS PGothic" panose="020B0600070205080204" pitchFamily="34" charset="-128"/>
              </a:rPr>
              <a:t>3</a:t>
            </a:r>
            <a:endParaRPr lang="en-GB" altLang="en-US" sz="1000" smtClean="0">
              <a:ea typeface="MS PGothic" panose="020B0600070205080204" pitchFamily="34" charset="-128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9775213"/>
              </p:ext>
            </p:extLst>
          </p:nvPr>
        </p:nvGraphicFramePr>
        <p:xfrm>
          <a:off x="1524000" y="1397000"/>
          <a:ext cx="6096000" cy="1483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Natural Language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Programming language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Sentences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Program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Words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Tokens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16929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177213" cy="721210"/>
          </a:xfrm>
        </p:spPr>
        <p:txBody>
          <a:bodyPr/>
          <a:lstStyle/>
          <a:p>
            <a:r>
              <a:rPr lang="en-US" altLang="zh-CN" sz="3200" dirty="0" err="1" smtClean="0"/>
              <a:t>Embeddings</a:t>
            </a:r>
            <a:r>
              <a:rPr lang="en-US" altLang="zh-CN" sz="3200" dirty="0" smtClean="0"/>
              <a:t> Preview</a:t>
            </a:r>
            <a:endParaRPr lang="zh-CN" altLang="en-US" sz="2000" dirty="0" smtClean="0"/>
          </a:p>
        </p:txBody>
      </p:sp>
      <p:sp>
        <p:nvSpPr>
          <p:cNvPr id="11268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990000"/>
              </a:buClr>
              <a:buSzPct val="85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5F5F5F"/>
              </a:buClr>
              <a:buFont typeface="Wingdings 3" panose="05040102010807070707" pitchFamily="18" charset="2"/>
              <a:buChar char="[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Font typeface="Arial" panose="020B0604020202020204" pitchFamily="34" charset="0"/>
              <a:buChar char="−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Font typeface="Arial" panose="020B0604020202020204" pitchFamily="34" charset="0"/>
              <a:buChar char="▪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de-DE" altLang="en-US" sz="1000" smtClean="0">
              <a:ea typeface="MS PGothic" panose="020B0600070205080204" pitchFamily="34" charset="-128"/>
            </a:endParaRPr>
          </a:p>
          <a:p>
            <a:pPr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de-DE" altLang="en-US" sz="1000" smtClean="0">
                <a:ea typeface="MS PGothic" panose="020B0600070205080204" pitchFamily="34" charset="-128"/>
              </a:rPr>
              <a:t>Page </a:t>
            </a:r>
            <a:fld id="{86532620-EE16-4692-A7FF-47162C7E0C8F}" type="slidenum">
              <a:rPr lang="de-DE" altLang="en-US" sz="1000" smtClean="0">
                <a:ea typeface="MS PGothic" panose="020B0600070205080204" pitchFamily="34" charset="-128"/>
              </a:rPr>
              <a:pPr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19</a:t>
            </a:fld>
            <a:r>
              <a:rPr lang="ru-RU" altLang="en-US" sz="1000" smtClean="0">
                <a:ea typeface="MS PGothic" panose="020B0600070205080204" pitchFamily="34" charset="-128"/>
              </a:rPr>
              <a:t>/1</a:t>
            </a:r>
            <a:r>
              <a:rPr lang="en-US" altLang="en-US" sz="1000" smtClean="0">
                <a:ea typeface="MS PGothic" panose="020B0600070205080204" pitchFamily="34" charset="-128"/>
              </a:rPr>
              <a:t>3</a:t>
            </a:r>
            <a:endParaRPr lang="en-GB" altLang="en-US" sz="1000" smtClean="0">
              <a:ea typeface="MS PGothic" panose="020B0600070205080204" pitchFamily="34" charset="-128"/>
            </a:endParaRPr>
          </a:p>
        </p:txBody>
      </p:sp>
      <p:graphicFrame>
        <p:nvGraphicFramePr>
          <p:cNvPr id="6" name="Char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6166644"/>
              </p:ext>
            </p:extLst>
          </p:nvPr>
        </p:nvGraphicFramePr>
        <p:xfrm>
          <a:off x="228600" y="914400"/>
          <a:ext cx="8064407" cy="51997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2475937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Date Placeholder 1"/>
          <p:cNvSpPr>
            <a:spLocks noGrp="1"/>
          </p:cNvSpPr>
          <p:nvPr>
            <p:ph type="dt" sz="quarter" idx="10"/>
          </p:nvPr>
        </p:nvSpPr>
        <p:spPr>
          <a:xfrm>
            <a:off x="5791200" y="6400800"/>
            <a:ext cx="1057275" cy="2936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84225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990000"/>
              </a:buClr>
              <a:buSzPct val="85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1pPr>
            <a:lvl2pPr marL="742950" indent="-285750" defTabSz="784225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5F5F5F"/>
              </a:buClr>
              <a:buFont typeface="Wingdings 3" panose="05040102010807070707" pitchFamily="18" charset="2"/>
              <a:buChar char="[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2pPr>
            <a:lvl3pPr marL="1143000" indent="-228600" defTabSz="784225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Font typeface="Arial" panose="020B0604020202020204" pitchFamily="34" charset="0"/>
              <a:buChar char="−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3pPr>
            <a:lvl4pPr marL="1600200" indent="-228600" defTabSz="784225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Font typeface="Arial" panose="020B0604020202020204" pitchFamily="34" charset="0"/>
              <a:buChar char="▪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4pPr>
            <a:lvl5pPr marL="2057400" indent="-228600" defTabSz="784225">
              <a:spcBef>
                <a:spcPct val="20000"/>
              </a:spcBef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842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842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842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842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de-DE" altLang="en-US" sz="1000" smtClean="0">
              <a:ea typeface="MS PGothic" panose="020B0600070205080204" pitchFamily="34" charset="-128"/>
            </a:endParaRPr>
          </a:p>
          <a:p>
            <a:pPr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de-DE" altLang="en-US" sz="1000" smtClean="0">
                <a:ea typeface="MS PGothic" panose="020B0600070205080204" pitchFamily="34" charset="-128"/>
              </a:rPr>
              <a:t>Page </a:t>
            </a:r>
            <a:fld id="{B6BFD750-1F0A-43AC-B090-74F4A9F75C1D}" type="slidenum">
              <a:rPr lang="de-DE" altLang="en-US" sz="1000" smtClean="0">
                <a:ea typeface="MS PGothic" panose="020B0600070205080204" pitchFamily="34" charset="-128"/>
              </a:rPr>
              <a:pPr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2</a:t>
            </a:fld>
            <a:r>
              <a:rPr lang="ru-RU" altLang="en-US" sz="1000" smtClean="0">
                <a:ea typeface="MS PGothic" panose="020B0600070205080204" pitchFamily="34" charset="-128"/>
              </a:rPr>
              <a:t>/</a:t>
            </a:r>
            <a:r>
              <a:rPr lang="en-US" altLang="en-US" sz="1000" smtClean="0">
                <a:ea typeface="MS PGothic" panose="020B0600070205080204" pitchFamily="34" charset="-128"/>
              </a:rPr>
              <a:t>13</a:t>
            </a:r>
            <a:endParaRPr lang="en-GB" altLang="en-US" sz="1000" smtClean="0">
              <a:ea typeface="MS PGothic" panose="020B0600070205080204" pitchFamily="34" charset="-128"/>
            </a:endParaRPr>
          </a:p>
        </p:txBody>
      </p:sp>
      <p:sp>
        <p:nvSpPr>
          <p:cNvPr id="7171" name="AutoShape 16"/>
          <p:cNvSpPr>
            <a:spLocks noChangeArrowheads="1"/>
          </p:cNvSpPr>
          <p:nvPr/>
        </p:nvSpPr>
        <p:spPr bwMode="auto">
          <a:xfrm>
            <a:off x="2362200" y="1905000"/>
            <a:ext cx="6477000" cy="3962400"/>
          </a:xfrm>
          <a:prstGeom prst="roundRect">
            <a:avLst>
              <a:gd name="adj" fmla="val 5935"/>
            </a:avLst>
          </a:prstGeom>
          <a:gradFill rotWithShape="1">
            <a:gsLst>
              <a:gs pos="0">
                <a:srgbClr val="DDDDDD"/>
              </a:gs>
              <a:gs pos="50000">
                <a:srgbClr val="F5F5F5"/>
              </a:gs>
              <a:gs pos="100000">
                <a:srgbClr val="DDDDDD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990000"/>
              </a:buClr>
              <a:buSzPct val="85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5F5F5F"/>
              </a:buClr>
              <a:buFont typeface="Wingdings 3" panose="05040102010807070707" pitchFamily="18" charset="2"/>
              <a:buChar char="[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Font typeface="Arial" panose="020B0604020202020204" pitchFamily="34" charset="0"/>
              <a:buChar char="−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Font typeface="Arial" panose="020B0604020202020204" pitchFamily="34" charset="0"/>
              <a:buChar char="▪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ru-RU" altLang="en-US" sz="1800">
              <a:latin typeface="Arial" panose="020B0604020202020204" pitchFamily="34" charset="0"/>
            </a:endParaRPr>
          </a:p>
        </p:txBody>
      </p:sp>
      <p:pic>
        <p:nvPicPr>
          <p:cNvPr id="7172" name="Picture 5" descr="09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2105025"/>
            <a:ext cx="1087437" cy="3744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3" name="Line 7"/>
          <p:cNvSpPr>
            <a:spLocks noChangeShapeType="1"/>
          </p:cNvSpPr>
          <p:nvPr/>
        </p:nvSpPr>
        <p:spPr bwMode="auto">
          <a:xfrm flipV="1">
            <a:off x="2211388" y="1844675"/>
            <a:ext cx="0" cy="4103688"/>
          </a:xfrm>
          <a:prstGeom prst="line">
            <a:avLst/>
          </a:prstGeom>
          <a:noFill/>
          <a:ln w="38100" cmpd="dbl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4" name="Line 8"/>
          <p:cNvSpPr>
            <a:spLocks noChangeShapeType="1"/>
          </p:cNvSpPr>
          <p:nvPr/>
        </p:nvSpPr>
        <p:spPr bwMode="auto">
          <a:xfrm>
            <a:off x="2211388" y="1844675"/>
            <a:ext cx="6681787" cy="0"/>
          </a:xfrm>
          <a:prstGeom prst="line">
            <a:avLst/>
          </a:prstGeom>
          <a:noFill/>
          <a:ln w="38100" cmpd="dbl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7175" name="Group 9"/>
          <p:cNvGrpSpPr>
            <a:grpSpLocks/>
          </p:cNvGrpSpPr>
          <p:nvPr/>
        </p:nvGrpSpPr>
        <p:grpSpPr bwMode="auto">
          <a:xfrm>
            <a:off x="2057400" y="1676400"/>
            <a:ext cx="288925" cy="288925"/>
            <a:chOff x="1519" y="1843"/>
            <a:chExt cx="182" cy="182"/>
          </a:xfrm>
        </p:grpSpPr>
        <p:sp>
          <p:nvSpPr>
            <p:cNvPr id="7178" name="Oval 10"/>
            <p:cNvSpPr>
              <a:spLocks noChangeArrowheads="1"/>
            </p:cNvSpPr>
            <p:nvPr/>
          </p:nvSpPr>
          <p:spPr bwMode="auto">
            <a:xfrm>
              <a:off x="1519" y="1843"/>
              <a:ext cx="182" cy="182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rgbClr val="B2B2B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120000"/>
                </a:lnSpc>
                <a:spcBef>
                  <a:spcPct val="20000"/>
                </a:spcBef>
                <a:spcAft>
                  <a:spcPct val="20000"/>
                </a:spcAft>
                <a:buClr>
                  <a:srgbClr val="990000"/>
                </a:buClr>
                <a:buSzPct val="85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spcAft>
                  <a:spcPct val="20000"/>
                </a:spcAft>
                <a:buClr>
                  <a:srgbClr val="5F5F5F"/>
                </a:buClr>
                <a:buFont typeface="Wingdings 3" panose="05040102010807070707" pitchFamily="18" charset="2"/>
                <a:buChar char="["/>
                <a:defRPr sz="17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spcAft>
                  <a:spcPct val="20000"/>
                </a:spcAft>
                <a:buClr>
                  <a:schemeClr val="tx1"/>
                </a:buClr>
                <a:buFont typeface="Arial" panose="020B0604020202020204" pitchFamily="34" charset="0"/>
                <a:buChar char="−"/>
                <a:defRPr sz="17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spcAft>
                  <a:spcPct val="20000"/>
                </a:spcAft>
                <a:buClr>
                  <a:schemeClr val="tx1"/>
                </a:buClr>
                <a:buFont typeface="Arial" panose="020B0604020202020204" pitchFamily="34" charset="0"/>
                <a:buChar char="▪"/>
                <a:defRPr sz="17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ru-RU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7179" name="Oval 11"/>
            <p:cNvSpPr>
              <a:spLocks noChangeArrowheads="1"/>
            </p:cNvSpPr>
            <p:nvPr/>
          </p:nvSpPr>
          <p:spPr bwMode="auto">
            <a:xfrm>
              <a:off x="1557" y="1882"/>
              <a:ext cx="105" cy="105"/>
            </a:xfrm>
            <a:prstGeom prst="ellipse">
              <a:avLst/>
            </a:prstGeom>
            <a:gradFill rotWithShape="1">
              <a:gsLst>
                <a:gs pos="0">
                  <a:srgbClr val="ECD1CC"/>
                </a:gs>
                <a:gs pos="100000">
                  <a:srgbClr val="A21700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120000"/>
                </a:lnSpc>
                <a:spcBef>
                  <a:spcPct val="20000"/>
                </a:spcBef>
                <a:spcAft>
                  <a:spcPct val="20000"/>
                </a:spcAft>
                <a:buClr>
                  <a:srgbClr val="990000"/>
                </a:buClr>
                <a:buSzPct val="85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spcAft>
                  <a:spcPct val="20000"/>
                </a:spcAft>
                <a:buClr>
                  <a:srgbClr val="5F5F5F"/>
                </a:buClr>
                <a:buFont typeface="Wingdings 3" panose="05040102010807070707" pitchFamily="18" charset="2"/>
                <a:buChar char="["/>
                <a:defRPr sz="17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spcAft>
                  <a:spcPct val="20000"/>
                </a:spcAft>
                <a:buClr>
                  <a:schemeClr val="tx1"/>
                </a:buClr>
                <a:buFont typeface="Arial" panose="020B0604020202020204" pitchFamily="34" charset="0"/>
                <a:buChar char="−"/>
                <a:defRPr sz="17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spcAft>
                  <a:spcPct val="20000"/>
                </a:spcAft>
                <a:buClr>
                  <a:schemeClr val="tx1"/>
                </a:buClr>
                <a:buFont typeface="Arial" panose="020B0604020202020204" pitchFamily="34" charset="0"/>
                <a:buChar char="▪"/>
                <a:defRPr sz="17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ru-RU" altLang="en-US" sz="1800">
                <a:latin typeface="Arial" panose="020B0604020202020204" pitchFamily="34" charset="0"/>
              </a:endParaRPr>
            </a:p>
          </p:txBody>
        </p:sp>
      </p:grpSp>
      <p:sp>
        <p:nvSpPr>
          <p:cNvPr id="39951" name="Rectangle 15"/>
          <p:cNvSpPr>
            <a:spLocks noChangeArrowheads="1"/>
          </p:cNvSpPr>
          <p:nvPr/>
        </p:nvSpPr>
        <p:spPr bwMode="auto">
          <a:xfrm>
            <a:off x="2438400" y="2286000"/>
            <a:ext cx="6248400" cy="2209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24" tIns="45712" rIns="91424" bIns="45712">
            <a:spAutoFit/>
          </a:bodyPr>
          <a:lstStyle/>
          <a:p>
            <a:pPr marL="342900" indent="-342900" eaLnBrk="1" hangingPunct="1">
              <a:spcBef>
                <a:spcPct val="40000"/>
              </a:spcBef>
              <a:spcAft>
                <a:spcPct val="50000"/>
              </a:spcAft>
              <a:buFontTx/>
              <a:buAutoNum type="arabicPeriod"/>
              <a:defRPr/>
            </a:pPr>
            <a:r>
              <a:rPr kumimoji="1" lang="en-US" altLang="zh-CN" sz="1600" b="1" dirty="0">
                <a:solidFill>
                  <a:srgbClr val="005C8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itchFamily="34" charset="0"/>
              </a:rPr>
              <a:t>Self-introduction</a:t>
            </a:r>
          </a:p>
          <a:p>
            <a:pPr marL="342900" indent="-342900" eaLnBrk="1" hangingPunct="1">
              <a:spcBef>
                <a:spcPct val="40000"/>
              </a:spcBef>
              <a:spcAft>
                <a:spcPct val="50000"/>
              </a:spcAft>
              <a:buFontTx/>
              <a:buAutoNum type="arabicPeriod"/>
              <a:defRPr/>
            </a:pPr>
            <a:r>
              <a:rPr kumimoji="1" lang="en-US" altLang="zh-CN" sz="1600" b="1" dirty="0">
                <a:solidFill>
                  <a:srgbClr val="005C8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itchFamily="34" charset="0"/>
              </a:rPr>
              <a:t>Project idea</a:t>
            </a:r>
          </a:p>
          <a:p>
            <a:pPr marL="342900" indent="-342900" eaLnBrk="1" hangingPunct="1">
              <a:spcBef>
                <a:spcPct val="40000"/>
              </a:spcBef>
              <a:spcAft>
                <a:spcPct val="50000"/>
              </a:spcAft>
              <a:buFontTx/>
              <a:buAutoNum type="arabicPeriod"/>
              <a:defRPr/>
            </a:pPr>
            <a:r>
              <a:rPr kumimoji="1" lang="en-US" altLang="zh-CN" sz="1600" b="1" dirty="0" smtClean="0">
                <a:solidFill>
                  <a:srgbClr val="005C8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itchFamily="34" charset="0"/>
              </a:rPr>
              <a:t>Static analyzers</a:t>
            </a:r>
            <a:endParaRPr kumimoji="1" lang="en-US" altLang="zh-CN" sz="1600" b="1" dirty="0">
              <a:solidFill>
                <a:srgbClr val="005C8A"/>
              </a:solidFill>
              <a:effectLst>
                <a:outerShdw blurRad="38100" dist="38100" dir="2700000" algn="tl">
                  <a:srgbClr val="C0C0C0"/>
                </a:outerShdw>
              </a:effectLst>
              <a:cs typeface="Arial" pitchFamily="34" charset="0"/>
            </a:endParaRPr>
          </a:p>
          <a:p>
            <a:pPr marL="342900" indent="-342900" eaLnBrk="1" hangingPunct="1">
              <a:spcBef>
                <a:spcPct val="40000"/>
              </a:spcBef>
              <a:spcAft>
                <a:spcPct val="50000"/>
              </a:spcAft>
              <a:buFontTx/>
              <a:buAutoNum type="arabicPeriod"/>
              <a:defRPr/>
            </a:pPr>
            <a:r>
              <a:rPr kumimoji="1" lang="en-US" altLang="zh-CN" sz="1600" b="1" dirty="0" smtClean="0">
                <a:solidFill>
                  <a:srgbClr val="005C8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itchFamily="34" charset="0"/>
              </a:rPr>
              <a:t>Machine learning approach</a:t>
            </a:r>
            <a:endParaRPr kumimoji="1" lang="en-US" altLang="zh-CN" sz="1600" b="1" dirty="0">
              <a:solidFill>
                <a:srgbClr val="005C8A"/>
              </a:solidFill>
              <a:effectLst>
                <a:outerShdw blurRad="38100" dist="38100" dir="2700000" algn="tl">
                  <a:srgbClr val="C0C0C0"/>
                </a:outerShdw>
              </a:effectLst>
              <a:cs typeface="Arial" pitchFamily="34" charset="0"/>
            </a:endParaRPr>
          </a:p>
          <a:p>
            <a:pPr marL="342900" indent="-342900" eaLnBrk="1" hangingPunct="1">
              <a:spcBef>
                <a:spcPct val="40000"/>
              </a:spcBef>
              <a:spcAft>
                <a:spcPct val="50000"/>
              </a:spcAft>
              <a:buFontTx/>
              <a:buAutoNum type="arabicPeriod"/>
              <a:defRPr/>
            </a:pPr>
            <a:r>
              <a:rPr kumimoji="1" lang="en-US" altLang="zh-CN" sz="1600" b="1" dirty="0">
                <a:solidFill>
                  <a:srgbClr val="005C8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itchFamily="34" charset="0"/>
              </a:rPr>
              <a:t>Project achievements</a:t>
            </a:r>
          </a:p>
        </p:txBody>
      </p:sp>
      <p:sp>
        <p:nvSpPr>
          <p:cNvPr id="7177" name="WordArt 18"/>
          <p:cNvSpPr>
            <a:spLocks noChangeArrowheads="1" noChangeShapeType="1" noTextEdit="1"/>
          </p:cNvSpPr>
          <p:nvPr/>
        </p:nvSpPr>
        <p:spPr bwMode="auto">
          <a:xfrm>
            <a:off x="3581400" y="1066800"/>
            <a:ext cx="1600200" cy="3048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200" kern="10">
                <a:solidFill>
                  <a:srgbClr val="990000"/>
                </a:solidFill>
                <a:latin typeface="+mj-lt"/>
                <a:ea typeface="+mj-lt"/>
                <a:cs typeface="+mj-lt"/>
              </a:rPr>
              <a:t>Content: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04970"/>
            <a:ext cx="8177213" cy="721210"/>
          </a:xfrm>
        </p:spPr>
        <p:txBody>
          <a:bodyPr/>
          <a:lstStyle/>
          <a:p>
            <a:r>
              <a:rPr lang="en-US" altLang="zh-CN" sz="3200" dirty="0" smtClean="0"/>
              <a:t>Code snippets as vectors</a:t>
            </a:r>
            <a:endParaRPr lang="zh-CN" altLang="en-US" sz="2000" dirty="0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599" y="1447800"/>
            <a:ext cx="8177213" cy="4572000"/>
          </a:xfrm>
        </p:spPr>
        <p:txBody>
          <a:bodyPr/>
          <a:lstStyle/>
          <a:p>
            <a:pPr marL="0" indent="0" algn="just">
              <a:lnSpc>
                <a:spcPct val="115000"/>
              </a:lnSpc>
              <a:buNone/>
            </a:pPr>
            <a:r>
              <a:rPr lang="en-US" altLang="zh-CN" sz="1600" dirty="0" smtClean="0"/>
              <a:t>Concatenate </a:t>
            </a:r>
            <a:r>
              <a:rPr lang="en-US" altLang="zh-CN" sz="1600" dirty="0" err="1" smtClean="0"/>
              <a:t>embeddings</a:t>
            </a:r>
            <a:r>
              <a:rPr lang="en-US" altLang="zh-CN" sz="1600" dirty="0" smtClean="0"/>
              <a:t> of names in code snippet:</a:t>
            </a:r>
          </a:p>
          <a:p>
            <a:pPr algn="just">
              <a:lnSpc>
                <a:spcPct val="115000"/>
              </a:lnSpc>
            </a:pPr>
            <a:r>
              <a:rPr lang="en-US" altLang="zh-CN" sz="1600" dirty="0" smtClean="0"/>
              <a:t>Swapped arguments</a:t>
            </a:r>
          </a:p>
          <a:p>
            <a:pPr marL="0" indent="0" algn="just">
              <a:lnSpc>
                <a:spcPct val="115000"/>
              </a:lnSpc>
              <a:buNone/>
            </a:pPr>
            <a:endParaRPr lang="en-US" altLang="zh-CN" sz="1600" dirty="0" smtClean="0"/>
          </a:p>
          <a:p>
            <a:pPr marL="0" indent="0" algn="just">
              <a:lnSpc>
                <a:spcPct val="115000"/>
              </a:lnSpc>
              <a:buNone/>
            </a:pPr>
            <a:endParaRPr lang="en-US" altLang="zh-CN" sz="1600" dirty="0"/>
          </a:p>
          <a:p>
            <a:pPr marL="0" indent="0" algn="just">
              <a:lnSpc>
                <a:spcPct val="115000"/>
              </a:lnSpc>
              <a:buNone/>
            </a:pPr>
            <a:endParaRPr lang="en-US" altLang="zh-CN" sz="1600" dirty="0" smtClean="0"/>
          </a:p>
          <a:p>
            <a:pPr marL="231775" indent="-231775" algn="just">
              <a:lnSpc>
                <a:spcPct val="115000"/>
              </a:lnSpc>
              <a:buFont typeface="Wingdings" pitchFamily="2" charset="2"/>
              <a:buNone/>
            </a:pPr>
            <a:endParaRPr lang="zh-CN" altLang="en-US" dirty="0" smtClean="0"/>
          </a:p>
        </p:txBody>
      </p:sp>
      <p:sp>
        <p:nvSpPr>
          <p:cNvPr id="11268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990000"/>
              </a:buClr>
              <a:buSzPct val="85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5F5F5F"/>
              </a:buClr>
              <a:buFont typeface="Wingdings 3" panose="05040102010807070707" pitchFamily="18" charset="2"/>
              <a:buChar char="[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Font typeface="Arial" panose="020B0604020202020204" pitchFamily="34" charset="0"/>
              <a:buChar char="−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Font typeface="Arial" panose="020B0604020202020204" pitchFamily="34" charset="0"/>
              <a:buChar char="▪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de-DE" altLang="en-US" sz="1000" smtClean="0">
              <a:ea typeface="MS PGothic" panose="020B0600070205080204" pitchFamily="34" charset="-128"/>
            </a:endParaRPr>
          </a:p>
          <a:p>
            <a:pPr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de-DE" altLang="en-US" sz="1000" smtClean="0">
                <a:ea typeface="MS PGothic" panose="020B0600070205080204" pitchFamily="34" charset="-128"/>
              </a:rPr>
              <a:t>Page </a:t>
            </a:r>
            <a:fld id="{86532620-EE16-4692-A7FF-47162C7E0C8F}" type="slidenum">
              <a:rPr lang="de-DE" altLang="en-US" sz="1000" smtClean="0">
                <a:ea typeface="MS PGothic" panose="020B0600070205080204" pitchFamily="34" charset="-128"/>
              </a:rPr>
              <a:pPr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20</a:t>
            </a:fld>
            <a:r>
              <a:rPr lang="ru-RU" altLang="en-US" sz="1000" smtClean="0">
                <a:ea typeface="MS PGothic" panose="020B0600070205080204" pitchFamily="34" charset="-128"/>
              </a:rPr>
              <a:t>/1</a:t>
            </a:r>
            <a:r>
              <a:rPr lang="en-US" altLang="en-US" sz="1000" smtClean="0">
                <a:ea typeface="MS PGothic" panose="020B0600070205080204" pitchFamily="34" charset="-128"/>
              </a:rPr>
              <a:t>3</a:t>
            </a:r>
            <a:endParaRPr lang="en-GB" altLang="en-US" sz="1000" smtClean="0">
              <a:ea typeface="MS PGothic" panose="020B0600070205080204" pitchFamily="34" charset="-12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36454" y="2590623"/>
            <a:ext cx="3403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someObj.someFun</a:t>
            </a:r>
            <a:r>
              <a:rPr lang="en-US" dirty="0"/>
              <a:t> </a:t>
            </a:r>
            <a:r>
              <a:rPr lang="en-US" dirty="0" smtClean="0"/>
              <a:t>(arg1, arg2)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822495" y="3826236"/>
            <a:ext cx="444886" cy="20097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2142925" y="2915305"/>
            <a:ext cx="893496" cy="779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50737" y="4212009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Embeddings</a:t>
            </a:r>
            <a:r>
              <a:rPr lang="en-US" dirty="0" smtClean="0"/>
              <a:t> of identifier names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206566" y="5620146"/>
            <a:ext cx="25442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Embedding size: 200:</a:t>
            </a:r>
          </a:p>
          <a:p>
            <a:r>
              <a:rPr lang="en-US" sz="1200" dirty="0" err="1" smtClean="0"/>
              <a:t>Gensim</a:t>
            </a:r>
            <a:r>
              <a:rPr lang="en-US" sz="1200" dirty="0" smtClean="0"/>
              <a:t> Word2Vec implementation</a:t>
            </a:r>
            <a:endParaRPr lang="en-US" sz="1200" dirty="0"/>
          </a:p>
        </p:txBody>
      </p:sp>
      <p:sp>
        <p:nvSpPr>
          <p:cNvPr id="18" name="Rectangle 17"/>
          <p:cNvSpPr/>
          <p:nvPr/>
        </p:nvSpPr>
        <p:spPr>
          <a:xfrm>
            <a:off x="2436454" y="3828702"/>
            <a:ext cx="444886" cy="20097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017713" y="3837630"/>
            <a:ext cx="444886" cy="20097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641285" y="3828702"/>
            <a:ext cx="444886" cy="2009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260249" y="3837630"/>
            <a:ext cx="444886" cy="2009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894878" y="3826236"/>
            <a:ext cx="444886" cy="20097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5529507" y="3826236"/>
            <a:ext cx="444886" cy="2009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6108314" y="3828702"/>
            <a:ext cx="444886" cy="2009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2743200" y="2925363"/>
            <a:ext cx="1272237" cy="841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3452200" y="2941597"/>
            <a:ext cx="1366604" cy="865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4079341" y="2941597"/>
            <a:ext cx="682274" cy="75359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4438044" y="2952998"/>
            <a:ext cx="349358" cy="786058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5514443" y="2923867"/>
            <a:ext cx="179423" cy="809933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5638800" y="2923867"/>
            <a:ext cx="610107" cy="786058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>
            <a:off x="5083606" y="2894707"/>
            <a:ext cx="212419" cy="785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622597" y="4225070"/>
            <a:ext cx="35959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each argument:</a:t>
            </a:r>
          </a:p>
          <a:p>
            <a:r>
              <a:rPr lang="en-US" dirty="0" smtClean="0"/>
              <a:t>Type and formal parameter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4907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04970"/>
            <a:ext cx="8177213" cy="721210"/>
          </a:xfrm>
        </p:spPr>
        <p:txBody>
          <a:bodyPr/>
          <a:lstStyle/>
          <a:p>
            <a:r>
              <a:rPr lang="en-US" altLang="zh-CN" sz="3200" dirty="0" smtClean="0"/>
              <a:t>Code snippets as vectors</a:t>
            </a:r>
            <a:endParaRPr lang="zh-CN" altLang="en-US" sz="2000" dirty="0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599" y="1447800"/>
            <a:ext cx="8177213" cy="4572000"/>
          </a:xfrm>
        </p:spPr>
        <p:txBody>
          <a:bodyPr/>
          <a:lstStyle/>
          <a:p>
            <a:pPr marL="0" indent="0" algn="just">
              <a:lnSpc>
                <a:spcPct val="115000"/>
              </a:lnSpc>
              <a:buNone/>
            </a:pPr>
            <a:r>
              <a:rPr lang="en-US" altLang="zh-CN" sz="1600" dirty="0" smtClean="0"/>
              <a:t>Concatenate </a:t>
            </a:r>
            <a:r>
              <a:rPr lang="en-US" altLang="zh-CN" sz="1600" dirty="0" err="1" smtClean="0"/>
              <a:t>embeddings</a:t>
            </a:r>
            <a:r>
              <a:rPr lang="en-US" altLang="zh-CN" sz="1600" dirty="0" smtClean="0"/>
              <a:t> of names in code snippet:</a:t>
            </a:r>
          </a:p>
          <a:p>
            <a:pPr algn="just">
              <a:lnSpc>
                <a:spcPct val="115000"/>
              </a:lnSpc>
            </a:pPr>
            <a:r>
              <a:rPr lang="en-US" altLang="zh-CN" sz="1600" dirty="0" smtClean="0"/>
              <a:t>Wrong binary operator/operation</a:t>
            </a:r>
          </a:p>
          <a:p>
            <a:pPr marL="0" indent="0" algn="just">
              <a:lnSpc>
                <a:spcPct val="115000"/>
              </a:lnSpc>
              <a:buNone/>
            </a:pPr>
            <a:endParaRPr lang="en-US" altLang="zh-CN" sz="1600" dirty="0" smtClean="0"/>
          </a:p>
          <a:p>
            <a:pPr marL="0" indent="0" algn="just">
              <a:lnSpc>
                <a:spcPct val="115000"/>
              </a:lnSpc>
              <a:buNone/>
            </a:pPr>
            <a:endParaRPr lang="en-US" altLang="zh-CN" sz="1600" dirty="0"/>
          </a:p>
          <a:p>
            <a:pPr marL="0" indent="0" algn="just">
              <a:lnSpc>
                <a:spcPct val="115000"/>
              </a:lnSpc>
              <a:buNone/>
            </a:pPr>
            <a:endParaRPr lang="en-US" altLang="zh-CN" sz="1600" dirty="0" smtClean="0"/>
          </a:p>
          <a:p>
            <a:pPr marL="231775" indent="-231775" algn="just">
              <a:lnSpc>
                <a:spcPct val="115000"/>
              </a:lnSpc>
              <a:buFont typeface="Wingdings" pitchFamily="2" charset="2"/>
              <a:buNone/>
            </a:pPr>
            <a:endParaRPr lang="zh-CN" altLang="en-US" dirty="0" smtClean="0"/>
          </a:p>
        </p:txBody>
      </p:sp>
      <p:sp>
        <p:nvSpPr>
          <p:cNvPr id="11268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990000"/>
              </a:buClr>
              <a:buSzPct val="85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5F5F5F"/>
              </a:buClr>
              <a:buFont typeface="Wingdings 3" panose="05040102010807070707" pitchFamily="18" charset="2"/>
              <a:buChar char="[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Font typeface="Arial" panose="020B0604020202020204" pitchFamily="34" charset="0"/>
              <a:buChar char="−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Font typeface="Arial" panose="020B0604020202020204" pitchFamily="34" charset="0"/>
              <a:buChar char="▪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de-DE" altLang="en-US" sz="1000" smtClean="0">
              <a:ea typeface="MS PGothic" panose="020B0600070205080204" pitchFamily="34" charset="-128"/>
            </a:endParaRPr>
          </a:p>
          <a:p>
            <a:pPr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de-DE" altLang="en-US" sz="1000" smtClean="0">
                <a:ea typeface="MS PGothic" panose="020B0600070205080204" pitchFamily="34" charset="-128"/>
              </a:rPr>
              <a:t>Page </a:t>
            </a:r>
            <a:fld id="{86532620-EE16-4692-A7FF-47162C7E0C8F}" type="slidenum">
              <a:rPr lang="de-DE" altLang="en-US" sz="1000" smtClean="0">
                <a:ea typeface="MS PGothic" panose="020B0600070205080204" pitchFamily="34" charset="-128"/>
              </a:rPr>
              <a:pPr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21</a:t>
            </a:fld>
            <a:r>
              <a:rPr lang="ru-RU" altLang="en-US" sz="1000" smtClean="0">
                <a:ea typeface="MS PGothic" panose="020B0600070205080204" pitchFamily="34" charset="-128"/>
              </a:rPr>
              <a:t>/1</a:t>
            </a:r>
            <a:r>
              <a:rPr lang="en-US" altLang="en-US" sz="1000" smtClean="0">
                <a:ea typeface="MS PGothic" panose="020B0600070205080204" pitchFamily="34" charset="-128"/>
              </a:rPr>
              <a:t>3</a:t>
            </a:r>
            <a:endParaRPr lang="en-GB" altLang="en-US" sz="1000" smtClean="0">
              <a:ea typeface="MS PGothic" panose="020B0600070205080204" pitchFamily="34" charset="-12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38433" y="2554590"/>
            <a:ext cx="2800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r>
              <a:rPr lang="en-US" dirty="0" smtClean="0"/>
              <a:t>           &lt;=               length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822495" y="3826236"/>
            <a:ext cx="444886" cy="20097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2142925" y="2915305"/>
            <a:ext cx="893496" cy="779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50737" y="4212009"/>
            <a:ext cx="20697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each operand:</a:t>
            </a:r>
          </a:p>
          <a:p>
            <a:r>
              <a:rPr lang="en-US" dirty="0" smtClean="0"/>
              <a:t>name and type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206566" y="5620146"/>
            <a:ext cx="25442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Embedding size: 200:</a:t>
            </a:r>
          </a:p>
          <a:p>
            <a:r>
              <a:rPr lang="en-US" sz="1200" dirty="0" err="1" smtClean="0"/>
              <a:t>Gensim</a:t>
            </a:r>
            <a:r>
              <a:rPr lang="en-US" sz="1200" dirty="0" smtClean="0"/>
              <a:t> Word2Vec implementation</a:t>
            </a:r>
            <a:endParaRPr lang="en-US" sz="1200" dirty="0"/>
          </a:p>
        </p:txBody>
      </p:sp>
      <p:sp>
        <p:nvSpPr>
          <p:cNvPr id="18" name="Rectangle 17"/>
          <p:cNvSpPr/>
          <p:nvPr/>
        </p:nvSpPr>
        <p:spPr>
          <a:xfrm>
            <a:off x="2436454" y="3828702"/>
            <a:ext cx="444886" cy="20097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017713" y="3837630"/>
            <a:ext cx="444886" cy="20097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641285" y="3828702"/>
            <a:ext cx="444886" cy="20097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260249" y="3837630"/>
            <a:ext cx="444886" cy="20097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894878" y="3826236"/>
            <a:ext cx="444886" cy="20097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5529507" y="3826236"/>
            <a:ext cx="444886" cy="20097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2743201" y="2960112"/>
            <a:ext cx="233337" cy="806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3298529" y="2915305"/>
            <a:ext cx="464933" cy="851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>
            <a:off x="4025570" y="2923922"/>
            <a:ext cx="947397" cy="786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534752" y="4694640"/>
            <a:ext cx="26981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Parent and grand-parent</a:t>
            </a:r>
          </a:p>
          <a:p>
            <a:r>
              <a:rPr lang="en-US" dirty="0" smtClean="0"/>
              <a:t>AST node type</a:t>
            </a:r>
            <a:endParaRPr lang="en-US" dirty="0"/>
          </a:p>
        </p:txBody>
      </p:sp>
      <p:cxnSp>
        <p:nvCxnSpPr>
          <p:cNvPr id="29" name="Straight Arrow Connector 28"/>
          <p:cNvCxnSpPr/>
          <p:nvPr/>
        </p:nvCxnSpPr>
        <p:spPr>
          <a:xfrm flipH="1" flipV="1">
            <a:off x="5170023" y="4114800"/>
            <a:ext cx="263693" cy="608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4465276" y="2940877"/>
            <a:ext cx="947396" cy="786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 flipV="1">
            <a:off x="5791200" y="4173020"/>
            <a:ext cx="372936" cy="627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66792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01638"/>
            <a:ext cx="8177213" cy="721210"/>
          </a:xfrm>
        </p:spPr>
        <p:txBody>
          <a:bodyPr/>
          <a:lstStyle/>
          <a:p>
            <a:r>
              <a:rPr lang="en-US" altLang="zh-CN" sz="3200" dirty="0" smtClean="0"/>
              <a:t>Solution: Word2Vec</a:t>
            </a:r>
            <a:br>
              <a:rPr lang="en-US" altLang="zh-CN" sz="3200" dirty="0" smtClean="0"/>
            </a:br>
            <a:endParaRPr lang="zh-CN" altLang="en-US" sz="2000" dirty="0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599" y="1447800"/>
            <a:ext cx="8177213" cy="4572000"/>
          </a:xfrm>
        </p:spPr>
        <p:txBody>
          <a:bodyPr/>
          <a:lstStyle/>
          <a:p>
            <a:pPr marL="0" indent="0" algn="just">
              <a:lnSpc>
                <a:spcPct val="115000"/>
              </a:lnSpc>
              <a:buNone/>
            </a:pPr>
            <a:r>
              <a:rPr lang="en-US" altLang="zh-CN" sz="1600" dirty="0" smtClean="0"/>
              <a:t>Word </a:t>
            </a:r>
            <a:r>
              <a:rPr lang="en-US" altLang="zh-CN" sz="1600" dirty="0" err="1" smtClean="0"/>
              <a:t>embeddings</a:t>
            </a:r>
            <a:endParaRPr lang="en-US" altLang="zh-CN" sz="1600" dirty="0" smtClean="0"/>
          </a:p>
          <a:p>
            <a:pPr algn="just">
              <a:lnSpc>
                <a:spcPct val="115000"/>
              </a:lnSpc>
            </a:pPr>
            <a:r>
              <a:rPr lang="en-US" altLang="zh-CN" sz="1600" dirty="0" smtClean="0"/>
              <a:t>Continuous vector representation of each word</a:t>
            </a:r>
          </a:p>
          <a:p>
            <a:pPr algn="just">
              <a:lnSpc>
                <a:spcPct val="115000"/>
              </a:lnSpc>
            </a:pPr>
            <a:r>
              <a:rPr lang="en-US" altLang="zh-CN" sz="1600" dirty="0" smtClean="0"/>
              <a:t>Similar words have similar vectors</a:t>
            </a:r>
          </a:p>
          <a:p>
            <a:pPr marL="0" indent="0" algn="just">
              <a:lnSpc>
                <a:spcPct val="115000"/>
              </a:lnSpc>
              <a:buNone/>
            </a:pPr>
            <a:endParaRPr lang="en-US" altLang="zh-CN" sz="1600" dirty="0" smtClean="0"/>
          </a:p>
          <a:p>
            <a:pPr marL="0" indent="0" algn="just">
              <a:lnSpc>
                <a:spcPct val="115000"/>
              </a:lnSpc>
              <a:buNone/>
            </a:pPr>
            <a:r>
              <a:rPr lang="en-US" altLang="zh-CN" sz="1600" dirty="0" smtClean="0"/>
              <a:t>Learn </a:t>
            </a:r>
            <a:r>
              <a:rPr lang="en-US" altLang="zh-CN" sz="1600" dirty="0" err="1" smtClean="0"/>
              <a:t>Embeddings</a:t>
            </a:r>
            <a:r>
              <a:rPr lang="en-US" altLang="zh-CN" sz="1600" dirty="0" smtClean="0"/>
              <a:t> from corpus of text</a:t>
            </a:r>
          </a:p>
          <a:p>
            <a:pPr algn="just">
              <a:lnSpc>
                <a:spcPct val="115000"/>
              </a:lnSpc>
            </a:pPr>
            <a:r>
              <a:rPr lang="en-US" altLang="zh-CN" sz="1600" dirty="0" smtClean="0"/>
              <a:t>Context: Surrounding words in sentences</a:t>
            </a:r>
          </a:p>
          <a:p>
            <a:pPr marL="0" indent="0" algn="just">
              <a:lnSpc>
                <a:spcPct val="115000"/>
              </a:lnSpc>
              <a:buNone/>
            </a:pPr>
            <a:endParaRPr lang="en-US" altLang="zh-CN" sz="1600" dirty="0" smtClean="0"/>
          </a:p>
          <a:p>
            <a:pPr marL="0" indent="0" algn="just">
              <a:lnSpc>
                <a:spcPct val="115000"/>
              </a:lnSpc>
              <a:buNone/>
            </a:pPr>
            <a:endParaRPr lang="en-US" altLang="zh-CN" sz="1600" dirty="0"/>
          </a:p>
          <a:p>
            <a:pPr marL="0" indent="0" algn="just">
              <a:lnSpc>
                <a:spcPct val="115000"/>
              </a:lnSpc>
              <a:buNone/>
            </a:pPr>
            <a:endParaRPr lang="en-US" altLang="zh-CN" sz="1600" dirty="0" smtClean="0"/>
          </a:p>
          <a:p>
            <a:pPr marL="231775" indent="-231775" algn="just">
              <a:lnSpc>
                <a:spcPct val="115000"/>
              </a:lnSpc>
              <a:buFont typeface="Wingdings" pitchFamily="2" charset="2"/>
              <a:buNone/>
            </a:pPr>
            <a:endParaRPr lang="zh-CN" altLang="en-US" dirty="0" smtClean="0"/>
          </a:p>
        </p:txBody>
      </p:sp>
      <p:sp>
        <p:nvSpPr>
          <p:cNvPr id="11268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990000"/>
              </a:buClr>
              <a:buSzPct val="85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5F5F5F"/>
              </a:buClr>
              <a:buFont typeface="Wingdings 3" panose="05040102010807070707" pitchFamily="18" charset="2"/>
              <a:buChar char="[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Font typeface="Arial" panose="020B0604020202020204" pitchFamily="34" charset="0"/>
              <a:buChar char="−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Font typeface="Arial" panose="020B0604020202020204" pitchFamily="34" charset="0"/>
              <a:buChar char="▪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de-DE" altLang="en-US" sz="1000" smtClean="0">
              <a:ea typeface="MS PGothic" panose="020B0600070205080204" pitchFamily="34" charset="-128"/>
            </a:endParaRPr>
          </a:p>
          <a:p>
            <a:pPr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de-DE" altLang="en-US" sz="1000" smtClean="0">
                <a:ea typeface="MS PGothic" panose="020B0600070205080204" pitchFamily="34" charset="-128"/>
              </a:rPr>
              <a:t>Page </a:t>
            </a:r>
            <a:fld id="{86532620-EE16-4692-A7FF-47162C7E0C8F}" type="slidenum">
              <a:rPr lang="de-DE" altLang="en-US" sz="1000" smtClean="0">
                <a:ea typeface="MS PGothic" panose="020B0600070205080204" pitchFamily="34" charset="-128"/>
              </a:rPr>
              <a:pPr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22</a:t>
            </a:fld>
            <a:r>
              <a:rPr lang="ru-RU" altLang="en-US" sz="1000" smtClean="0">
                <a:ea typeface="MS PGothic" panose="020B0600070205080204" pitchFamily="34" charset="-128"/>
              </a:rPr>
              <a:t>/1</a:t>
            </a:r>
            <a:r>
              <a:rPr lang="en-US" altLang="en-US" sz="1000" smtClean="0">
                <a:ea typeface="MS PGothic" panose="020B0600070205080204" pitchFamily="34" charset="-128"/>
              </a:rPr>
              <a:t>3</a:t>
            </a:r>
            <a:endParaRPr lang="en-GB" altLang="en-US" sz="1000" smtClean="0">
              <a:ea typeface="MS PGothic" panose="020B0600070205080204" pitchFamily="34" charset="-12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599" y="441960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 Layer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10052" y="5029200"/>
            <a:ext cx="9797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Context</a:t>
            </a:r>
          </a:p>
          <a:p>
            <a:r>
              <a:rPr lang="en-US" dirty="0" smtClean="0"/>
              <a:t>words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2057400" y="4267200"/>
            <a:ext cx="152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066725" y="4713132"/>
            <a:ext cx="152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078804" y="5164442"/>
            <a:ext cx="152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078804" y="5615752"/>
            <a:ext cx="152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438400" y="5105400"/>
            <a:ext cx="6188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461699" y="4933266"/>
            <a:ext cx="152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673782" y="4542558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Hidden Layer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079341" y="5123766"/>
            <a:ext cx="6188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5268329" y="4945165"/>
            <a:ext cx="152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477087" y="4419600"/>
            <a:ext cx="15824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 Layer:</a:t>
            </a:r>
          </a:p>
          <a:p>
            <a:r>
              <a:rPr lang="en-US" dirty="0" smtClean="0"/>
              <a:t>Word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206566" y="5620146"/>
            <a:ext cx="25442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Embedding size: 200:</a:t>
            </a:r>
          </a:p>
          <a:p>
            <a:r>
              <a:rPr lang="en-US" sz="1200" dirty="0" err="1" smtClean="0"/>
              <a:t>Gensim</a:t>
            </a:r>
            <a:r>
              <a:rPr lang="en-US" sz="1200" dirty="0" smtClean="0"/>
              <a:t> Word2Vec implementation</a:t>
            </a:r>
            <a:endParaRPr 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2620201" y="5481254"/>
            <a:ext cx="3256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Size: 200, dropout 0.2</a:t>
            </a:r>
          </a:p>
          <a:p>
            <a:r>
              <a:rPr lang="en-US" sz="1200" dirty="0" err="1" smtClean="0"/>
              <a:t>RMSProp</a:t>
            </a:r>
            <a:r>
              <a:rPr lang="en-US" sz="1200" dirty="0" smtClean="0"/>
              <a:t> optimizer with binary cross entropy</a:t>
            </a:r>
          </a:p>
          <a:p>
            <a:r>
              <a:rPr lang="en-US" sz="1200" dirty="0"/>
              <a:t>a</a:t>
            </a:r>
            <a:r>
              <a:rPr lang="en-US" sz="1200" dirty="0" smtClean="0"/>
              <a:t>s a loss function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4925298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01638"/>
            <a:ext cx="8177213" cy="721210"/>
          </a:xfrm>
        </p:spPr>
        <p:txBody>
          <a:bodyPr/>
          <a:lstStyle/>
          <a:p>
            <a:r>
              <a:rPr lang="en-US" altLang="zh-CN" sz="3200" dirty="0" smtClean="0"/>
              <a:t>Importance of </a:t>
            </a:r>
            <a:r>
              <a:rPr lang="en-US" altLang="zh-CN" sz="3200" dirty="0" err="1" smtClean="0"/>
              <a:t>embeddings</a:t>
            </a:r>
            <a:endParaRPr lang="zh-CN" altLang="en-US" sz="2000" dirty="0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599" y="1447800"/>
            <a:ext cx="8177213" cy="4572000"/>
          </a:xfrm>
        </p:spPr>
        <p:txBody>
          <a:bodyPr/>
          <a:lstStyle/>
          <a:p>
            <a:pPr marL="0" indent="0" algn="just">
              <a:lnSpc>
                <a:spcPct val="115000"/>
              </a:lnSpc>
              <a:buNone/>
            </a:pPr>
            <a:r>
              <a:rPr lang="en-US" altLang="zh-CN" sz="1600" dirty="0" smtClean="0"/>
              <a:t>How many True positives do we miss with random </a:t>
            </a:r>
            <a:r>
              <a:rPr lang="en-US" altLang="zh-CN" sz="1600" dirty="0" err="1" smtClean="0"/>
              <a:t>embeddings</a:t>
            </a:r>
            <a:r>
              <a:rPr lang="en-US" altLang="zh-CN" sz="1600" dirty="0" smtClean="0"/>
              <a:t>?</a:t>
            </a:r>
          </a:p>
          <a:p>
            <a:pPr algn="just">
              <a:lnSpc>
                <a:spcPct val="115000"/>
              </a:lnSpc>
            </a:pPr>
            <a:r>
              <a:rPr lang="en-US" altLang="zh-CN" sz="1600" dirty="0" smtClean="0"/>
              <a:t>Example: </a:t>
            </a:r>
          </a:p>
          <a:p>
            <a:pPr marL="0" indent="0" algn="just">
              <a:lnSpc>
                <a:spcPct val="115000"/>
              </a:lnSpc>
              <a:buNone/>
            </a:pPr>
            <a:endParaRPr lang="en-US" altLang="zh-CN" sz="1600" dirty="0" smtClean="0"/>
          </a:p>
          <a:p>
            <a:pPr marL="0" indent="0" algn="just">
              <a:lnSpc>
                <a:spcPct val="115000"/>
              </a:lnSpc>
              <a:buNone/>
            </a:pPr>
            <a:r>
              <a:rPr lang="en-US" altLang="zh-CN" sz="1600" dirty="0" smtClean="0"/>
              <a:t>                      transform  = is(</a:t>
            </a:r>
            <a:r>
              <a:rPr lang="en-US" altLang="zh-CN" sz="1600" dirty="0" err="1" smtClean="0"/>
              <a:t>obj</a:t>
            </a:r>
            <a:r>
              <a:rPr lang="en-US" altLang="zh-CN" sz="1600" dirty="0" smtClean="0"/>
              <a:t>, value) | is(</a:t>
            </a:r>
            <a:r>
              <a:rPr lang="en-US" altLang="zh-CN" sz="1600" dirty="0" err="1" smtClean="0"/>
              <a:t>func</a:t>
            </a:r>
            <a:r>
              <a:rPr lang="en-US" altLang="zh-CN" sz="1600" dirty="0" smtClean="0"/>
              <a:t>, value)</a:t>
            </a:r>
          </a:p>
          <a:p>
            <a:pPr marL="0" indent="0" algn="just">
              <a:lnSpc>
                <a:spcPct val="115000"/>
              </a:lnSpc>
              <a:buNone/>
            </a:pPr>
            <a:endParaRPr lang="en-US" altLang="zh-CN" sz="1600" dirty="0"/>
          </a:p>
          <a:p>
            <a:pPr marL="0" indent="0" algn="just">
              <a:lnSpc>
                <a:spcPct val="115000"/>
              </a:lnSpc>
              <a:buNone/>
            </a:pPr>
            <a:r>
              <a:rPr lang="en-US" altLang="zh-CN" sz="1600" dirty="0" smtClean="0"/>
              <a:t>Bitwise OR for logical OR of </a:t>
            </a:r>
            <a:r>
              <a:rPr lang="en-US" altLang="zh-CN" sz="1600" dirty="0" err="1" smtClean="0"/>
              <a:t>booleans</a:t>
            </a:r>
            <a:r>
              <a:rPr lang="en-US" altLang="zh-CN" sz="1600" dirty="0" smtClean="0"/>
              <a:t>: inefficient and error-prone</a:t>
            </a:r>
          </a:p>
          <a:p>
            <a:pPr marL="0" indent="0" algn="just">
              <a:lnSpc>
                <a:spcPct val="115000"/>
              </a:lnSpc>
              <a:buNone/>
            </a:pPr>
            <a:endParaRPr lang="en-US" altLang="zh-CN" sz="1600" dirty="0"/>
          </a:p>
          <a:p>
            <a:pPr marL="0" indent="0" algn="just">
              <a:lnSpc>
                <a:spcPct val="115000"/>
              </a:lnSpc>
              <a:buNone/>
            </a:pPr>
            <a:endParaRPr lang="en-US" altLang="zh-CN" sz="1600" dirty="0" smtClean="0"/>
          </a:p>
          <a:p>
            <a:pPr marL="231775" indent="-231775" algn="just">
              <a:lnSpc>
                <a:spcPct val="115000"/>
              </a:lnSpc>
              <a:buFont typeface="Wingdings" pitchFamily="2" charset="2"/>
              <a:buNone/>
            </a:pPr>
            <a:endParaRPr lang="zh-CN" altLang="en-US" dirty="0" smtClean="0"/>
          </a:p>
        </p:txBody>
      </p:sp>
      <p:sp>
        <p:nvSpPr>
          <p:cNvPr id="11268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990000"/>
              </a:buClr>
              <a:buSzPct val="85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5F5F5F"/>
              </a:buClr>
              <a:buFont typeface="Wingdings 3" panose="05040102010807070707" pitchFamily="18" charset="2"/>
              <a:buChar char="[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Font typeface="Arial" panose="020B0604020202020204" pitchFamily="34" charset="0"/>
              <a:buChar char="−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Font typeface="Arial" panose="020B0604020202020204" pitchFamily="34" charset="0"/>
              <a:buChar char="▪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de-DE" altLang="en-US" sz="1000" smtClean="0">
              <a:ea typeface="MS PGothic" panose="020B0600070205080204" pitchFamily="34" charset="-128"/>
            </a:endParaRPr>
          </a:p>
          <a:p>
            <a:pPr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de-DE" altLang="en-US" sz="1000" smtClean="0">
                <a:ea typeface="MS PGothic" panose="020B0600070205080204" pitchFamily="34" charset="-128"/>
              </a:rPr>
              <a:t>Page </a:t>
            </a:r>
            <a:fld id="{86532620-EE16-4692-A7FF-47162C7E0C8F}" type="slidenum">
              <a:rPr lang="de-DE" altLang="en-US" sz="1000" smtClean="0">
                <a:ea typeface="MS PGothic" panose="020B0600070205080204" pitchFamily="34" charset="-128"/>
              </a:rPr>
              <a:pPr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23</a:t>
            </a:fld>
            <a:r>
              <a:rPr lang="ru-RU" altLang="en-US" sz="1000" smtClean="0">
                <a:ea typeface="MS PGothic" panose="020B0600070205080204" pitchFamily="34" charset="-128"/>
              </a:rPr>
              <a:t>/1</a:t>
            </a:r>
            <a:r>
              <a:rPr lang="en-US" altLang="en-US" sz="1000" smtClean="0">
                <a:ea typeface="MS PGothic" panose="020B0600070205080204" pitchFamily="34" charset="-128"/>
              </a:rPr>
              <a:t>3</a:t>
            </a:r>
            <a:endParaRPr lang="en-GB" altLang="en-US" sz="1000" smtClean="0"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926680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84225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990000"/>
              </a:buClr>
              <a:buSzPct val="85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1pPr>
            <a:lvl2pPr marL="742950" indent="-285750" defTabSz="784225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5F5F5F"/>
              </a:buClr>
              <a:buFont typeface="Wingdings 3" panose="05040102010807070707" pitchFamily="18" charset="2"/>
              <a:buChar char="[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2pPr>
            <a:lvl3pPr marL="1143000" indent="-228600" defTabSz="784225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Font typeface="Arial" panose="020B0604020202020204" pitchFamily="34" charset="0"/>
              <a:buChar char="−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3pPr>
            <a:lvl4pPr marL="1600200" indent="-228600" defTabSz="784225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Font typeface="Arial" panose="020B0604020202020204" pitchFamily="34" charset="0"/>
              <a:buChar char="▪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4pPr>
            <a:lvl5pPr marL="2057400" indent="-228600" defTabSz="784225">
              <a:spcBef>
                <a:spcPct val="20000"/>
              </a:spcBef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842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842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842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842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de-DE" altLang="en-US" sz="1000" smtClean="0">
              <a:ea typeface="MS PGothic" panose="020B0600070205080204" pitchFamily="34" charset="-128"/>
            </a:endParaRPr>
          </a:p>
          <a:p>
            <a:pPr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de-DE" altLang="en-US" sz="1000" smtClean="0">
                <a:ea typeface="MS PGothic" panose="020B0600070205080204" pitchFamily="34" charset="-128"/>
              </a:rPr>
              <a:t>Page </a:t>
            </a:r>
            <a:fld id="{8DC6A97E-2057-4D78-A7C7-ACEC89E1A461}" type="slidenum">
              <a:rPr lang="de-DE" altLang="en-US" sz="1000" smtClean="0">
                <a:ea typeface="MS PGothic" panose="020B0600070205080204" pitchFamily="34" charset="-128"/>
              </a:rPr>
              <a:pPr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24</a:t>
            </a:fld>
            <a:r>
              <a:rPr lang="ru-RU" altLang="en-US" sz="1000" smtClean="0">
                <a:ea typeface="MS PGothic" panose="020B0600070205080204" pitchFamily="34" charset="-128"/>
              </a:rPr>
              <a:t>/1</a:t>
            </a:r>
            <a:r>
              <a:rPr lang="en-US" altLang="en-US" sz="1000" smtClean="0">
                <a:ea typeface="MS PGothic" panose="020B0600070205080204" pitchFamily="34" charset="-128"/>
              </a:rPr>
              <a:t>3</a:t>
            </a:r>
            <a:endParaRPr lang="en-GB" altLang="en-US" sz="1000" smtClean="0">
              <a:ea typeface="MS PGothic" panose="020B0600070205080204" pitchFamily="34" charset="-128"/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5" y="12700"/>
            <a:ext cx="9115425" cy="720725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altLang="zh-CN" sz="3200" dirty="0" smtClean="0"/>
              <a:t>Achievements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66825"/>
            <a:ext cx="8001000" cy="2314575"/>
          </a:xfrm>
        </p:spPr>
        <p:txBody>
          <a:bodyPr/>
          <a:lstStyle/>
          <a:p>
            <a:pPr marL="522288" lvl="1" indent="0" eaLnBrk="1" hangingPunct="1">
              <a:buFont typeface="Wingdings" panose="05000000000000000000" pitchFamily="2" charset="2"/>
              <a:buChar char="Ø"/>
              <a:tabLst>
                <a:tab pos="444500" algn="l"/>
              </a:tabLst>
            </a:pPr>
            <a:r>
              <a:rPr lang="en-US" altLang="en-US" sz="1600" dirty="0" smtClean="0"/>
              <a:t>   68% True positives, which is high, even compared to manually created patterns classifiers</a:t>
            </a:r>
          </a:p>
          <a:p>
            <a:pPr marL="522288" lvl="1" indent="0" eaLnBrk="1" hangingPunct="1">
              <a:buFont typeface="Wingdings" panose="05000000000000000000" pitchFamily="2" charset="2"/>
              <a:buChar char="Ø"/>
              <a:tabLst>
                <a:tab pos="444500" algn="l"/>
              </a:tabLst>
            </a:pPr>
            <a:r>
              <a:rPr lang="en-US" altLang="en-US" sz="1600" dirty="0" smtClean="0"/>
              <a:t>Used state of the art multiprocessing to calculate </a:t>
            </a:r>
            <a:r>
              <a:rPr lang="en-US" altLang="en-US" sz="1600" dirty="0" err="1" smtClean="0"/>
              <a:t>git</a:t>
            </a:r>
            <a:r>
              <a:rPr lang="en-US" altLang="en-US" sz="1600" dirty="0" smtClean="0"/>
              <a:t> repos statistics</a:t>
            </a:r>
          </a:p>
          <a:p>
            <a:pPr marL="522288" lvl="1" indent="0" eaLnBrk="1" hangingPunct="1">
              <a:buFont typeface="Wingdings" panose="05000000000000000000" pitchFamily="2" charset="2"/>
              <a:buChar char="Ø"/>
              <a:tabLst>
                <a:tab pos="444500" algn="l"/>
              </a:tabLst>
            </a:pPr>
            <a:r>
              <a:rPr lang="en-US" altLang="zh-CN" sz="1600" dirty="0" smtClean="0"/>
              <a:t>Used </a:t>
            </a:r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API: up to 5000 requests per day</a:t>
            </a:r>
          </a:p>
          <a:p>
            <a:pPr marL="522288" lvl="1" indent="0" eaLnBrk="1" hangingPunct="1">
              <a:buFont typeface="Wingdings" panose="05000000000000000000" pitchFamily="2" charset="2"/>
              <a:buChar char="Ø"/>
              <a:tabLst>
                <a:tab pos="444500" algn="l"/>
              </a:tabLst>
            </a:pPr>
            <a:r>
              <a:rPr lang="en-US" altLang="zh-CN" sz="1600" dirty="0" smtClean="0"/>
              <a:t>Found unique correlation between repo volatility and overall code quality</a:t>
            </a:r>
          </a:p>
          <a:p>
            <a:pPr marL="522288" lvl="1" indent="0" eaLnBrk="1" hangingPunct="1">
              <a:buFont typeface="Wingdings" panose="05000000000000000000" pitchFamily="2" charset="2"/>
              <a:buChar char="Ø"/>
              <a:tabLst>
                <a:tab pos="444500" algn="l"/>
              </a:tabLst>
            </a:pPr>
            <a:r>
              <a:rPr lang="en-US" altLang="zh-CN" sz="1600" dirty="0" smtClean="0"/>
              <a:t>Researched various </a:t>
            </a:r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output formats to reuse in feature projects</a:t>
            </a:r>
          </a:p>
          <a:p>
            <a:pPr marL="522288" lvl="1" indent="0" eaLnBrk="1" hangingPunct="1">
              <a:buFont typeface="Wingdings" panose="05000000000000000000" pitchFamily="2" charset="2"/>
              <a:buChar char="Ø"/>
              <a:tabLst>
                <a:tab pos="444500" algn="l"/>
              </a:tabLst>
            </a:pPr>
            <a:r>
              <a:rPr lang="en-US" altLang="zh-CN" sz="1600" dirty="0" smtClean="0"/>
              <a:t>Distributable python package created, ready to run on Ubuntu/Windows as executable shell command (</a:t>
            </a:r>
            <a:r>
              <a:rPr lang="en-US" altLang="zh-CN" sz="1600" dirty="0" smtClean="0">
                <a:hlinkClick r:id="rId2"/>
              </a:rPr>
              <a:t>https://test.pypi.org/project/volatility-zuoqin/0.0.4/</a:t>
            </a:r>
            <a:r>
              <a:rPr lang="en-US" altLang="en-US" sz="1400" dirty="0" smtClean="0"/>
              <a:t>)</a:t>
            </a:r>
            <a:endParaRPr lang="en-US" altLang="zh-CN" sz="13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01638"/>
            <a:ext cx="8177213" cy="721210"/>
          </a:xfrm>
        </p:spPr>
        <p:txBody>
          <a:bodyPr/>
          <a:lstStyle/>
          <a:p>
            <a:r>
              <a:rPr lang="en-US" altLang="zh-CN" sz="3200" dirty="0" smtClean="0"/>
              <a:t>New slide</a:t>
            </a:r>
            <a:endParaRPr lang="zh-CN" altLang="en-US" sz="2000" dirty="0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599" y="1447800"/>
            <a:ext cx="8177213" cy="4572000"/>
          </a:xfrm>
        </p:spPr>
        <p:txBody>
          <a:bodyPr/>
          <a:lstStyle/>
          <a:p>
            <a:pPr marL="0" indent="0" algn="just">
              <a:lnSpc>
                <a:spcPct val="115000"/>
              </a:lnSpc>
              <a:buNone/>
            </a:pPr>
            <a:r>
              <a:rPr lang="en-US" altLang="zh-CN" sz="1600" dirty="0" smtClean="0"/>
              <a:t>Simplifies the problem:</a:t>
            </a:r>
          </a:p>
          <a:p>
            <a:pPr algn="just">
              <a:lnSpc>
                <a:spcPct val="115000"/>
              </a:lnSpc>
            </a:pPr>
            <a:r>
              <a:rPr lang="en-US" altLang="zh-CN" sz="1600" dirty="0" smtClean="0"/>
              <a:t>Before: Writing a program analysis</a:t>
            </a:r>
          </a:p>
          <a:p>
            <a:pPr algn="just">
              <a:lnSpc>
                <a:spcPct val="115000"/>
              </a:lnSpc>
            </a:pPr>
            <a:r>
              <a:rPr lang="en-US" altLang="zh-CN" sz="1600" dirty="0" smtClean="0"/>
              <a:t>Now: Providing examples of buggy and correct code</a:t>
            </a:r>
          </a:p>
          <a:p>
            <a:pPr marL="0" indent="0" algn="just">
              <a:lnSpc>
                <a:spcPct val="115000"/>
              </a:lnSpc>
              <a:buNone/>
            </a:pPr>
            <a:r>
              <a:rPr lang="en-US" altLang="zh-CN" sz="1600" dirty="0" smtClean="0"/>
              <a:t>Catches otherwise missed bugs:</a:t>
            </a:r>
          </a:p>
          <a:p>
            <a:pPr algn="just">
              <a:lnSpc>
                <a:spcPct val="115000"/>
              </a:lnSpc>
            </a:pPr>
            <a:r>
              <a:rPr lang="en-US" altLang="zh-CN" sz="1600" dirty="0" smtClean="0"/>
              <a:t>Learns conventions from corpora of existing code</a:t>
            </a:r>
          </a:p>
          <a:p>
            <a:pPr algn="just">
              <a:lnSpc>
                <a:spcPct val="115000"/>
              </a:lnSpc>
            </a:pPr>
            <a:r>
              <a:rPr lang="en-US" altLang="zh-CN" sz="1600" dirty="0" smtClean="0"/>
              <a:t>ML can handle natural language in code, which expresses domain specific knowledge</a:t>
            </a:r>
          </a:p>
          <a:p>
            <a:pPr marL="0" indent="0" algn="just">
              <a:lnSpc>
                <a:spcPct val="115000"/>
              </a:lnSpc>
              <a:buNone/>
            </a:pPr>
            <a:endParaRPr lang="en-US" altLang="zh-CN" sz="1600" dirty="0" smtClean="0"/>
          </a:p>
          <a:p>
            <a:pPr marL="0" indent="0" algn="just">
              <a:lnSpc>
                <a:spcPct val="115000"/>
              </a:lnSpc>
              <a:buNone/>
            </a:pPr>
            <a:endParaRPr lang="en-US" altLang="zh-CN" sz="1600" dirty="0"/>
          </a:p>
          <a:p>
            <a:pPr marL="0" indent="0" algn="just">
              <a:lnSpc>
                <a:spcPct val="115000"/>
              </a:lnSpc>
              <a:buNone/>
            </a:pPr>
            <a:endParaRPr lang="en-US" altLang="zh-CN" sz="1600" dirty="0" smtClean="0"/>
          </a:p>
          <a:p>
            <a:pPr marL="231775" indent="-231775" algn="just">
              <a:lnSpc>
                <a:spcPct val="115000"/>
              </a:lnSpc>
              <a:buFont typeface="Wingdings" pitchFamily="2" charset="2"/>
              <a:buNone/>
            </a:pPr>
            <a:endParaRPr lang="zh-CN" altLang="en-US" dirty="0" smtClean="0"/>
          </a:p>
        </p:txBody>
      </p:sp>
      <p:sp>
        <p:nvSpPr>
          <p:cNvPr id="11268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990000"/>
              </a:buClr>
              <a:buSzPct val="85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5F5F5F"/>
              </a:buClr>
              <a:buFont typeface="Wingdings 3" panose="05040102010807070707" pitchFamily="18" charset="2"/>
              <a:buChar char="[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Font typeface="Arial" panose="020B0604020202020204" pitchFamily="34" charset="0"/>
              <a:buChar char="−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Font typeface="Arial" panose="020B0604020202020204" pitchFamily="34" charset="0"/>
              <a:buChar char="▪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de-DE" altLang="en-US" sz="1000" smtClean="0">
              <a:ea typeface="MS PGothic" panose="020B0600070205080204" pitchFamily="34" charset="-128"/>
            </a:endParaRPr>
          </a:p>
          <a:p>
            <a:pPr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de-DE" altLang="en-US" sz="1000" smtClean="0">
                <a:ea typeface="MS PGothic" panose="020B0600070205080204" pitchFamily="34" charset="-128"/>
              </a:rPr>
              <a:t>Page </a:t>
            </a:r>
            <a:fld id="{86532620-EE16-4692-A7FF-47162C7E0C8F}" type="slidenum">
              <a:rPr lang="de-DE" altLang="en-US" sz="1000" smtClean="0">
                <a:ea typeface="MS PGothic" panose="020B0600070205080204" pitchFamily="34" charset="-128"/>
              </a:rPr>
              <a:pPr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26</a:t>
            </a:fld>
            <a:r>
              <a:rPr lang="ru-RU" altLang="en-US" sz="1000" smtClean="0">
                <a:ea typeface="MS PGothic" panose="020B0600070205080204" pitchFamily="34" charset="-128"/>
              </a:rPr>
              <a:t>/1</a:t>
            </a:r>
            <a:r>
              <a:rPr lang="en-US" altLang="en-US" sz="1000" smtClean="0">
                <a:ea typeface="MS PGothic" panose="020B0600070205080204" pitchFamily="34" charset="-128"/>
              </a:rPr>
              <a:t>3</a:t>
            </a:r>
            <a:endParaRPr lang="en-GB" altLang="en-US" sz="1000" smtClean="0"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842001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84225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990000"/>
              </a:buClr>
              <a:buSzPct val="85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1pPr>
            <a:lvl2pPr marL="742950" indent="-285750" defTabSz="784225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5F5F5F"/>
              </a:buClr>
              <a:buFont typeface="Wingdings 3" panose="05040102010807070707" pitchFamily="18" charset="2"/>
              <a:buChar char="[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2pPr>
            <a:lvl3pPr marL="1143000" indent="-228600" defTabSz="784225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Font typeface="Arial" panose="020B0604020202020204" pitchFamily="34" charset="0"/>
              <a:buChar char="−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3pPr>
            <a:lvl4pPr marL="1600200" indent="-228600" defTabSz="784225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Font typeface="Arial" panose="020B0604020202020204" pitchFamily="34" charset="0"/>
              <a:buChar char="▪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4pPr>
            <a:lvl5pPr marL="2057400" indent="-228600" defTabSz="784225">
              <a:spcBef>
                <a:spcPct val="20000"/>
              </a:spcBef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842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842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842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842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de-DE" altLang="en-US" sz="1000" smtClean="0">
              <a:ea typeface="MS PGothic" panose="020B0600070205080204" pitchFamily="34" charset="-128"/>
            </a:endParaRPr>
          </a:p>
          <a:p>
            <a:pPr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de-DE" altLang="en-US" sz="1000" smtClean="0">
                <a:ea typeface="MS PGothic" panose="020B0600070205080204" pitchFamily="34" charset="-128"/>
              </a:rPr>
              <a:t>Page </a:t>
            </a:r>
            <a:fld id="{B5397043-0525-424E-98E3-7279502AD469}" type="slidenum">
              <a:rPr lang="de-DE" altLang="en-US" sz="1000" smtClean="0">
                <a:ea typeface="MS PGothic" panose="020B0600070205080204" pitchFamily="34" charset="-128"/>
              </a:rPr>
              <a:pPr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3</a:t>
            </a:fld>
            <a:r>
              <a:rPr lang="ru-RU" altLang="en-US" sz="1000" smtClean="0">
                <a:ea typeface="MS PGothic" panose="020B0600070205080204" pitchFamily="34" charset="-128"/>
              </a:rPr>
              <a:t>/1</a:t>
            </a:r>
            <a:r>
              <a:rPr lang="en-US" altLang="en-US" sz="1000" smtClean="0">
                <a:ea typeface="MS PGothic" panose="020B0600070205080204" pitchFamily="34" charset="-128"/>
              </a:rPr>
              <a:t>3</a:t>
            </a:r>
            <a:endParaRPr lang="en-GB" altLang="en-US" sz="1000" smtClean="0">
              <a:ea typeface="MS PGothic" panose="020B0600070205080204" pitchFamily="34" charset="-128"/>
            </a:endParaRP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200" dirty="0" smtClean="0"/>
              <a:t>Self-introduction</a:t>
            </a:r>
            <a:br>
              <a:rPr lang="en-US" altLang="zh-CN" sz="3200" dirty="0" smtClean="0"/>
            </a:b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084263" y="4137025"/>
            <a:ext cx="5962650" cy="1746250"/>
          </a:xfrm>
        </p:spPr>
        <p:txBody>
          <a:bodyPr/>
          <a:lstStyle/>
          <a:p>
            <a:pPr eaLnBrk="1" hangingPunct="1"/>
            <a:endParaRPr kumimoji="1" lang="en-US" altLang="zh-CN" b="1" smtClean="0">
              <a:solidFill>
                <a:srgbClr val="333399"/>
              </a:solidFill>
            </a:endParaRPr>
          </a:p>
          <a:p>
            <a:pPr eaLnBrk="1" hangingPunct="1">
              <a:lnSpc>
                <a:spcPct val="110000"/>
              </a:lnSpc>
            </a:pPr>
            <a:endParaRPr lang="en-US" altLang="zh-CN" smtClean="0"/>
          </a:p>
        </p:txBody>
      </p:sp>
      <p:sp>
        <p:nvSpPr>
          <p:cNvPr id="8197" name="Text Box 8"/>
          <p:cNvSpPr txBox="1">
            <a:spLocks noChangeArrowheads="1"/>
          </p:cNvSpPr>
          <p:nvPr/>
        </p:nvSpPr>
        <p:spPr bwMode="auto">
          <a:xfrm>
            <a:off x="990600" y="1600200"/>
            <a:ext cx="7239000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4" tIns="45712" rIns="91424" bIns="45712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990000"/>
              </a:buClr>
              <a:buSzPct val="85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5F5F5F"/>
              </a:buClr>
              <a:buFont typeface="Wingdings 3" panose="05040102010807070707" pitchFamily="18" charset="2"/>
              <a:buChar char="[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Font typeface="Arial" panose="020B0604020202020204" pitchFamily="34" charset="0"/>
              <a:buChar char="−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Font typeface="Arial" panose="020B0604020202020204" pitchFamily="34" charset="0"/>
              <a:buChar char="▪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A50021"/>
              </a:buClr>
              <a:buSzTx/>
              <a:buFontTx/>
              <a:buNone/>
            </a:pPr>
            <a:r>
              <a:rPr lang="en-US" altLang="zh-CN" sz="1800" b="1" i="1">
                <a:latin typeface="FrutigerNext LT Regular" pitchFamily="34" charset="0"/>
                <a:cs typeface="Arial" panose="020B0604020202020204" pitchFamily="34" charset="0"/>
              </a:rPr>
              <a:t>Name:    ALEXEY ZORCHENKOV                        			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A50021"/>
              </a:buClr>
              <a:buSzTx/>
              <a:buFontTx/>
              <a:buNone/>
            </a:pPr>
            <a:r>
              <a:rPr lang="en-US" altLang="zh-CN" sz="1800" b="1" i="1">
                <a:latin typeface="FrutigerNext LT Regular" pitchFamily="34" charset="0"/>
                <a:cs typeface="Arial" panose="020B0604020202020204" pitchFamily="34" charset="0"/>
              </a:rPr>
              <a:t>Huawei ID:    z0534010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A50021"/>
              </a:buClr>
              <a:buSzTx/>
              <a:buFont typeface="Wingdings" panose="05000000000000000000" pitchFamily="2" charset="2"/>
              <a:buChar char="J"/>
            </a:pPr>
            <a:endParaRPr lang="en-US" altLang="zh-CN" sz="1800" b="1" i="1">
              <a:latin typeface="FrutigerNext LT Regular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A50021"/>
              </a:buClr>
              <a:buSzTx/>
              <a:buFontTx/>
              <a:buNone/>
            </a:pPr>
            <a:r>
              <a:rPr lang="en-US" altLang="zh-CN" sz="1800" b="1" i="1">
                <a:latin typeface="FrutigerNext LT Regular" pitchFamily="34" charset="0"/>
                <a:cs typeface="Arial" panose="020B0604020202020204" pitchFamily="34" charset="0"/>
              </a:rPr>
              <a:t>Rep. Office: Moscow City, Federation Tower 14</a:t>
            </a:r>
            <a:r>
              <a:rPr lang="en-US" altLang="zh-CN" sz="1800" b="1" i="1" baseline="30000">
                <a:latin typeface="FrutigerNext LT Regular" pitchFamily="34" charset="0"/>
                <a:cs typeface="Arial" panose="020B0604020202020204" pitchFamily="34" charset="0"/>
              </a:rPr>
              <a:t>th</a:t>
            </a:r>
            <a:r>
              <a:rPr lang="en-US" altLang="zh-CN" sz="1800" b="1" i="1">
                <a:latin typeface="FrutigerNext LT Regular" pitchFamily="34" charset="0"/>
                <a:cs typeface="Arial" panose="020B0604020202020204" pitchFamily="34" charset="0"/>
              </a:rPr>
              <a:t> floor</a:t>
            </a:r>
            <a:endParaRPr lang="ru-RU" altLang="zh-CN" sz="1800" b="1" i="1">
              <a:latin typeface="FrutigerNext LT Regular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A50021"/>
              </a:buClr>
              <a:buSzTx/>
              <a:buFontTx/>
              <a:buNone/>
            </a:pPr>
            <a:r>
              <a:rPr lang="en-US" altLang="zh-CN" sz="1800" b="1" i="1">
                <a:latin typeface="FrutigerNext LT Regular" pitchFamily="34" charset="0"/>
                <a:cs typeface="Arial" panose="020B0604020202020204" pitchFamily="34" charset="0"/>
              </a:rPr>
              <a:t>Department : Moscow System Programming Laboratory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A50021"/>
              </a:buClr>
              <a:buSzTx/>
              <a:buFontTx/>
              <a:buNone/>
            </a:pPr>
            <a:r>
              <a:rPr lang="en-US" altLang="zh-CN" sz="1800" b="1" i="1">
                <a:latin typeface="FrutigerNext LT Regular" pitchFamily="34" charset="0"/>
                <a:cs typeface="Arial" panose="020B0604020202020204" pitchFamily="34" charset="0"/>
              </a:rPr>
              <a:t>Position: Principal engineer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A50021"/>
              </a:buClr>
              <a:buSzTx/>
              <a:buFontTx/>
              <a:buNone/>
            </a:pPr>
            <a:r>
              <a:rPr lang="en-US" altLang="zh-CN" sz="1800" b="1" i="1">
                <a:latin typeface="FrutigerNext LT Regular" pitchFamily="34" charset="0"/>
                <a:cs typeface="Arial" panose="020B0604020202020204" pitchFamily="34" charset="0"/>
              </a:rPr>
              <a:t>Enrollment Date: 2019-09-09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85800"/>
            <a:ext cx="8177213" cy="630238"/>
          </a:xfrm>
        </p:spPr>
        <p:txBody>
          <a:bodyPr/>
          <a:lstStyle/>
          <a:p>
            <a:r>
              <a:rPr lang="en-US" altLang="zh-CN" sz="3200" smtClean="0"/>
              <a:t>Experience Before Joining Huawei </a:t>
            </a:r>
            <a:br>
              <a:rPr lang="en-US" altLang="zh-CN" sz="3200" smtClean="0"/>
            </a:br>
            <a:r>
              <a:rPr lang="en-US" altLang="zh-CN" sz="3200" smtClean="0"/>
              <a:t/>
            </a:r>
            <a:br>
              <a:rPr lang="en-US" altLang="zh-CN" sz="3200" smtClean="0"/>
            </a:br>
            <a:endParaRPr lang="zh-CN" altLang="en-US" sz="2000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066800"/>
            <a:ext cx="7924800" cy="4876800"/>
          </a:xfrm>
        </p:spPr>
        <p:txBody>
          <a:bodyPr/>
          <a:lstStyle/>
          <a:p>
            <a:pPr marL="231775" indent="-231775" algn="just">
              <a:lnSpc>
                <a:spcPct val="115000"/>
              </a:lnSpc>
            </a:pPr>
            <a:r>
              <a:rPr lang="en-US" altLang="zh-CN" sz="1600" smtClean="0"/>
              <a:t>Moscow State university</a:t>
            </a:r>
          </a:p>
          <a:p>
            <a:pPr marL="574675" lvl="1" indent="-231775" algn="just">
              <a:lnSpc>
                <a:spcPct val="115000"/>
              </a:lnSpc>
            </a:pPr>
            <a:r>
              <a:rPr lang="en-US" altLang="zh-CN" sz="1600" smtClean="0"/>
              <a:t>Master in theoretical physics, 5.5 years</a:t>
            </a:r>
          </a:p>
          <a:p>
            <a:pPr marL="574675" lvl="1" indent="-231775" algn="just">
              <a:lnSpc>
                <a:spcPct val="115000"/>
              </a:lnSpc>
            </a:pPr>
            <a:r>
              <a:rPr lang="en-US" altLang="zh-CN" sz="1600" smtClean="0"/>
              <a:t>Master in mathematics, differential equations, 5 years</a:t>
            </a:r>
          </a:p>
          <a:p>
            <a:pPr marL="574675" lvl="1" indent="-231775" algn="just">
              <a:lnSpc>
                <a:spcPct val="115000"/>
              </a:lnSpc>
            </a:pPr>
            <a:r>
              <a:rPr lang="en-US" altLang="zh-CN" sz="1600" smtClean="0"/>
              <a:t>Post graduate education, theoretical mechanics, 3 years</a:t>
            </a:r>
          </a:p>
          <a:p>
            <a:pPr marL="231775" indent="-231775" algn="just">
              <a:lnSpc>
                <a:spcPct val="115000"/>
              </a:lnSpc>
            </a:pPr>
            <a:r>
              <a:rPr lang="en-US" altLang="zh-CN" sz="1600" smtClean="0"/>
              <a:t>Publications in Russian financial magazines</a:t>
            </a:r>
          </a:p>
        </p:txBody>
      </p:sp>
      <p:sp>
        <p:nvSpPr>
          <p:cNvPr id="9220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990000"/>
              </a:buClr>
              <a:buSzPct val="85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5F5F5F"/>
              </a:buClr>
              <a:buFont typeface="Wingdings 3" panose="05040102010807070707" pitchFamily="18" charset="2"/>
              <a:buChar char="[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Font typeface="Arial" panose="020B0604020202020204" pitchFamily="34" charset="0"/>
              <a:buChar char="−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Font typeface="Arial" panose="020B0604020202020204" pitchFamily="34" charset="0"/>
              <a:buChar char="▪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de-DE" altLang="en-US" sz="1000" smtClean="0">
              <a:ea typeface="MS PGothic" panose="020B0600070205080204" pitchFamily="34" charset="-128"/>
            </a:endParaRPr>
          </a:p>
          <a:p>
            <a:pPr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de-DE" altLang="en-US" sz="1000" smtClean="0">
                <a:ea typeface="MS PGothic" panose="020B0600070205080204" pitchFamily="34" charset="-128"/>
              </a:rPr>
              <a:t>Page </a:t>
            </a:r>
            <a:fld id="{11C57C80-B08A-4BE2-AC2E-D751EEC18EAE}" type="slidenum">
              <a:rPr lang="de-DE" altLang="en-US" sz="1000" smtClean="0">
                <a:ea typeface="MS PGothic" panose="020B0600070205080204" pitchFamily="34" charset="-128"/>
              </a:rPr>
              <a:pPr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4</a:t>
            </a:fld>
            <a:r>
              <a:rPr lang="ru-RU" altLang="en-US" sz="1000" smtClean="0">
                <a:ea typeface="MS PGothic" panose="020B0600070205080204" pitchFamily="34" charset="-128"/>
              </a:rPr>
              <a:t>/1</a:t>
            </a:r>
            <a:r>
              <a:rPr lang="en-US" altLang="en-US" sz="1000" smtClean="0">
                <a:ea typeface="MS PGothic" panose="020B0600070205080204" pitchFamily="34" charset="-128"/>
              </a:rPr>
              <a:t>3</a:t>
            </a:r>
            <a:endParaRPr lang="en-GB" altLang="en-US" sz="1000" smtClean="0">
              <a:ea typeface="MS PGothic" panose="020B0600070205080204" pitchFamily="34" charset="-128"/>
            </a:endParaRPr>
          </a:p>
        </p:txBody>
      </p:sp>
      <p:pic>
        <p:nvPicPr>
          <p:cNvPr id="9221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788" y="3124200"/>
            <a:ext cx="2305050" cy="53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2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4313" y="3167063"/>
            <a:ext cx="29432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3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2050" y="3813175"/>
            <a:ext cx="2462213" cy="89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4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788" y="4894263"/>
            <a:ext cx="3057525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5" name="Picture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4313" y="4619625"/>
            <a:ext cx="2686050" cy="140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6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3890963"/>
            <a:ext cx="19050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01638"/>
            <a:ext cx="8177213" cy="630237"/>
          </a:xfrm>
        </p:spPr>
        <p:txBody>
          <a:bodyPr/>
          <a:lstStyle/>
          <a:p>
            <a:r>
              <a:rPr lang="en-US" altLang="zh-CN" sz="3200" dirty="0" smtClean="0"/>
              <a:t>Added value created</a:t>
            </a:r>
            <a:br>
              <a:rPr lang="en-US" altLang="zh-CN" sz="3200" dirty="0" smtClean="0"/>
            </a:br>
            <a:endParaRPr lang="zh-CN" altLang="en-US" sz="2000" dirty="0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316038"/>
            <a:ext cx="7745413" cy="3886200"/>
          </a:xfrm>
        </p:spPr>
        <p:txBody>
          <a:bodyPr/>
          <a:lstStyle/>
          <a:p>
            <a:pPr marL="231775" indent="-231775" algn="just">
              <a:lnSpc>
                <a:spcPct val="115000"/>
              </a:lnSpc>
            </a:pPr>
            <a:r>
              <a:rPr lang="en-US" altLang="zh-CN" sz="1600" dirty="0" smtClean="0"/>
              <a:t>Current bug detectors miss most bugs</a:t>
            </a:r>
          </a:p>
          <a:p>
            <a:pPr marL="231775" indent="-231775" algn="just">
              <a:lnSpc>
                <a:spcPct val="115000"/>
              </a:lnSpc>
            </a:pPr>
            <a:r>
              <a:rPr lang="en-US" altLang="zh-CN" sz="1600" dirty="0" smtClean="0"/>
              <a:t>Patterns classification as a learning problem</a:t>
            </a:r>
          </a:p>
          <a:p>
            <a:pPr marL="574675" lvl="1" indent="-231775" algn="just">
              <a:lnSpc>
                <a:spcPct val="115000"/>
              </a:lnSpc>
            </a:pPr>
            <a:r>
              <a:rPr lang="en-US" altLang="zh-CN" sz="1600" dirty="0" smtClean="0"/>
              <a:t>Simplifies the problem</a:t>
            </a:r>
          </a:p>
          <a:p>
            <a:pPr marL="574675" lvl="1" indent="-231775" algn="just">
              <a:lnSpc>
                <a:spcPct val="115000"/>
              </a:lnSpc>
            </a:pPr>
            <a:r>
              <a:rPr lang="en-US" altLang="zh-CN" sz="1600" dirty="0" smtClean="0"/>
              <a:t>Catches otherwise missed patterns</a:t>
            </a:r>
          </a:p>
          <a:p>
            <a:r>
              <a:rPr lang="en-US" sz="1600" dirty="0" smtClean="0"/>
              <a:t>Learning name-based patterns classifiers</a:t>
            </a:r>
          </a:p>
          <a:p>
            <a:pPr lvl="1"/>
            <a:r>
              <a:rPr lang="en-US" sz="1600" dirty="0" smtClean="0"/>
              <a:t>Exploit natural language information in code</a:t>
            </a:r>
          </a:p>
          <a:p>
            <a:pPr marL="231775" indent="-231775" algn="just">
              <a:lnSpc>
                <a:spcPct val="115000"/>
              </a:lnSpc>
              <a:buFont typeface="Wingdings" pitchFamily="2" charset="2"/>
              <a:buNone/>
            </a:pPr>
            <a:endParaRPr lang="zh-CN" altLang="en-US" dirty="0" smtClean="0"/>
          </a:p>
        </p:txBody>
      </p:sp>
      <p:sp>
        <p:nvSpPr>
          <p:cNvPr id="11268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990000"/>
              </a:buClr>
              <a:buSzPct val="85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5F5F5F"/>
              </a:buClr>
              <a:buFont typeface="Wingdings 3" panose="05040102010807070707" pitchFamily="18" charset="2"/>
              <a:buChar char="[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Font typeface="Arial" panose="020B0604020202020204" pitchFamily="34" charset="0"/>
              <a:buChar char="−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Font typeface="Arial" panose="020B0604020202020204" pitchFamily="34" charset="0"/>
              <a:buChar char="▪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de-DE" altLang="en-US" sz="1000" smtClean="0">
              <a:ea typeface="MS PGothic" panose="020B0600070205080204" pitchFamily="34" charset="-128"/>
            </a:endParaRPr>
          </a:p>
          <a:p>
            <a:pPr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de-DE" altLang="en-US" sz="1000" smtClean="0">
                <a:ea typeface="MS PGothic" panose="020B0600070205080204" pitchFamily="34" charset="-128"/>
              </a:rPr>
              <a:t>Page </a:t>
            </a:r>
            <a:fld id="{86532620-EE16-4692-A7FF-47162C7E0C8F}" type="slidenum">
              <a:rPr lang="de-DE" altLang="en-US" sz="1000" smtClean="0">
                <a:ea typeface="MS PGothic" panose="020B0600070205080204" pitchFamily="34" charset="-128"/>
              </a:rPr>
              <a:pPr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5</a:t>
            </a:fld>
            <a:r>
              <a:rPr lang="ru-RU" altLang="en-US" sz="1000" smtClean="0">
                <a:ea typeface="MS PGothic" panose="020B0600070205080204" pitchFamily="34" charset="-128"/>
              </a:rPr>
              <a:t>/1</a:t>
            </a:r>
            <a:r>
              <a:rPr lang="en-US" altLang="en-US" sz="1000" smtClean="0">
                <a:ea typeface="MS PGothic" panose="020B0600070205080204" pitchFamily="34" charset="-128"/>
              </a:rPr>
              <a:t>3</a:t>
            </a:r>
            <a:endParaRPr lang="en-GB" altLang="en-US" sz="1000" smtClean="0">
              <a:ea typeface="MS PGothic" panose="020B0600070205080204" pitchFamily="34" charset="-128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06438"/>
          </a:xfrm>
        </p:spPr>
        <p:txBody>
          <a:bodyPr/>
          <a:lstStyle/>
          <a:p>
            <a:pPr algn="ctr"/>
            <a:r>
              <a:rPr lang="en-US" altLang="zh-CN" sz="3200" dirty="0" smtClean="0">
                <a:solidFill>
                  <a:srgbClr val="FF0000"/>
                </a:solidFill>
              </a:rPr>
              <a:t/>
            </a:r>
            <a:br>
              <a:rPr lang="en-US" altLang="zh-CN" sz="3200" dirty="0" smtClean="0">
                <a:solidFill>
                  <a:srgbClr val="FF0000"/>
                </a:solidFill>
              </a:rPr>
            </a:br>
            <a:r>
              <a:rPr lang="en-US" altLang="zh-CN" sz="3200" dirty="0" smtClean="0"/>
              <a:t>Static Bug Detection</a:t>
            </a:r>
            <a:r>
              <a:rPr lang="zh-CN" altLang="en-US" sz="3200" dirty="0" smtClean="0">
                <a:solidFill>
                  <a:schemeClr val="bg2"/>
                </a:solidFill>
              </a:rPr>
              <a:t/>
            </a:r>
            <a:br>
              <a:rPr lang="zh-CN" altLang="en-US" sz="3200" dirty="0" smtClean="0">
                <a:solidFill>
                  <a:schemeClr val="bg2"/>
                </a:solidFill>
              </a:rPr>
            </a:br>
            <a:endParaRPr lang="zh-CN" altLang="en-US" sz="3200" dirty="0" smtClean="0"/>
          </a:p>
        </p:txBody>
      </p:sp>
      <p:sp>
        <p:nvSpPr>
          <p:cNvPr id="12291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990000"/>
              </a:buClr>
              <a:buSzPct val="85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5F5F5F"/>
              </a:buClr>
              <a:buFont typeface="Wingdings 3" panose="05040102010807070707" pitchFamily="18" charset="2"/>
              <a:buChar char="[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Font typeface="Arial" panose="020B0604020202020204" pitchFamily="34" charset="0"/>
              <a:buChar char="−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Font typeface="Arial" panose="020B0604020202020204" pitchFamily="34" charset="0"/>
              <a:buChar char="▪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de-DE" altLang="en-US" sz="1000" smtClean="0">
              <a:ea typeface="MS PGothic" panose="020B0600070205080204" pitchFamily="34" charset="-128"/>
            </a:endParaRPr>
          </a:p>
          <a:p>
            <a:pPr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de-DE" altLang="en-US" sz="1000" smtClean="0">
                <a:ea typeface="MS PGothic" panose="020B0600070205080204" pitchFamily="34" charset="-128"/>
              </a:rPr>
              <a:t>Page </a:t>
            </a:r>
            <a:fld id="{EF44340F-1D18-46C3-90D0-76B0AFE732E3}" type="slidenum">
              <a:rPr lang="de-DE" altLang="en-US" sz="1000" smtClean="0">
                <a:ea typeface="MS PGothic" panose="020B0600070205080204" pitchFamily="34" charset="-128"/>
              </a:rPr>
              <a:pPr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6</a:t>
            </a:fld>
            <a:r>
              <a:rPr lang="ru-RU" altLang="en-US" sz="1000" smtClean="0">
                <a:ea typeface="MS PGothic" panose="020B0600070205080204" pitchFamily="34" charset="-128"/>
              </a:rPr>
              <a:t>/1</a:t>
            </a:r>
            <a:r>
              <a:rPr lang="en-US" altLang="en-US" sz="1000" smtClean="0">
                <a:ea typeface="MS PGothic" panose="020B0600070205080204" pitchFamily="34" charset="-128"/>
              </a:rPr>
              <a:t>3</a:t>
            </a:r>
            <a:endParaRPr lang="en-GB" altLang="en-US" sz="1000" smtClean="0">
              <a:ea typeface="MS PGothic" panose="020B0600070205080204" pitchFamily="34" charset="-128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04800" y="1485898"/>
            <a:ext cx="7924800" cy="4610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8315" tIns="39159" rIns="78315" bIns="39159" numCol="1" anchor="t" anchorCtr="0" compatLnSpc="1">
            <a:prstTxWarp prst="textNoShape">
              <a:avLst/>
            </a:prstTxWarp>
          </a:bodyPr>
          <a:lstStyle>
            <a:lvl1pPr marL="293688" indent="-293688" algn="l" defTabSz="784225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990000"/>
              </a:buClr>
              <a:buSzPct val="85000"/>
              <a:buFont typeface="Wingdings" pitchFamily="2" charset="2"/>
              <a:buChar char="l"/>
              <a:defRPr sz="1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6588" indent="-244475" algn="l" defTabSz="784225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5F5F5F"/>
              </a:buClr>
              <a:buFont typeface="Wingdings 3" panose="05040102010807070707" pitchFamily="18" charset="2"/>
              <a:buChar char="["/>
              <a:defRPr sz="1700">
                <a:solidFill>
                  <a:schemeClr val="tx1"/>
                </a:solidFill>
                <a:latin typeface="+mn-lt"/>
                <a:ea typeface="+mn-ea"/>
              </a:defRPr>
            </a:lvl2pPr>
            <a:lvl3pPr marL="979488" indent="-195263" algn="l" defTabSz="784225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Font typeface="Arial" panose="020B0604020202020204" pitchFamily="34" charset="0"/>
              <a:buChar char="−"/>
              <a:defRPr sz="1700">
                <a:solidFill>
                  <a:schemeClr val="tx1"/>
                </a:solidFill>
                <a:latin typeface="+mn-lt"/>
                <a:ea typeface="+mn-ea"/>
              </a:defRPr>
            </a:lvl3pPr>
            <a:lvl4pPr marL="1371600" indent="-196850" algn="l" defTabSz="784225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Font typeface="Arial" panose="020B0604020202020204" pitchFamily="34" charset="0"/>
              <a:buChar char="▪"/>
              <a:defRPr sz="1700">
                <a:solidFill>
                  <a:schemeClr val="tx1"/>
                </a:solidFill>
                <a:latin typeface="+mn-lt"/>
                <a:ea typeface="+mn-ea"/>
              </a:defRPr>
            </a:lvl4pPr>
            <a:lvl5pPr marL="1763713" indent="-196850" algn="l" defTabSz="784225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itchFamily="34" charset="0"/>
                <a:ea typeface="+mn-ea"/>
              </a:defRPr>
            </a:lvl5pPr>
            <a:lvl6pPr marL="2220913" indent="-196850" algn="l" defTabSz="784225" rtl="0" fontAlgn="base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itchFamily="34" charset="0"/>
                <a:ea typeface="+mn-ea"/>
              </a:defRPr>
            </a:lvl6pPr>
            <a:lvl7pPr marL="2678113" indent="-196850" algn="l" defTabSz="784225" rtl="0" fontAlgn="base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itchFamily="34" charset="0"/>
                <a:ea typeface="+mn-ea"/>
              </a:defRPr>
            </a:lvl7pPr>
            <a:lvl8pPr marL="3135313" indent="-196850" algn="l" defTabSz="784225" rtl="0" fontAlgn="base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itchFamily="34" charset="0"/>
                <a:ea typeface="+mn-ea"/>
              </a:defRPr>
            </a:lvl8pPr>
            <a:lvl9pPr marL="3592513" indent="-196850" algn="l" defTabSz="784225" rtl="0" fontAlgn="base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itchFamily="34" charset="0"/>
                <a:ea typeface="+mn-ea"/>
              </a:defRPr>
            </a:lvl9pPr>
          </a:lstStyle>
          <a:p>
            <a:pPr marL="231775" indent="-231775" algn="just">
              <a:lnSpc>
                <a:spcPct val="115000"/>
              </a:lnSpc>
            </a:pPr>
            <a:r>
              <a:rPr lang="en-US" altLang="zh-CN" sz="1600" kern="0" dirty="0" smtClean="0"/>
              <a:t> Lightweight static analysis</a:t>
            </a:r>
          </a:p>
          <a:p>
            <a:r>
              <a:rPr lang="en-US" sz="1600" kern="0" dirty="0" smtClean="0"/>
              <a:t>General framework &amp; set of checkers for specific bug patterns</a:t>
            </a:r>
          </a:p>
          <a:p>
            <a:endParaRPr lang="en-US" sz="1600" kern="0" dirty="0"/>
          </a:p>
          <a:p>
            <a:endParaRPr lang="en-US" sz="1600" kern="0" dirty="0" smtClean="0"/>
          </a:p>
          <a:p>
            <a:endParaRPr lang="en-US" sz="1600" kern="0" dirty="0"/>
          </a:p>
          <a:p>
            <a:pPr marL="0" indent="0">
              <a:buNone/>
            </a:pPr>
            <a:r>
              <a:rPr lang="en-US" sz="1600" kern="0" dirty="0" smtClean="0"/>
              <a:t>									</a:t>
            </a:r>
          </a:p>
          <a:p>
            <a:pPr marL="0" indent="0">
              <a:buNone/>
            </a:pPr>
            <a:r>
              <a:rPr lang="en-US" sz="1600" dirty="0" smtClean="0">
                <a:hlinkClick r:id="rId2"/>
              </a:rPr>
              <a:t>https://github.com/google/error-prone</a:t>
            </a:r>
            <a:r>
              <a:rPr lang="en-US" sz="1600" dirty="0" smtClean="0"/>
              <a:t>            </a:t>
            </a:r>
            <a:r>
              <a:rPr lang="en-US" sz="1600" dirty="0" smtClean="0">
                <a:hlinkClick r:id="rId3"/>
              </a:rPr>
              <a:t>https://fbinfer.com/</a:t>
            </a:r>
            <a:endParaRPr lang="en-US" sz="1600" kern="0" dirty="0"/>
          </a:p>
          <a:p>
            <a:pPr marL="0" indent="0">
              <a:buNone/>
            </a:pPr>
            <a:endParaRPr lang="en-US" sz="1600" kern="0" dirty="0" smtClean="0"/>
          </a:p>
          <a:p>
            <a:pPr marL="0" indent="0">
              <a:buNone/>
            </a:pPr>
            <a:endParaRPr lang="en-US" sz="1600" kern="0" dirty="0"/>
          </a:p>
          <a:p>
            <a:pPr marL="0" indent="0">
              <a:buNone/>
            </a:pPr>
            <a:endParaRPr lang="en-US" sz="1600" kern="0" dirty="0" smtClean="0"/>
          </a:p>
          <a:p>
            <a:pPr marL="0" indent="0">
              <a:buNone/>
            </a:pPr>
            <a:r>
              <a:rPr lang="en-US" sz="1600" dirty="0" smtClean="0">
                <a:hlinkClick r:id="rId4"/>
              </a:rPr>
              <a:t>https://spotbugs.github.io/</a:t>
            </a:r>
            <a:endParaRPr lang="en-US" sz="1600" kern="0" dirty="0"/>
          </a:p>
          <a:p>
            <a:pPr marL="0" indent="0">
              <a:buNone/>
            </a:pPr>
            <a:endParaRPr lang="en-US" sz="1600" kern="0" dirty="0" smtClean="0"/>
          </a:p>
          <a:p>
            <a:pPr marL="231775" indent="-231775" algn="just">
              <a:lnSpc>
                <a:spcPct val="115000"/>
              </a:lnSpc>
              <a:buFont typeface="Wingdings" pitchFamily="2" charset="2"/>
              <a:buNone/>
            </a:pPr>
            <a:endParaRPr lang="zh-CN" altLang="en-US" kern="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3048000"/>
            <a:ext cx="1905000" cy="7048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53000" y="2895600"/>
            <a:ext cx="1714500" cy="7715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3762" y="4648200"/>
            <a:ext cx="1888438" cy="5905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01638"/>
            <a:ext cx="8177213" cy="630237"/>
          </a:xfrm>
        </p:spPr>
        <p:txBody>
          <a:bodyPr/>
          <a:lstStyle/>
          <a:p>
            <a:r>
              <a:rPr lang="en-US" altLang="zh-CN" sz="3200" dirty="0" smtClean="0"/>
              <a:t>How many (bug) patterns do they find?</a:t>
            </a:r>
            <a:br>
              <a:rPr lang="en-US" altLang="zh-CN" sz="3200" dirty="0" smtClean="0"/>
            </a:br>
            <a:endParaRPr lang="zh-CN" altLang="en-US" sz="2000" dirty="0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316038"/>
            <a:ext cx="7745413" cy="3886200"/>
          </a:xfrm>
        </p:spPr>
        <p:txBody>
          <a:bodyPr/>
          <a:lstStyle/>
          <a:p>
            <a:pPr marL="0" indent="0" algn="just">
              <a:lnSpc>
                <a:spcPct val="115000"/>
              </a:lnSpc>
              <a:buNone/>
            </a:pPr>
            <a:r>
              <a:rPr lang="en-US" altLang="zh-CN" sz="1600" dirty="0" smtClean="0"/>
              <a:t>Given a representative set of real world bugs, how many of them static bug detectors find?</a:t>
            </a:r>
          </a:p>
          <a:p>
            <a:pPr marL="0" indent="0" algn="just">
              <a:lnSpc>
                <a:spcPct val="115000"/>
              </a:lnSpc>
              <a:buNone/>
            </a:pPr>
            <a:endParaRPr lang="en-US" altLang="zh-CN" sz="1600" dirty="0" smtClean="0"/>
          </a:p>
          <a:p>
            <a:pPr marL="0" indent="0" algn="just">
              <a:lnSpc>
                <a:spcPct val="115000"/>
              </a:lnSpc>
              <a:buNone/>
            </a:pPr>
            <a:r>
              <a:rPr lang="en-US" altLang="zh-CN" sz="1600" dirty="0" smtClean="0"/>
              <a:t>Empirical study</a:t>
            </a:r>
            <a:endParaRPr lang="en-US" altLang="zh-CN" sz="1600" dirty="0"/>
          </a:p>
          <a:p>
            <a:pPr marL="231775" indent="-231775" algn="just">
              <a:lnSpc>
                <a:spcPct val="115000"/>
              </a:lnSpc>
            </a:pPr>
            <a:r>
              <a:rPr lang="en-US" altLang="zh-CN" sz="1600" smtClean="0"/>
              <a:t> 594 </a:t>
            </a:r>
            <a:r>
              <a:rPr lang="en-US" altLang="zh-CN" sz="1600" dirty="0" smtClean="0"/>
              <a:t>bugs from 15 Java Projects</a:t>
            </a:r>
          </a:p>
          <a:p>
            <a:r>
              <a:rPr lang="en-US" sz="1600" dirty="0" smtClean="0"/>
              <a:t>3 popular static bug detectors</a:t>
            </a:r>
          </a:p>
          <a:p>
            <a:r>
              <a:rPr lang="en-US" sz="1600" dirty="0" smtClean="0"/>
              <a:t>5247 warnings</a:t>
            </a:r>
          </a:p>
          <a:p>
            <a:r>
              <a:rPr lang="en-US" sz="1600" dirty="0" smtClean="0"/>
              <a:t>Semi automated methodology to measure detected bugs</a:t>
            </a:r>
          </a:p>
          <a:p>
            <a:pPr marL="231775" indent="-231775" algn="just">
              <a:lnSpc>
                <a:spcPct val="115000"/>
              </a:lnSpc>
              <a:buFont typeface="Wingdings" pitchFamily="2" charset="2"/>
              <a:buNone/>
            </a:pPr>
            <a:endParaRPr lang="zh-CN" altLang="en-US" dirty="0" smtClean="0"/>
          </a:p>
        </p:txBody>
      </p:sp>
      <p:sp>
        <p:nvSpPr>
          <p:cNvPr id="11268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990000"/>
              </a:buClr>
              <a:buSzPct val="85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5F5F5F"/>
              </a:buClr>
              <a:buFont typeface="Wingdings 3" panose="05040102010807070707" pitchFamily="18" charset="2"/>
              <a:buChar char="[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Font typeface="Arial" panose="020B0604020202020204" pitchFamily="34" charset="0"/>
              <a:buChar char="−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Font typeface="Arial" panose="020B0604020202020204" pitchFamily="34" charset="0"/>
              <a:buChar char="▪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de-DE" altLang="en-US" sz="1000" smtClean="0">
              <a:ea typeface="MS PGothic" panose="020B0600070205080204" pitchFamily="34" charset="-128"/>
            </a:endParaRPr>
          </a:p>
          <a:p>
            <a:pPr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de-DE" altLang="en-US" sz="1000" smtClean="0">
                <a:ea typeface="MS PGothic" panose="020B0600070205080204" pitchFamily="34" charset="-128"/>
              </a:rPr>
              <a:t>Page </a:t>
            </a:r>
            <a:fld id="{86532620-EE16-4692-A7FF-47162C7E0C8F}" type="slidenum">
              <a:rPr lang="de-DE" altLang="en-US" sz="1000" smtClean="0">
                <a:ea typeface="MS PGothic" panose="020B0600070205080204" pitchFamily="34" charset="-128"/>
              </a:rPr>
              <a:pPr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7</a:t>
            </a:fld>
            <a:r>
              <a:rPr lang="ru-RU" altLang="en-US" sz="1000" smtClean="0">
                <a:ea typeface="MS PGothic" panose="020B0600070205080204" pitchFamily="34" charset="-128"/>
              </a:rPr>
              <a:t>/1</a:t>
            </a:r>
            <a:r>
              <a:rPr lang="en-US" altLang="en-US" sz="1000" smtClean="0">
                <a:ea typeface="MS PGothic" panose="020B0600070205080204" pitchFamily="34" charset="-128"/>
              </a:rPr>
              <a:t>3</a:t>
            </a:r>
            <a:endParaRPr lang="en-GB" altLang="en-US" sz="1000" smtClean="0"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238396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990000"/>
              </a:buClr>
              <a:buSzPct val="85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5F5F5F"/>
              </a:buClr>
              <a:buFont typeface="Wingdings 3" panose="05040102010807070707" pitchFamily="18" charset="2"/>
              <a:buChar char="[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Font typeface="Arial" panose="020B0604020202020204" pitchFamily="34" charset="0"/>
              <a:buChar char="−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Font typeface="Arial" panose="020B0604020202020204" pitchFamily="34" charset="0"/>
              <a:buChar char="▪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de-DE" altLang="en-US" sz="1000" smtClean="0">
              <a:ea typeface="MS PGothic" panose="020B0600070205080204" pitchFamily="34" charset="-128"/>
            </a:endParaRPr>
          </a:p>
          <a:p>
            <a:pPr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de-DE" altLang="en-US" sz="1000" smtClean="0">
                <a:ea typeface="MS PGothic" panose="020B0600070205080204" pitchFamily="34" charset="-128"/>
              </a:rPr>
              <a:t>Page </a:t>
            </a:r>
            <a:fld id="{B3469F90-8F0E-4FA7-8D20-EE0658960776}" type="slidenum">
              <a:rPr lang="de-DE" altLang="en-US" sz="1000" smtClean="0">
                <a:ea typeface="MS PGothic" panose="020B0600070205080204" pitchFamily="34" charset="-128"/>
              </a:rPr>
              <a:pPr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8</a:t>
            </a:fld>
            <a:r>
              <a:rPr lang="ru-RU" altLang="en-US" sz="1000" smtClean="0">
                <a:ea typeface="MS PGothic" panose="020B0600070205080204" pitchFamily="34" charset="-128"/>
              </a:rPr>
              <a:t>/1</a:t>
            </a:r>
            <a:r>
              <a:rPr lang="en-US" altLang="en-US" sz="1000" smtClean="0">
                <a:ea typeface="MS PGothic" panose="020B0600070205080204" pitchFamily="34" charset="-128"/>
              </a:rPr>
              <a:t>3</a:t>
            </a:r>
            <a:endParaRPr lang="en-GB" altLang="en-US" sz="1000" smtClean="0">
              <a:ea typeface="MS PGothic" panose="020B0600070205080204" pitchFamily="34" charset="-128"/>
            </a:endParaRPr>
          </a:p>
        </p:txBody>
      </p:sp>
      <p:sp>
        <p:nvSpPr>
          <p:cNvPr id="13316" name="Title 2"/>
          <p:cNvSpPr>
            <a:spLocks noGrp="1"/>
          </p:cNvSpPr>
          <p:nvPr>
            <p:ph type="title"/>
          </p:nvPr>
        </p:nvSpPr>
        <p:spPr>
          <a:xfrm>
            <a:off x="0" y="22225"/>
            <a:ext cx="9144000" cy="630238"/>
          </a:xfrm>
        </p:spPr>
        <p:txBody>
          <a:bodyPr/>
          <a:lstStyle/>
          <a:p>
            <a:r>
              <a:rPr lang="en-US" altLang="en-US" dirty="0" smtClean="0"/>
              <a:t>Most </a:t>
            </a:r>
            <a:r>
              <a:rPr lang="en-US" altLang="en-US" dirty="0"/>
              <a:t>b</a:t>
            </a:r>
            <a:r>
              <a:rPr lang="en-US" altLang="en-US" dirty="0" smtClean="0"/>
              <a:t>ugs are missed</a:t>
            </a:r>
          </a:p>
        </p:txBody>
      </p:sp>
      <p:sp>
        <p:nvSpPr>
          <p:cNvPr id="2" name="Oval 1"/>
          <p:cNvSpPr/>
          <p:nvPr/>
        </p:nvSpPr>
        <p:spPr>
          <a:xfrm>
            <a:off x="1766887" y="1066800"/>
            <a:ext cx="2971800" cy="2819400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041471" y="2819400"/>
            <a:ext cx="3109913" cy="2819400"/>
          </a:xfrm>
          <a:prstGeom prst="ellipse">
            <a:avLst/>
          </a:prstGeom>
          <a:solidFill>
            <a:srgbClr val="00B050">
              <a:alpha val="3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671887" y="1081355"/>
            <a:ext cx="3109913" cy="2819400"/>
          </a:xfrm>
          <a:prstGeom prst="ellipse">
            <a:avLst/>
          </a:prstGeom>
          <a:solidFill>
            <a:srgbClr val="FFC000">
              <a:alpha val="26000"/>
            </a:srgbClr>
          </a:solidFill>
          <a:effectLst>
            <a:reflection stA="18000" endPos="650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62000" y="1371600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SpotBugs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449001" y="168806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451314" y="32766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495800" y="453871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169364" y="456012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Infer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762108" y="1045131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ErrorProne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073168" y="29718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237323" y="18121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049195" y="221818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860037" y="323978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03569" y="5689852"/>
            <a:ext cx="4532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Three tools together detect 27 of 594 bugs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01638"/>
            <a:ext cx="8177213" cy="630237"/>
          </a:xfrm>
        </p:spPr>
        <p:txBody>
          <a:bodyPr/>
          <a:lstStyle/>
          <a:p>
            <a:r>
              <a:rPr lang="en-US" altLang="zh-CN" sz="3200" dirty="0" smtClean="0"/>
              <a:t>Why are most bugs missed?</a:t>
            </a:r>
            <a:br>
              <a:rPr lang="en-US" altLang="zh-CN" sz="3200" dirty="0" smtClean="0"/>
            </a:br>
            <a:endParaRPr lang="zh-CN" altLang="en-US" sz="2000" dirty="0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316038"/>
            <a:ext cx="7745413" cy="3886200"/>
          </a:xfrm>
        </p:spPr>
        <p:txBody>
          <a:bodyPr/>
          <a:lstStyle/>
          <a:p>
            <a:pPr marL="0" indent="0" algn="just">
              <a:lnSpc>
                <a:spcPct val="115000"/>
              </a:lnSpc>
              <a:buNone/>
            </a:pPr>
            <a:r>
              <a:rPr lang="en-US" altLang="zh-CN" sz="1600" dirty="0" smtClean="0"/>
              <a:t>Manual inspection of 20 missed bugs: 14 are domain specific</a:t>
            </a:r>
          </a:p>
          <a:p>
            <a:pPr marL="0" indent="0" algn="just">
              <a:lnSpc>
                <a:spcPct val="115000"/>
              </a:lnSpc>
              <a:buNone/>
            </a:pPr>
            <a:endParaRPr lang="en-US" altLang="zh-CN" sz="1600" dirty="0" smtClean="0"/>
          </a:p>
          <a:p>
            <a:pPr marL="231775" indent="-231775" algn="just">
              <a:lnSpc>
                <a:spcPct val="115000"/>
              </a:lnSpc>
            </a:pPr>
            <a:r>
              <a:rPr lang="en-US" altLang="zh-CN" sz="1600" dirty="0" smtClean="0"/>
              <a:t>Unrelated to any of the supported bug patterns</a:t>
            </a:r>
          </a:p>
          <a:p>
            <a:r>
              <a:rPr lang="en-US" sz="1600" dirty="0" smtClean="0"/>
              <a:t>Application-specific algorithms</a:t>
            </a:r>
          </a:p>
          <a:p>
            <a:r>
              <a:rPr lang="en-US" sz="1600" dirty="0" smtClean="0"/>
              <a:t>Forgot to handle special case</a:t>
            </a:r>
          </a:p>
          <a:p>
            <a:r>
              <a:rPr lang="en-US" sz="1600" dirty="0" smtClean="0"/>
              <a:t>Difficult to decide whether behavior is intended</a:t>
            </a:r>
          </a:p>
          <a:p>
            <a:pPr marL="231775" indent="-231775" algn="just">
              <a:lnSpc>
                <a:spcPct val="115000"/>
              </a:lnSpc>
              <a:buFont typeface="Wingdings" pitchFamily="2" charset="2"/>
              <a:buNone/>
            </a:pPr>
            <a:endParaRPr lang="en-US" altLang="zh-CN" dirty="0" smtClean="0"/>
          </a:p>
          <a:p>
            <a:pPr marL="231775" indent="-231775" algn="just">
              <a:lnSpc>
                <a:spcPct val="115000"/>
              </a:lnSpc>
              <a:buFont typeface="Wingdings" pitchFamily="2" charset="2"/>
              <a:buNone/>
            </a:pPr>
            <a:endParaRPr lang="en-US" altLang="zh-CN" dirty="0"/>
          </a:p>
          <a:p>
            <a:pPr marL="231775" indent="-231775" algn="just">
              <a:lnSpc>
                <a:spcPct val="115000"/>
              </a:lnSpc>
              <a:buNone/>
            </a:pPr>
            <a:r>
              <a:rPr lang="en-US" altLang="zh-CN" sz="1800" dirty="0" smtClean="0">
                <a:solidFill>
                  <a:srgbClr val="00B050"/>
                </a:solidFill>
              </a:rPr>
              <a:t>Need patterns classifier that go beyond generic bug patterns</a:t>
            </a:r>
          </a:p>
          <a:p>
            <a:pPr marL="231775" indent="-231775" algn="just">
              <a:lnSpc>
                <a:spcPct val="115000"/>
              </a:lnSpc>
              <a:buFont typeface="Wingdings" pitchFamily="2" charset="2"/>
              <a:buNone/>
            </a:pPr>
            <a:endParaRPr lang="zh-CN" altLang="en-US" dirty="0" smtClean="0"/>
          </a:p>
        </p:txBody>
      </p:sp>
      <p:sp>
        <p:nvSpPr>
          <p:cNvPr id="11268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990000"/>
              </a:buClr>
              <a:buSzPct val="85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5F5F5F"/>
              </a:buClr>
              <a:buFont typeface="Wingdings 3" panose="05040102010807070707" pitchFamily="18" charset="2"/>
              <a:buChar char="[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Font typeface="Arial" panose="020B0604020202020204" pitchFamily="34" charset="0"/>
              <a:buChar char="−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Font typeface="Arial" panose="020B0604020202020204" pitchFamily="34" charset="0"/>
              <a:buChar char="▪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de-DE" altLang="en-US" sz="1000" smtClean="0">
              <a:ea typeface="MS PGothic" panose="020B0600070205080204" pitchFamily="34" charset="-128"/>
            </a:endParaRPr>
          </a:p>
          <a:p>
            <a:pPr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de-DE" altLang="en-US" sz="1000" smtClean="0">
                <a:ea typeface="MS PGothic" panose="020B0600070205080204" pitchFamily="34" charset="-128"/>
              </a:rPr>
              <a:t>Page </a:t>
            </a:r>
            <a:fld id="{86532620-EE16-4692-A7FF-47162C7E0C8F}" type="slidenum">
              <a:rPr lang="de-DE" altLang="en-US" sz="1000" smtClean="0">
                <a:ea typeface="MS PGothic" panose="020B0600070205080204" pitchFamily="34" charset="-128"/>
              </a:rPr>
              <a:pPr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9</a:t>
            </a:fld>
            <a:r>
              <a:rPr lang="ru-RU" altLang="en-US" sz="1000" smtClean="0">
                <a:ea typeface="MS PGothic" panose="020B0600070205080204" pitchFamily="34" charset="-128"/>
              </a:rPr>
              <a:t>/1</a:t>
            </a:r>
            <a:r>
              <a:rPr lang="en-US" altLang="en-US" sz="1000" smtClean="0">
                <a:ea typeface="MS PGothic" panose="020B0600070205080204" pitchFamily="34" charset="-128"/>
              </a:rPr>
              <a:t>3</a:t>
            </a:r>
            <a:endParaRPr lang="en-GB" altLang="en-US" sz="1000" smtClean="0"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398744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de Template—English（20060512） ">
  <a:themeElements>
    <a:clrScheme name="Slide Template—English（20060512） 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lide Template—English（20060512） ">
      <a:majorFont>
        <a:latin typeface="FrutigerNext LT Medium"/>
        <a:ea typeface="黑体"/>
        <a:cs typeface=""/>
      </a:majorFont>
      <a:minorFont>
        <a:latin typeface="FrutigerNext LT Medium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lide Template—English（20060512） 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 Template—English（20060512） 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 Template—English（20060512） 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 Template—English（20060512） 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 Template—English（20060512） 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 Template—English（20060512） 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 Template—English（20060512） 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 Template—English（20060512） 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 Template—English（20060512） 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 Template—English（20060512） 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 Template—English（20060512） 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 Template—English（20060512） 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Slide Template—English（20060512） 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10.xml><?xml version="1.0" encoding="utf-8"?>
<a:themeOverride xmlns:a="http://schemas.openxmlformats.org/drawingml/2006/main">
  <a:clrScheme name="Slide Template—English（20060512） 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11.xml><?xml version="1.0" encoding="utf-8"?>
<a:themeOverride xmlns:a="http://schemas.openxmlformats.org/drawingml/2006/main">
  <a:clrScheme name="Slide Template—English（20060512） 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12.xml><?xml version="1.0" encoding="utf-8"?>
<a:themeOverride xmlns:a="http://schemas.openxmlformats.org/drawingml/2006/main">
  <a:clrScheme name="Slide Template—English（20060512） 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13.xml><?xml version="1.0" encoding="utf-8"?>
<a:themeOverride xmlns:a="http://schemas.openxmlformats.org/drawingml/2006/main">
  <a:clrScheme name="Slide Template—English（20060512） 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14.xml><?xml version="1.0" encoding="utf-8"?>
<a:themeOverride xmlns:a="http://schemas.openxmlformats.org/drawingml/2006/main">
  <a:clrScheme name="Slide Template—English（20060512） 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15.xml><?xml version="1.0" encoding="utf-8"?>
<a:themeOverride xmlns:a="http://schemas.openxmlformats.org/drawingml/2006/main">
  <a:clrScheme name="Slide Template—English（20060512） 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16.xml><?xml version="1.0" encoding="utf-8"?>
<a:themeOverride xmlns:a="http://schemas.openxmlformats.org/drawingml/2006/main">
  <a:clrScheme name="Slide Template—English（20060512） 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17.xml><?xml version="1.0" encoding="utf-8"?>
<a:themeOverride xmlns:a="http://schemas.openxmlformats.org/drawingml/2006/main">
  <a:clrScheme name="Slide Template—English（20060512） 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18.xml><?xml version="1.0" encoding="utf-8"?>
<a:themeOverride xmlns:a="http://schemas.openxmlformats.org/drawingml/2006/main">
  <a:clrScheme name="Slide Template—English（20060512） 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19.xml><?xml version="1.0" encoding="utf-8"?>
<a:themeOverride xmlns:a="http://schemas.openxmlformats.org/drawingml/2006/main">
  <a:clrScheme name="Slide Template—English（20060512） 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2.xml><?xml version="1.0" encoding="utf-8"?>
<a:themeOverride xmlns:a="http://schemas.openxmlformats.org/drawingml/2006/main">
  <a:clrScheme name="Slide Template—English（20060512） 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3.xml><?xml version="1.0" encoding="utf-8"?>
<a:themeOverride xmlns:a="http://schemas.openxmlformats.org/drawingml/2006/main">
  <a:clrScheme name="Slide Template—English（20060512） 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4.xml><?xml version="1.0" encoding="utf-8"?>
<a:themeOverride xmlns:a="http://schemas.openxmlformats.org/drawingml/2006/main">
  <a:clrScheme name="Slide Template—English（20060512） 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5.xml><?xml version="1.0" encoding="utf-8"?>
<a:themeOverride xmlns:a="http://schemas.openxmlformats.org/drawingml/2006/main">
  <a:clrScheme name="Slide Template—English（20060512） 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6.xml><?xml version="1.0" encoding="utf-8"?>
<a:themeOverride xmlns:a="http://schemas.openxmlformats.org/drawingml/2006/main">
  <a:clrScheme name="Slide Template—English（20060512） 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7.xml><?xml version="1.0" encoding="utf-8"?>
<a:themeOverride xmlns:a="http://schemas.openxmlformats.org/drawingml/2006/main">
  <a:clrScheme name="Slide Template—English（20060512） 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8.xml><?xml version="1.0" encoding="utf-8"?>
<a:themeOverride xmlns:a="http://schemas.openxmlformats.org/drawingml/2006/main">
  <a:clrScheme name="Slide Template—English（20060512） 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9.xml><?xml version="1.0" encoding="utf-8"?>
<a:themeOverride xmlns:a="http://schemas.openxmlformats.org/drawingml/2006/main">
  <a:clrScheme name="Slide Template—English（20060512） 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光网络胶片模板050511（英文）</Template>
  <TotalTime>13180</TotalTime>
  <Words>1210</Words>
  <Application>Microsoft Office PowerPoint</Application>
  <PresentationFormat>On-screen Show (4:3)</PresentationFormat>
  <Paragraphs>334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8" baseType="lpstr">
      <vt:lpstr>FrutigerNext LT Bold</vt:lpstr>
      <vt:lpstr>FrutigerNext LT Medium</vt:lpstr>
      <vt:lpstr>FrutigerNext LT Regular</vt:lpstr>
      <vt:lpstr>MS PGothic</vt:lpstr>
      <vt:lpstr>黑体</vt:lpstr>
      <vt:lpstr>宋体</vt:lpstr>
      <vt:lpstr>华文细黑</vt:lpstr>
      <vt:lpstr>Arial</vt:lpstr>
      <vt:lpstr>Wingdings</vt:lpstr>
      <vt:lpstr>Wingdings 3</vt:lpstr>
      <vt:lpstr>Slide Template—English（20060512） </vt:lpstr>
      <vt:lpstr>自定义设计方案</vt:lpstr>
      <vt:lpstr>Machine Learning for Programming Code patterns classification</vt:lpstr>
      <vt:lpstr>PowerPoint Presentation</vt:lpstr>
      <vt:lpstr>Self-introduction </vt:lpstr>
      <vt:lpstr>Experience Before Joining Huawei   </vt:lpstr>
      <vt:lpstr>Added value created </vt:lpstr>
      <vt:lpstr> Static Bug Detection </vt:lpstr>
      <vt:lpstr>How many (bug) patterns do they find? </vt:lpstr>
      <vt:lpstr>Most bugs are missed</vt:lpstr>
      <vt:lpstr>Why are most bugs missed? </vt:lpstr>
      <vt:lpstr>Traditional approach </vt:lpstr>
      <vt:lpstr>Learn to classify patterns </vt:lpstr>
      <vt:lpstr>Benefits of learning patterns classification </vt:lpstr>
      <vt:lpstr>Project Overview</vt:lpstr>
      <vt:lpstr>Embeddings for Identifiers</vt:lpstr>
      <vt:lpstr>Embeddings for Identifiers</vt:lpstr>
      <vt:lpstr>Finding Bugs</vt:lpstr>
      <vt:lpstr>Finding Bugs</vt:lpstr>
      <vt:lpstr>Word2Vec for source code</vt:lpstr>
      <vt:lpstr>Embeddings Preview</vt:lpstr>
      <vt:lpstr>Code snippets as vectors</vt:lpstr>
      <vt:lpstr>Code snippets as vectors</vt:lpstr>
      <vt:lpstr>Solution: Word2Vec </vt:lpstr>
      <vt:lpstr>Importance of embeddings</vt:lpstr>
      <vt:lpstr>Achievements</vt:lpstr>
      <vt:lpstr>PowerPoint Presentation</vt:lpstr>
      <vt:lpstr>New slide</vt:lpstr>
    </vt:vector>
  </TitlesOfParts>
  <Company>Huawei Technologies Co., Ltd.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sunyanping</dc:creator>
  <cp:keywords>模板</cp:keywords>
  <dc:description>内部资料，禁止扩散</dc:description>
  <cp:lastModifiedBy>Zorchenkov Alexey</cp:lastModifiedBy>
  <cp:revision>258</cp:revision>
  <dcterms:created xsi:type="dcterms:W3CDTF">2005-06-03T02:22:32Z</dcterms:created>
  <dcterms:modified xsi:type="dcterms:W3CDTF">2020-08-03T15:42:03Z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(3)4uQqCUJeQutC6ObGAtJt/rH6aiU85xMOTob8TOAB5vRV20l2x0711k4q6jD8QVL/scz39rL2
jdylWSDx4pb7bO1Jm4hvBaH8lWRWQqSjWiYrNXvei1+1FnyxCQuxdGhYHkLpyXGMamn7CFKc
zOi4Se9YnkiIYz74RhBnZSlZnH81tI+y16vn6+k7Wy8XWQ91f9fgoClH5mYC0J+chbnE8WlR
e8xWSaQCziPF1hXbC+9/C</vt:lpwstr>
  </property>
  <property fmtid="{D5CDD505-2E9C-101B-9397-08002B2CF9AE}" pid="3" name="_ms_pID_7253431">
    <vt:lpwstr>9M6bT9DsiM8EfpDYiHTGuIHc6cOKLY3utI451u10dTWM27tTD3b
kuLAWoIZP7HjPpqtxceTRIiscIDJa2EMoXWS+wxjGab1hOw9Yvs7/uUiT3sSnPCotCfK4f80
PKarsBGFdd+Secu5oL7JyWtYXcg1vuwMresvkSBiseTlWURF7LpqIBVq63nigaoBpvdw4ThJ
xAV0HR7jjQE4ON2dhjZ1MTgrKr8K1AvWeh3ph/hM2J</vt:lpwstr>
  </property>
  <property fmtid="{D5CDD505-2E9C-101B-9397-08002B2CF9AE}" pid="4" name="_ms_pID_7253432">
    <vt:lpwstr>JpjbAN4FefhxRwra1AowmZESp4YGk0
oGPq3uKhDbBukPkM/d9y+FWjm9/qp8iZAYkLTJ5LYhqkzcoyQ/g=</vt:lpwstr>
  </property>
  <property fmtid="{D5CDD505-2E9C-101B-9397-08002B2CF9AE}" pid="5" name="_new_ms_pID_72543">
    <vt:lpwstr>(3)2oaHew39yX0ihnVKVjkfb7z76tl2miIHvIe4HyiNByfBZ4DLa9HY/1oSDr1P3ygQcemlgn1A_x000d_
Wv2uMDJlmAokUnf/iPg4t3/l9FCUD/xUTmOoTyAZfGOeO75NE0AYutIuwHEjMtRTVil3rgcQ_x000d_
7VIZZKqRIuPkgpYihQkKdas6bXuHqK9+Bn5Nrw+rfcKvJk4wU1zpTO+AKpRmj+zIiRwt0JDO_x000d_
iYZ2ZkXsL7ho65A05I</vt:lpwstr>
  </property>
  <property fmtid="{D5CDD505-2E9C-101B-9397-08002B2CF9AE}" pid="6" name="_new_ms_pID_72543_00">
    <vt:lpwstr>_new_ms_pID_72543</vt:lpwstr>
  </property>
  <property fmtid="{D5CDD505-2E9C-101B-9397-08002B2CF9AE}" pid="7" name="_new_ms_pID_725431">
    <vt:lpwstr>ZdJT1Q0pXc/FWJhiFZ/NFJGmE3cnH1lDdZQOhPUb9SSkPFjz7OZaZQ_x000d_
SfVYXd2/SY5LLoU6proVEQWroRslbBGGxfBR9PvsIvLaVuLbN+BZbccrnzp7p51+m1FPsrvh_x000d_
Ges3kbSD+YMzd/dsBvGygy8rorLcMSUvc+XUniE5x0zjBbtBtfptMkv4Agb+GiqEbB1YR6+W_x000d_
V0gbTYkkYvwslncLEaLGI0/UfHvwmLIYM1hM</vt:lpwstr>
  </property>
  <property fmtid="{D5CDD505-2E9C-101B-9397-08002B2CF9AE}" pid="8" name="_new_ms_pID_725431_00">
    <vt:lpwstr>_new_ms_pID_725431</vt:lpwstr>
  </property>
  <property fmtid="{D5CDD505-2E9C-101B-9397-08002B2CF9AE}" pid="9" name="_new_ms_pID_725432">
    <vt:lpwstr>C7dajPnH641j/H7mxPk0MkDMUi9jpqrVGK/V_x000d_
TXRbysyf58eA+KDDttoUQe+v4EWn9SKJgRkVjNfL0nduQ94/brgtMG3bJgt/8eU9spWLfFJJ_x000d_
7TKDITOhxIjzG7dD4bASVw==</vt:lpwstr>
  </property>
  <property fmtid="{D5CDD505-2E9C-101B-9397-08002B2CF9AE}" pid="10" name="_new_ms_pID_725432_00">
    <vt:lpwstr>_new_ms_pID_725432</vt:lpwstr>
  </property>
  <property fmtid="{D5CDD505-2E9C-101B-9397-08002B2CF9AE}" pid="11" name="_2015_ms_pID_725343">
    <vt:lpwstr>(3)XPL9X/x8zI/WZ/xyO5QPJwcdCqD188Mu/oXEzgU/y/Wgn7Heye2XPwTXXMWlhkFrproij4R/
X7DBFoycWDugXMFO2MWxvxF6ss1GtjQPZMqj55FhThQpuSDYOZ0vuZUOkifAc7Vyz+PyliYr
ILHRj4n38Iml6SlAWqkqkuJhH6YFfaQYjQZlXcwxy0lHvTmugRSII65XV0hKH4ma3A6ZZNxA
Jv+8lr7UZ7ASvV2LVo</vt:lpwstr>
  </property>
  <property fmtid="{D5CDD505-2E9C-101B-9397-08002B2CF9AE}" pid="12" name="_2015_ms_pID_725343_00">
    <vt:lpwstr>_2015_ms_pID_725343</vt:lpwstr>
  </property>
  <property fmtid="{D5CDD505-2E9C-101B-9397-08002B2CF9AE}" pid="13" name="_2015_ms_pID_7253431">
    <vt:lpwstr>uPqDYRvkK2TFWe50/RopjLex/YBafQ23qqr9Drlq0RumWlbT2I4+V7
I6YkNeaKGMKVS/r0VQoY/5vqJwMpaAosl2Y4Uw+/LCzJxqRzuWgP46QKVam4V4dvd2RV4z7b
4A7duXcN8lqt0TX2Js6vcmkU9VrzOzx4yhPooB1zRHIw3fku9y9GWBGySCon/PCuVAda1XqL
ak1uchONYJVHl7vbr6rbBqvN2IAWiFMaMpBX</vt:lpwstr>
  </property>
  <property fmtid="{D5CDD505-2E9C-101B-9397-08002B2CF9AE}" pid="14" name="_2015_ms_pID_7253431_00">
    <vt:lpwstr>_2015_ms_pID_7253431</vt:lpwstr>
  </property>
  <property fmtid="{D5CDD505-2E9C-101B-9397-08002B2CF9AE}" pid="15" name="_2015_ms_pID_7253432">
    <vt:lpwstr>UVMO4vo13Gy+MOaF3fVMxnxtFVmkzAODY561
4k2u0XaX9JozvgMV3h5Q/C2quidVCw==</vt:lpwstr>
  </property>
  <property fmtid="{D5CDD505-2E9C-101B-9397-08002B2CF9AE}" pid="16" name="_2015_ms_pID_7253432_00">
    <vt:lpwstr>_2015_ms_pID_7253432</vt:lpwstr>
  </property>
  <property fmtid="{D5CDD505-2E9C-101B-9397-08002B2CF9AE}" pid="17" name="_readonly">
    <vt:lpwstr/>
  </property>
  <property fmtid="{D5CDD505-2E9C-101B-9397-08002B2CF9AE}" pid="18" name="_change">
    <vt:lpwstr/>
  </property>
  <property fmtid="{D5CDD505-2E9C-101B-9397-08002B2CF9AE}" pid="19" name="_full-control">
    <vt:lpwstr/>
  </property>
  <property fmtid="{D5CDD505-2E9C-101B-9397-08002B2CF9AE}" pid="20" name="sflag">
    <vt:lpwstr>1595498109</vt:lpwstr>
  </property>
</Properties>
</file>