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</p:sldMasterIdLst>
  <p:notesMasterIdLst>
    <p:notesMasterId r:id="rId23"/>
  </p:notesMasterIdLst>
  <p:sldIdLst>
    <p:sldId id="314" r:id="rId3"/>
    <p:sldId id="270" r:id="rId4"/>
    <p:sldId id="275" r:id="rId5"/>
    <p:sldId id="322" r:id="rId6"/>
    <p:sldId id="343" r:id="rId7"/>
    <p:sldId id="334" r:id="rId8"/>
    <p:sldId id="344" r:id="rId9"/>
    <p:sldId id="328" r:id="rId10"/>
    <p:sldId id="345" r:id="rId11"/>
    <p:sldId id="346" r:id="rId12"/>
    <p:sldId id="347" r:id="rId13"/>
    <p:sldId id="348" r:id="rId14"/>
    <p:sldId id="350" r:id="rId15"/>
    <p:sldId id="349" r:id="rId16"/>
    <p:sldId id="352" r:id="rId17"/>
    <p:sldId id="353" r:id="rId18"/>
    <p:sldId id="351" r:id="rId19"/>
    <p:sldId id="354" r:id="rId20"/>
    <p:sldId id="293" r:id="rId21"/>
    <p:sldId id="315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0021"/>
    <a:srgbClr val="C0C0C0"/>
    <a:srgbClr val="FFFFFF"/>
    <a:srgbClr val="99CCFF"/>
    <a:srgbClr val="CC0000"/>
    <a:srgbClr val="EAEAEA"/>
    <a:srgbClr val="005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90318" autoAdjust="0"/>
  </p:normalViewPr>
  <p:slideViewPr>
    <p:cSldViewPr>
      <p:cViewPr>
        <p:scale>
          <a:sx n="93" d="100"/>
          <a:sy n="93" d="100"/>
        </p:scale>
        <p:origin x="19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Embeddings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Sheet2!$E$5</c:f>
              <c:strCache>
                <c:ptCount val="1"/>
                <c:pt idx="0">
                  <c:v>words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73537788-8D3A-4A7E-8425-E7A0071F90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99E6E435-12A6-4BB7-8D4D-F4D9000C04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2D91725-CCD7-480A-9775-4550D1D28ED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1437E8FD-3E6E-4A6D-B62F-9DAED76302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D07E643E-4B62-425B-A558-6924526DBC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BE5BD23E-0FFA-4EBF-A5EB-685F34C3B5F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FA521468-4571-4C2E-913E-AD3D1FCB75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2FD2B5AA-118A-4CA2-97BE-AD1B527433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Sheet2!$F$6:$F$13</c:f>
              <c:numCache>
                <c:formatCode>General</c:formatCode>
                <c:ptCount val="8"/>
                <c:pt idx="0">
                  <c:v>0</c:v>
                </c:pt>
                <c:pt idx="1">
                  <c:v>-1</c:v>
                </c:pt>
                <c:pt idx="2">
                  <c:v>-5</c:v>
                </c:pt>
                <c:pt idx="3">
                  <c:v>-7</c:v>
                </c:pt>
                <c:pt idx="4">
                  <c:v>-14</c:v>
                </c:pt>
                <c:pt idx="5">
                  <c:v>11</c:v>
                </c:pt>
                <c:pt idx="6">
                  <c:v>14</c:v>
                </c:pt>
                <c:pt idx="7">
                  <c:v>14</c:v>
                </c:pt>
              </c:numCache>
            </c:numRef>
          </c:xVal>
          <c:yVal>
            <c:numRef>
              <c:f>Sheet2!$G$6:$G$13</c:f>
              <c:numCache>
                <c:formatCode>General</c:formatCode>
                <c:ptCount val="8"/>
                <c:pt idx="0">
                  <c:v>16</c:v>
                </c:pt>
                <c:pt idx="1">
                  <c:v>15</c:v>
                </c:pt>
                <c:pt idx="2">
                  <c:v>0</c:v>
                </c:pt>
                <c:pt idx="3">
                  <c:v>-5</c:v>
                </c:pt>
                <c:pt idx="4">
                  <c:v>-4</c:v>
                </c:pt>
                <c:pt idx="5">
                  <c:v>-4</c:v>
                </c:pt>
                <c:pt idx="6">
                  <c:v>-3</c:v>
                </c:pt>
                <c:pt idx="7">
                  <c:v>-7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Sheet2!$E$6:$E$13</c15:f>
                <c15:dlblRangeCache>
                  <c:ptCount val="8"/>
                  <c:pt idx="0">
                    <c:v>container</c:v>
                  </c:pt>
                  <c:pt idx="1">
                    <c:v>wrapper</c:v>
                  </c:pt>
                  <c:pt idx="2">
                    <c:v>seq</c:v>
                  </c:pt>
                  <c:pt idx="3">
                    <c:v>lst</c:v>
                  </c:pt>
                  <c:pt idx="4">
                    <c:v>list</c:v>
                  </c:pt>
                  <c:pt idx="5">
                    <c:v>msg</c:v>
                  </c:pt>
                  <c:pt idx="6">
                    <c:v>alert</c:v>
                  </c:pt>
                  <c:pt idx="7">
                    <c:v>error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0917120"/>
        <c:axId val="2080917664"/>
      </c:scatterChart>
      <c:valAx>
        <c:axId val="2080917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917664"/>
        <c:crosses val="autoZero"/>
        <c:crossBetween val="midCat"/>
      </c:valAx>
      <c:valAx>
        <c:axId val="208091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917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1-05-12T10:29:06.208" idx="3">
    <p:pos x="5760" y="2274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526662-70F2-402A-9D61-E16C6D59D3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978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571BDF-FFB0-4A0A-A022-1B13BF66F258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68397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1513" y="6205538"/>
            <a:ext cx="26225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02" tIns="39153" rIns="78302" bIns="39153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 smtClean="0">
              <a:ea typeface="MS PGothic" panose="020B0600070205080204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72363" y="4048125"/>
            <a:ext cx="13573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315" tIns="39159" rIns="78315" bIns="39159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800" b="1" smtClean="0">
                <a:solidFill>
                  <a:schemeClr val="bg1"/>
                </a:solidFill>
                <a:latin typeface="FrutigerNext LT Bold" pitchFamily="20" charset="0"/>
                <a:ea typeface="MS PGothic" panose="020B0600070205080204" pitchFamily="34" charset="-128"/>
              </a:rPr>
              <a:t>www.huawei.com</a:t>
            </a:r>
          </a:p>
          <a:p>
            <a:pPr>
              <a:spcBef>
                <a:spcPct val="50000"/>
              </a:spcBef>
              <a:defRPr/>
            </a:pPr>
            <a:endParaRPr lang="en-US" altLang="zh-CN" sz="800" smtClean="0">
              <a:solidFill>
                <a:schemeClr val="bg1"/>
              </a:solidFill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202113" y="6205538"/>
            <a:ext cx="1912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83" tIns="39141" rIns="78283" bIns="3914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Confidential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419850" y="327025"/>
            <a:ext cx="2335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83" tIns="39141" rIns="78283" bIns="3914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500" smtClean="0">
                <a:solidFill>
                  <a:srgbClr val="666666"/>
                </a:solidFill>
                <a:latin typeface="FrutigerNext LT Regular" pitchFamily="34" charset="0"/>
                <a:ea typeface="MS PGothic" panose="020B0600070205080204" pitchFamily="34" charset="-128"/>
              </a:rPr>
              <a:t>Security Level: Internal  Use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23888" y="1776413"/>
            <a:ext cx="5245100" cy="1962150"/>
          </a:xfrm>
        </p:spPr>
        <p:txBody>
          <a:bodyPr lIns="78315" tIns="39159" rIns="78315" bIns="39159"/>
          <a:lstStyle>
            <a:lvl1pPr algn="ctr">
              <a:defRPr sz="3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22300" y="3675063"/>
            <a:ext cx="5246688" cy="59213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52463" y="342900"/>
            <a:ext cx="2135187" cy="476250"/>
          </a:xfrm>
        </p:spPr>
        <p:txBody>
          <a:bodyPr lIns="78315" tIns="39159" rIns="78315" bIns="39159"/>
          <a:lstStyle>
            <a:lvl1pPr>
              <a:lnSpc>
                <a:spcPct val="100000"/>
              </a:lnSpc>
              <a:defRPr sz="1500">
                <a:latin typeface="华文细黑" pitchFamily="2" charset="-122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4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6668BF35-0DB7-41E5-B8C4-B33F8BE1305A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451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1200" y="638175"/>
            <a:ext cx="1711325" cy="5259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4986337" cy="5259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BB8B427F-A5C4-4480-818B-6CC6ABC8DED1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314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49" y="638176"/>
            <a:ext cx="6849158" cy="630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2949" y="1641022"/>
            <a:ext cx="3358604" cy="4256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2143" y="1641022"/>
            <a:ext cx="3359964" cy="4256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8EA4DFB0-C8E3-4A31-885B-42A44D9D4477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565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21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1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748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92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79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0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AF246FA8-EC3B-4C86-978B-B700C56FEEAE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551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2227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235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14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838F8DE6-5712-424F-9E52-FC40B7E7E113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1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348037" cy="4256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1641475"/>
            <a:ext cx="3349625" cy="4256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76348402-A9CB-47C5-824F-B50397289406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90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A8681C21-0469-4210-AF9E-2B048E49F521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18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C39BC04A-ECD6-4E32-AD7E-8B5C54B77B7A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166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94C8DE56-BBD6-4434-A8F3-B3D15C1DCF69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909F4367-C580-43FD-A241-5F27F66026DC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601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D6D06C2C-9F0D-4670-83A8-A4E24D4203F3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4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685006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289" tIns="39147" rIns="78289" bIns="391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7" name="Picture 3" descr="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52463" y="6438900"/>
            <a:ext cx="2616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89" tIns="39147" rIns="78289" bIns="39147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 smtClean="0">
              <a:ea typeface="MS PGothic" panose="020B0600070205080204" pitchFamily="34" charset="-128"/>
            </a:endParaRPr>
          </a:p>
        </p:txBody>
      </p:sp>
      <p:pic>
        <p:nvPicPr>
          <p:cNvPr id="1029" name="Picture 5" descr="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400800"/>
            <a:ext cx="13096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313" y="6400800"/>
            <a:ext cx="1057275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000">
                <a:latin typeface="FrutigerNext LT Medium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F8D2341B-E656-4B54-88F8-18ED391378D8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6850062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15" tIns="39159" rIns="78315" bIns="39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单击此处编辑母版文本样式</a:t>
            </a:r>
          </a:p>
          <a:p>
            <a:pPr lvl="2"/>
            <a:r>
              <a:rPr lang="zh-CN" altLang="en-US" smtClean="0"/>
              <a:t>单击此处编辑母版文本样式</a:t>
            </a:r>
          </a:p>
          <a:p>
            <a:pPr lvl="3"/>
            <a:r>
              <a:rPr lang="zh-CN" altLang="en-US" smtClean="0"/>
              <a:t>单击此处编辑母版文本样式</a:t>
            </a:r>
          </a:p>
          <a:p>
            <a:pPr lvl="0"/>
            <a:endParaRPr lang="zh-CN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646488" y="6467475"/>
            <a:ext cx="2035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70" tIns="39135" rIns="78270" bIns="3913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</p:sldLayoutIdLst>
  <p:hf sldNum="0" hdr="0" ftr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9pPr>
    </p:titleStyle>
    <p:bodyStyle>
      <a:lvl1pPr marL="293688" indent="-293688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990000"/>
        </a:buClr>
        <a:buSzPct val="85000"/>
        <a:buFont typeface="Wingdings" pitchFamily="2" charset="2"/>
        <a:buChar char="l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 3" panose="05040102010807070707" pitchFamily="18" charset="2"/>
        <a:buChar char="["/>
        <a:defRPr sz="17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anose="020B0604020202020204" pitchFamily="34" charset="0"/>
        <a:buChar char="−"/>
        <a:defRPr sz="17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anose="020B0604020202020204" pitchFamily="34" charset="0"/>
        <a:buChar char="▪"/>
        <a:defRPr sz="1700"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ru-RU" altLang="en-US" smtClean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236913" y="2132013"/>
            <a:ext cx="24749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28" tIns="39165" rIns="78328" bIns="3916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4000" smtClean="0">
                <a:solidFill>
                  <a:schemeClr val="bg1"/>
                </a:solidFill>
                <a:latin typeface="FrutigerNext LT Medium" pitchFamily="34" charset="0"/>
                <a:ea typeface="MS PGothic" panose="020B0600070205080204" pitchFamily="34" charset="-128"/>
              </a:rPr>
              <a:t>Thank You</a:t>
            </a:r>
            <a:endParaRPr lang="en-US" altLang="zh-CN" sz="4000" smtClean="0"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60750" y="3330575"/>
            <a:ext cx="21367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28" tIns="39165" rIns="78328" bIns="3916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100" smtClean="0">
                <a:solidFill>
                  <a:schemeClr val="bg1"/>
                </a:solidFill>
                <a:latin typeface="FrutigerNext LT Regular" pitchFamily="34" charset="0"/>
                <a:ea typeface="MS PGothic" panose="020B0600070205080204" pitchFamily="34" charset="-128"/>
              </a:rPr>
              <a:t>www.huawei.com</a:t>
            </a:r>
            <a:endParaRPr lang="en-US" altLang="zh-CN" sz="4000" smtClean="0"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93688" indent="-293688" algn="l" defTabSz="78422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.pypi.org/project/volatility-zuoqin/0.0.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binfer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github.com/google/error-pron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spotbugs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1295400"/>
            <a:ext cx="5776912" cy="196215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Machine Learning for Programming Code patterns classification</a:t>
            </a:r>
            <a:endParaRPr lang="en-US" altLang="zh-CN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71800"/>
            <a:ext cx="5246688" cy="1295400"/>
          </a:xfrm>
        </p:spPr>
        <p:txBody>
          <a:bodyPr/>
          <a:lstStyle/>
          <a:p>
            <a:pPr algn="ctr" eaLnBrk="1" hangingPunct="1"/>
            <a:r>
              <a:rPr lang="en-US" altLang="en-US" sz="1800" b="1" dirty="0" smtClean="0"/>
              <a:t>HUAWEI TECHNOLOGIES CO. LTD (Russia)</a:t>
            </a:r>
            <a:endParaRPr lang="en-US" altLang="zh-CN" sz="1800" dirty="0" smtClean="0"/>
          </a:p>
          <a:p>
            <a:pPr algn="ctr" eaLnBrk="1" hangingPunct="1"/>
            <a:r>
              <a:rPr lang="en-US" altLang="zh-CN" sz="1800" dirty="0" smtClean="0"/>
              <a:t>Mr. Zorchenkov</a:t>
            </a:r>
          </a:p>
          <a:p>
            <a:pPr algn="ctr" eaLnBrk="1" hangingPunct="1"/>
            <a:r>
              <a:rPr lang="en-US" altLang="zh-CN" sz="1800" dirty="0" smtClean="0"/>
              <a:t>2020-12-05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Traditional approach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51566"/>
            <a:ext cx="8077200" cy="4130033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How to create patterns classification?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pic>
        <p:nvPicPr>
          <p:cNvPr id="8" name="Picture 6" descr="Human Free Icon of Internet and web flat icons f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0" y="1752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05537" y="1600200"/>
            <a:ext cx="2185988" cy="228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Analysis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590800" y="2743200"/>
            <a:ext cx="3505200" cy="533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consuming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86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Learn to classify patterns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051566"/>
            <a:ext cx="8177213" cy="4968234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Train a model to distinguish correct from buggy code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Gather Training data: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Gather past bugs from version histories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Insert artificial bugs via simple program transformations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0762" y="2855199"/>
            <a:ext cx="156686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Machine Learning Model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82834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62260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Buggy Code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95481" y="2133600"/>
            <a:ext cx="0" cy="59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16244" y="3505200"/>
            <a:ext cx="1136556" cy="29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830362" y="3388599"/>
            <a:ext cx="627588" cy="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86588" y="2828340"/>
            <a:ext cx="156686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179255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Code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16244" y="3026863"/>
            <a:ext cx="1136556" cy="15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70019" y="4038600"/>
            <a:ext cx="0" cy="59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86588" y="4800600"/>
            <a:ext cx="156686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Buggy /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6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Benefits of learning patterns classification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Simplifies the problem: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Before: Writing a program analysis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Now: Providing examples of buggy and correct code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Catches otherwise missed bugs: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Learns conventions from corpora of existing code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ML can handle natural language in code, which expresses domain specific knowledge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931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8" y="230829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Project Overview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9106" y="913721"/>
            <a:ext cx="8177213" cy="4968234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9693" y="1168035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training data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5168" y="121808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Corpus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052" y="475882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Code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1704130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1971936" y="4943494"/>
            <a:ext cx="61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9693" y="175743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Code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648200" y="4179938"/>
            <a:ext cx="0" cy="48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5268106"/>
            <a:ext cx="0" cy="37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59693" y="2291630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 code as vectors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75156" y="17526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Buggy Code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05400" y="1704130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59693" y="3539843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classifier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95800" y="2815557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59693" y="2922977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Vectors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105400" y="2806617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73664" y="2903982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Buggy Vectors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59693" y="4749261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Bugs in New Code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96751" y="424643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66006" y="53096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65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Representing code as vectors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Goal: Exploit natural language information in identifiers names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How to reason about identifier names?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Prior work: Lexical similarity</a:t>
            </a:r>
          </a:p>
          <a:p>
            <a:pPr lvl="1" algn="just">
              <a:lnSpc>
                <a:spcPct val="115000"/>
              </a:lnSpc>
            </a:pPr>
            <a:r>
              <a:rPr lang="en-US" altLang="zh-CN" sz="1600" dirty="0" smtClean="0"/>
              <a:t>x similar to </a:t>
            </a:r>
            <a:r>
              <a:rPr lang="en-US" altLang="zh-CN" sz="1600" dirty="0" err="1" smtClean="0"/>
              <a:t>x.dim</a:t>
            </a:r>
            <a:endParaRPr lang="en-US" altLang="zh-CN" sz="1600" dirty="0" smtClean="0"/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Want: Semantic similarity</a:t>
            </a:r>
          </a:p>
          <a:p>
            <a:pPr lvl="1" algn="just">
              <a:lnSpc>
                <a:spcPct val="115000"/>
              </a:lnSpc>
            </a:pPr>
            <a:r>
              <a:rPr lang="en-US" altLang="zh-CN" sz="1600" dirty="0"/>
              <a:t>x</a:t>
            </a:r>
            <a:r>
              <a:rPr lang="en-US" altLang="zh-CN" sz="1600" dirty="0" smtClean="0"/>
              <a:t> similar to width</a:t>
            </a:r>
          </a:p>
          <a:p>
            <a:pPr lvl="1" algn="just">
              <a:lnSpc>
                <a:spcPct val="115000"/>
              </a:lnSpc>
            </a:pPr>
            <a:r>
              <a:rPr lang="en-US" altLang="zh-CN" sz="1600" dirty="0" smtClean="0"/>
              <a:t>list similar to </a:t>
            </a:r>
            <a:r>
              <a:rPr lang="en-US" altLang="zh-CN" sz="1600" dirty="0" err="1" smtClean="0"/>
              <a:t>seq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55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Solution: Word2Vec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Word </a:t>
            </a:r>
            <a:r>
              <a:rPr lang="en-US" altLang="zh-CN" sz="1600" dirty="0" err="1" smtClean="0"/>
              <a:t>embeddings</a:t>
            </a:r>
            <a:endParaRPr lang="en-US" altLang="zh-CN" sz="1600" dirty="0" smtClean="0"/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Continuous vector representation of each word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Similar words have similar vectors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Learn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 from corpus of text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Context: Surrounding words in sentences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9" y="4419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052" y="5029200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42672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66725" y="4713132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8804" y="5164442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78804" y="5615752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38400" y="5105400"/>
            <a:ext cx="61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1699" y="4933266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73782" y="454255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79341" y="5123766"/>
            <a:ext cx="61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68329" y="4945165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77087" y="4419600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Layer:</a:t>
            </a:r>
          </a:p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06566" y="562014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Embedding size: 200:</a:t>
            </a:r>
          </a:p>
          <a:p>
            <a:r>
              <a:rPr lang="en-US" sz="1200" dirty="0" err="1" smtClean="0"/>
              <a:t>Gensim</a:t>
            </a:r>
            <a:r>
              <a:rPr lang="en-US" sz="1200" dirty="0" smtClean="0"/>
              <a:t> Word2Vec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2529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Word2Vec for source code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3657600"/>
            <a:ext cx="8177213" cy="2362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function </a:t>
            </a:r>
            <a:r>
              <a:rPr lang="en-US" altLang="zh-CN" sz="1600" dirty="0" err="1" smtClean="0"/>
              <a:t>setPoint</a:t>
            </a:r>
            <a:r>
              <a:rPr lang="en-US" altLang="zh-CN" sz="1600" dirty="0" smtClean="0"/>
              <a:t>(x, y){ … }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Context of x: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function – </a:t>
            </a:r>
            <a:r>
              <a:rPr lang="en-US" altLang="zh-CN" sz="1600" dirty="0" err="1" smtClean="0"/>
              <a:t>setPoint</a:t>
            </a:r>
            <a:r>
              <a:rPr lang="en-US" altLang="zh-CN" sz="1600" dirty="0" smtClean="0"/>
              <a:t> – ( - , - y - )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75213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692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77213" cy="721210"/>
          </a:xfrm>
        </p:spPr>
        <p:txBody>
          <a:bodyPr/>
          <a:lstStyle/>
          <a:p>
            <a:r>
              <a:rPr lang="en-US" altLang="zh-CN" sz="3200" dirty="0" err="1" smtClean="0"/>
              <a:t>Embeddings</a:t>
            </a:r>
            <a:r>
              <a:rPr lang="en-US" altLang="zh-CN" sz="3200" dirty="0" smtClean="0"/>
              <a:t> Preview</a:t>
            </a:r>
            <a:endParaRPr lang="zh-CN" altLang="en-US" sz="2000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66644"/>
              </p:ext>
            </p:extLst>
          </p:nvPr>
        </p:nvGraphicFramePr>
        <p:xfrm>
          <a:off x="228600" y="914400"/>
          <a:ext cx="8064407" cy="5199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7593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Project Overview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Simplifies the problem: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Before: Writing a program analysis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Now: Providing examples of buggy and correct code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Catches otherwise missed bugs: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Learns conventions from corpora of existing code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ML can handle natural language in code, which expresses domain specific knowledge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200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DC6A97E-2057-4D78-A7C7-ACEC89E1A461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" y="12700"/>
            <a:ext cx="9115425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smtClean="0"/>
              <a:t>Achievements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6825"/>
            <a:ext cx="8001000" cy="2314575"/>
          </a:xfrm>
        </p:spPr>
        <p:txBody>
          <a:bodyPr/>
          <a:lstStyle/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en-US" sz="1600" smtClean="0"/>
              <a:t>Researched Huawei cloud infrastructure advantages &amp; disadvantages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en-US" sz="1600" smtClean="0"/>
              <a:t>Used state of the art multiprocessing to calculate git repos statistics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CN" sz="1600" smtClean="0"/>
              <a:t>Used Git API: up to 5000 requests per day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CN" sz="1600" smtClean="0"/>
              <a:t>Found unique correlation between repo volatility and overall code quality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CN" sz="1600" smtClean="0"/>
              <a:t>Researched various git output formats to reuse in feature projects</a:t>
            </a:r>
          </a:p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zh-CN" sz="1600" smtClean="0"/>
              <a:t>Distributable python package created, ready to run on Ubuntu/Windows as executable shell command (</a:t>
            </a:r>
            <a:r>
              <a:rPr lang="en-US" altLang="zh-CN" sz="1600" smtClean="0">
                <a:hlinkClick r:id="rId2"/>
              </a:rPr>
              <a:t>https://test.pypi.org/project/volatility-zuoqin/0.0.4/</a:t>
            </a:r>
            <a:r>
              <a:rPr lang="en-US" altLang="en-US" sz="1400" smtClean="0"/>
              <a:t>)</a:t>
            </a:r>
            <a:endParaRPr lang="en-US" altLang="zh-CN" sz="13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91200" y="6400800"/>
            <a:ext cx="1057275" cy="29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6BFD750-1F0A-43AC-B090-74F4A9F75C1D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r>
              <a:rPr lang="ru-RU" altLang="en-US" sz="1000" smtClean="0">
                <a:ea typeface="MS PGothic" panose="020B0600070205080204" pitchFamily="34" charset="-128"/>
              </a:rPr>
              <a:t>/</a:t>
            </a:r>
            <a:r>
              <a:rPr lang="en-US" altLang="en-US" sz="1000" smtClean="0">
                <a:ea typeface="MS PGothic" panose="020B0600070205080204" pitchFamily="34" charset="-128"/>
              </a:rPr>
              <a:t>13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7171" name="AutoShape 16"/>
          <p:cNvSpPr>
            <a:spLocks noChangeArrowheads="1"/>
          </p:cNvSpPr>
          <p:nvPr/>
        </p:nvSpPr>
        <p:spPr bwMode="auto">
          <a:xfrm>
            <a:off x="2362200" y="1905000"/>
            <a:ext cx="6477000" cy="3962400"/>
          </a:xfrm>
          <a:prstGeom prst="roundRect">
            <a:avLst>
              <a:gd name="adj" fmla="val 5935"/>
            </a:avLst>
          </a:prstGeom>
          <a:gradFill rotWithShape="1">
            <a:gsLst>
              <a:gs pos="0">
                <a:srgbClr val="DDDDDD"/>
              </a:gs>
              <a:gs pos="50000">
                <a:srgbClr val="F5F5F5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pic>
        <p:nvPicPr>
          <p:cNvPr id="7172" name="Picture 5" descr="0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05025"/>
            <a:ext cx="1087437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Line 7"/>
          <p:cNvSpPr>
            <a:spLocks noChangeShapeType="1"/>
          </p:cNvSpPr>
          <p:nvPr/>
        </p:nvSpPr>
        <p:spPr bwMode="auto">
          <a:xfrm flipV="1">
            <a:off x="2211388" y="1844675"/>
            <a:ext cx="0" cy="4103688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2211388" y="1844675"/>
            <a:ext cx="66817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5" name="Group 9"/>
          <p:cNvGrpSpPr>
            <a:grpSpLocks/>
          </p:cNvGrpSpPr>
          <p:nvPr/>
        </p:nvGrpSpPr>
        <p:grpSpPr bwMode="auto">
          <a:xfrm>
            <a:off x="2057400" y="1676400"/>
            <a:ext cx="288925" cy="288925"/>
            <a:chOff x="1519" y="1843"/>
            <a:chExt cx="182" cy="182"/>
          </a:xfrm>
        </p:grpSpPr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1519" y="1843"/>
              <a:ext cx="182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u-RU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1557" y="1882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ECD1CC"/>
                </a:gs>
                <a:gs pos="100000">
                  <a:srgbClr val="A21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u-RU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438400" y="2286000"/>
            <a:ext cx="6248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Self-introduction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Project idea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Volatility correlation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Volatility vs Programming languages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Volatility histogram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Project achievements</a:t>
            </a:r>
          </a:p>
        </p:txBody>
      </p:sp>
      <p:sp>
        <p:nvSpPr>
          <p:cNvPr id="7177" name="WordArt 18"/>
          <p:cNvSpPr>
            <a:spLocks noChangeArrowheads="1" noChangeShapeType="1" noTextEdit="1"/>
          </p:cNvSpPr>
          <p:nvPr/>
        </p:nvSpPr>
        <p:spPr bwMode="auto">
          <a:xfrm>
            <a:off x="3581400" y="1066800"/>
            <a:ext cx="16002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kern="10">
                <a:solidFill>
                  <a:srgbClr val="990000"/>
                </a:solidFill>
                <a:latin typeface="+mj-lt"/>
                <a:ea typeface="+mj-lt"/>
                <a:cs typeface="+mj-lt"/>
              </a:rPr>
              <a:t>Content: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5397043-0525-424E-98E3-7279502AD469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Self-introduction</a:t>
            </a:r>
            <a:br>
              <a:rPr lang="en-US" altLang="zh-CN" sz="3200" dirty="0" smtClean="0"/>
            </a:b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4263" y="4137025"/>
            <a:ext cx="5962650" cy="1746250"/>
          </a:xfrm>
        </p:spPr>
        <p:txBody>
          <a:bodyPr/>
          <a:lstStyle/>
          <a:p>
            <a:pPr eaLnBrk="1" hangingPunct="1"/>
            <a:endParaRPr kumimoji="1" lang="en-US" altLang="zh-CN" b="1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en-US" altLang="zh-CN" smtClean="0"/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990600" y="1600200"/>
            <a:ext cx="7239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Name:    ALEXEY ZORCHENKOV                        		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Huawei ID:    z0534010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anose="05000000000000000000" pitchFamily="2" charset="2"/>
              <a:buChar char="J"/>
            </a:pPr>
            <a:endParaRPr lang="en-US" altLang="zh-CN" sz="1800" b="1" i="1">
              <a:latin typeface="FrutigerNext LT Regular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Rep. Office: Moscow City, Federation Tower 14</a:t>
            </a:r>
            <a:r>
              <a:rPr lang="en-US" altLang="zh-CN" sz="1800" b="1" i="1" baseline="30000">
                <a:latin typeface="FrutigerNext LT Regular" pitchFamily="34" charset="0"/>
                <a:cs typeface="Arial" panose="020B0604020202020204" pitchFamily="34" charset="0"/>
              </a:rPr>
              <a:t>th</a:t>
            </a: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 floor</a:t>
            </a:r>
            <a:endParaRPr lang="ru-RU" altLang="zh-CN" sz="1800" b="1" i="1">
              <a:latin typeface="FrutigerNext LT Regular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Department : Moscow System Programming Laboratory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Position: Principal engineer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Enrollment Date: 2019-09-09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177213" cy="630238"/>
          </a:xfrm>
        </p:spPr>
        <p:txBody>
          <a:bodyPr/>
          <a:lstStyle/>
          <a:p>
            <a:r>
              <a:rPr lang="en-US" altLang="zh-CN" sz="3200" smtClean="0"/>
              <a:t>Experience Before Joining Huawei </a:t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zh-CN" altLang="en-US" sz="2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7924800" cy="4876800"/>
          </a:xfrm>
        </p:spPr>
        <p:txBody>
          <a:bodyPr/>
          <a:lstStyle/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Moscow State university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Master in theoretical physics, 5.5 years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Master in mathematics, differential equations, 5 years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Post graduate education, theoretical mechanics, 3 years</a:t>
            </a:r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Publications in Russian financial magazines</a:t>
            </a:r>
          </a:p>
        </p:txBody>
      </p:sp>
      <p:sp>
        <p:nvSpPr>
          <p:cNvPr id="922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11C57C80-B08A-4BE2-AC2E-D751EEC18EAE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124200"/>
            <a:ext cx="23050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3167063"/>
            <a:ext cx="2943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813175"/>
            <a:ext cx="24622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4894263"/>
            <a:ext cx="30575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4619625"/>
            <a:ext cx="26860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90963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Added value created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Current bug detectors miss most bugs</a:t>
            </a:r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Patterns classification as a learning problem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dirty="0" smtClean="0"/>
              <a:t>Simplifies the problem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dirty="0" smtClean="0"/>
              <a:t>Catches otherwise missed patterns</a:t>
            </a:r>
            <a:endParaRPr lang="en-US" altLang="zh-CN" sz="1600" dirty="0" smtClean="0"/>
          </a:p>
          <a:p>
            <a:r>
              <a:rPr lang="en-US" sz="1600" dirty="0" smtClean="0"/>
              <a:t>Learning name-based patterns classifiers</a:t>
            </a:r>
          </a:p>
          <a:p>
            <a:pPr lvl="1"/>
            <a:r>
              <a:rPr lang="en-US" sz="1600" dirty="0" smtClean="0"/>
              <a:t>Exploit natural language information in code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6438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/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r>
              <a:rPr lang="en-US" altLang="zh-CN" sz="3200" dirty="0" smtClean="0"/>
              <a:t>Static Bug Detection</a:t>
            </a:r>
            <a:r>
              <a:rPr lang="zh-CN" altLang="en-US" sz="3200" dirty="0" smtClean="0">
                <a:solidFill>
                  <a:schemeClr val="bg2"/>
                </a:solidFill>
              </a:rPr>
              <a:t/>
            </a:r>
            <a:br>
              <a:rPr lang="zh-CN" altLang="en-US" sz="3200" dirty="0" smtClean="0">
                <a:solidFill>
                  <a:schemeClr val="bg2"/>
                </a:solidFill>
              </a:rPr>
            </a:br>
            <a:endParaRPr lang="zh-CN" altLang="en-US" sz="3200" dirty="0" smtClean="0"/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EF44340F-1D18-46C3-90D0-76B0AFE732E3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485898"/>
            <a:ext cx="7924800" cy="461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15" tIns="39159" rIns="78315" bIns="39159" numCol="1" anchor="t" anchorCtr="0" compatLnSpc="1">
            <a:prstTxWarp prst="textNoShape">
              <a:avLst/>
            </a:prstTxWarp>
          </a:bodyPr>
          <a:lstStyle>
            <a:lvl1pPr marL="293688" indent="-293688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itchFamily="2" charset="2"/>
              <a:buChar char="l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6588" indent="-244475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979488" indent="-195263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-196850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63713" indent="-196850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2209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6781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1353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5925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231775" indent="-231775" algn="just">
              <a:lnSpc>
                <a:spcPct val="115000"/>
              </a:lnSpc>
            </a:pPr>
            <a:r>
              <a:rPr lang="en-US" altLang="zh-CN" sz="1600" kern="0" dirty="0" smtClean="0"/>
              <a:t> Lightweight static analysis</a:t>
            </a:r>
          </a:p>
          <a:p>
            <a:r>
              <a:rPr lang="en-US" sz="1600" kern="0" dirty="0" smtClean="0"/>
              <a:t>General framework &amp; set of checkers for specific bug patterns</a:t>
            </a:r>
          </a:p>
          <a:p>
            <a:endParaRPr lang="en-US" sz="1600" kern="0" dirty="0"/>
          </a:p>
          <a:p>
            <a:endParaRPr lang="en-US" sz="1600" kern="0" dirty="0" smtClean="0"/>
          </a:p>
          <a:p>
            <a:endParaRPr lang="en-US" sz="1600" kern="0" dirty="0"/>
          </a:p>
          <a:p>
            <a:pPr marL="0" indent="0">
              <a:buNone/>
            </a:pPr>
            <a:r>
              <a:rPr lang="en-US" sz="1600" kern="0" dirty="0" smtClean="0"/>
              <a:t>									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https://github.com/google/error-prone</a:t>
            </a:r>
            <a:r>
              <a:rPr lang="en-US" sz="1600" dirty="0" smtClean="0"/>
              <a:t>            </a:t>
            </a:r>
            <a:r>
              <a:rPr lang="en-US" sz="1600" dirty="0" smtClean="0">
                <a:hlinkClick r:id="rId3"/>
              </a:rPr>
              <a:t>https://fbinfer.com/</a:t>
            </a: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r>
              <a:rPr lang="en-US" sz="1600" dirty="0" smtClean="0">
                <a:hlinkClick r:id="rId4"/>
              </a:rPr>
              <a:t>https://spotbugs.github.io/</a:t>
            </a: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kern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048000"/>
            <a:ext cx="1905000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2895600"/>
            <a:ext cx="171450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62" y="4648200"/>
            <a:ext cx="1888438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How many (bug) patterns do they find?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Given a representative set of real world bugs, how many of them static bug detectors find?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Empirical study</a:t>
            </a:r>
            <a:endParaRPr lang="en-US" altLang="zh-CN" sz="1600" dirty="0"/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594 bugs from 15 Java Projects</a:t>
            </a:r>
            <a:endParaRPr lang="en-US" altLang="zh-CN" sz="1600" dirty="0" smtClean="0"/>
          </a:p>
          <a:p>
            <a:r>
              <a:rPr lang="en-US" sz="1600" dirty="0" smtClean="0"/>
              <a:t>3 popular static bug detectors</a:t>
            </a:r>
          </a:p>
          <a:p>
            <a:r>
              <a:rPr lang="en-US" sz="1600" dirty="0" smtClean="0"/>
              <a:t>5247 warnings</a:t>
            </a:r>
          </a:p>
          <a:p>
            <a:r>
              <a:rPr lang="en-US" sz="1600" dirty="0" smtClean="0"/>
              <a:t>Semi automated methodology to measure detected bugs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3839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3469F90-8F0E-4FA7-8D20-EE0658960776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3316" name="Title 2"/>
          <p:cNvSpPr>
            <a:spLocks noGrp="1"/>
          </p:cNvSpPr>
          <p:nvPr>
            <p:ph type="title"/>
          </p:nvPr>
        </p:nvSpPr>
        <p:spPr>
          <a:xfrm>
            <a:off x="0" y="22225"/>
            <a:ext cx="9144000" cy="630238"/>
          </a:xfrm>
        </p:spPr>
        <p:txBody>
          <a:bodyPr/>
          <a:lstStyle/>
          <a:p>
            <a:r>
              <a:rPr lang="en-US" altLang="en-US" dirty="0" smtClean="0"/>
              <a:t>Most </a:t>
            </a:r>
            <a:r>
              <a:rPr lang="en-US" altLang="en-US" dirty="0"/>
              <a:t>b</a:t>
            </a:r>
            <a:r>
              <a:rPr lang="en-US" altLang="en-US" dirty="0" smtClean="0"/>
              <a:t>ugs are missed</a:t>
            </a:r>
            <a:endParaRPr lang="en-US" alt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1766887" y="1066800"/>
            <a:ext cx="2971800" cy="2819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1471" y="2819400"/>
            <a:ext cx="3109913" cy="2819400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71887" y="1081355"/>
            <a:ext cx="3109913" cy="2819400"/>
          </a:xfrm>
          <a:prstGeom prst="ellipse">
            <a:avLst/>
          </a:prstGeom>
          <a:solidFill>
            <a:srgbClr val="FFC000">
              <a:alpha val="26000"/>
            </a:srgbClr>
          </a:solidFill>
          <a:effectLst>
            <a:reflection stA="18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SpotBugs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9001" y="1688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1314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4538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69364" y="4560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62108" y="104513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ErrorProne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73168" y="2971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37323" y="1812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49195" y="2218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60037" y="3239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3569" y="5689852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tools together detect 27 of 594 bugs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Why are most bugs missed?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Manual inspection of 20 missed bugs: 14 are domain specific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Unrelated to any of the supported bug patterns</a:t>
            </a:r>
            <a:endParaRPr lang="en-US" altLang="zh-CN" sz="1600" dirty="0" smtClean="0"/>
          </a:p>
          <a:p>
            <a:r>
              <a:rPr lang="en-US" sz="1600" dirty="0" smtClean="0"/>
              <a:t>Application-specific algorithms</a:t>
            </a:r>
          </a:p>
          <a:p>
            <a:r>
              <a:rPr lang="en-US" sz="1600" dirty="0" smtClean="0"/>
              <a:t>Forgot to handle special case</a:t>
            </a:r>
          </a:p>
          <a:p>
            <a:r>
              <a:rPr lang="en-US" sz="1600" dirty="0" smtClean="0"/>
              <a:t>Difficult to decide whether behavior is intended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/>
          </a:p>
          <a:p>
            <a:pPr marL="231775" indent="-231775" algn="just">
              <a:lnSpc>
                <a:spcPct val="115000"/>
              </a:lnSpc>
              <a:buNone/>
            </a:pPr>
            <a:r>
              <a:rPr lang="en-US" altLang="zh-CN" sz="1800" dirty="0" smtClean="0">
                <a:solidFill>
                  <a:srgbClr val="00B050"/>
                </a:solidFill>
              </a:rPr>
              <a:t>Need patterns classifier that go beyond generic bug patterns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874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—English（20060512） ">
  <a:themeElements>
    <a:clrScheme name="Slide Template—English（20060512）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 Template—English（20060512） ">
      <a:majorFont>
        <a:latin typeface="FrutigerNext LT Medium"/>
        <a:ea typeface="黑体"/>
        <a:cs typeface=""/>
      </a:majorFont>
      <a:minorFont>
        <a:latin typeface="FrutigerNext LT Medium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 Template—English（20060512）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光网络胶片模板050511（英文）</Template>
  <TotalTime>12673</TotalTime>
  <Words>688</Words>
  <Application>Microsoft Office PowerPoint</Application>
  <PresentationFormat>On-screen Show (4:3)</PresentationFormat>
  <Paragraphs>210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宋体</vt:lpstr>
      <vt:lpstr>FrutigerNext LT Medium</vt:lpstr>
      <vt:lpstr>黑体</vt:lpstr>
      <vt:lpstr>Wingdings</vt:lpstr>
      <vt:lpstr>Wingdings 3</vt:lpstr>
      <vt:lpstr>FrutigerNext LT Bold</vt:lpstr>
      <vt:lpstr>MS PGothic</vt:lpstr>
      <vt:lpstr>FrutigerNext LT Regular</vt:lpstr>
      <vt:lpstr>华文细黑</vt:lpstr>
      <vt:lpstr>+mj-lt</vt:lpstr>
      <vt:lpstr>Slide Template—English（20060512） </vt:lpstr>
      <vt:lpstr>自定义设计方案</vt:lpstr>
      <vt:lpstr>Machine Learning for Programming Code patterns classification</vt:lpstr>
      <vt:lpstr>PowerPoint Presentation</vt:lpstr>
      <vt:lpstr>Self-introduction </vt:lpstr>
      <vt:lpstr>Experience Before Joining Huawei   </vt:lpstr>
      <vt:lpstr>Added value created </vt:lpstr>
      <vt:lpstr> Static Bug Detection </vt:lpstr>
      <vt:lpstr>How many (bug) patterns do they find? </vt:lpstr>
      <vt:lpstr>Most bugs are missed</vt:lpstr>
      <vt:lpstr>Why are most bugs missed? </vt:lpstr>
      <vt:lpstr>Traditional approach </vt:lpstr>
      <vt:lpstr>Learn to classify patterns </vt:lpstr>
      <vt:lpstr>Benefits of learning patterns classification </vt:lpstr>
      <vt:lpstr>Project Overview</vt:lpstr>
      <vt:lpstr>Representing code as vectors </vt:lpstr>
      <vt:lpstr>Solution: Word2Vec </vt:lpstr>
      <vt:lpstr>Word2Vec for source code</vt:lpstr>
      <vt:lpstr>Embeddings Preview</vt:lpstr>
      <vt:lpstr>Project Overview </vt:lpstr>
      <vt:lpstr>Achievements</vt:lpstr>
      <vt:lpstr>PowerPoint Presentation</vt:lpstr>
    </vt:vector>
  </TitlesOfParts>
  <Company>Huawei Technologies Co.,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sunyanping</dc:creator>
  <cp:keywords>模板</cp:keywords>
  <dc:description>内部资料，禁止扩散</dc:description>
  <cp:lastModifiedBy>Zorchenkov Alexey</cp:lastModifiedBy>
  <cp:revision>234</cp:revision>
  <dcterms:created xsi:type="dcterms:W3CDTF">2005-06-03T02:22:32Z</dcterms:created>
  <dcterms:modified xsi:type="dcterms:W3CDTF">2020-07-29T14:44:05Z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(3)4uQqCUJeQutC6ObGAtJt/rH6aiU85xMOTob8TOAB5vRV20l2x0711k4q6jD8QVL/scz39rL2
jdylWSDx4pb7bO1Jm4hvBaH8lWRWQqSjWiYrNXvei1+1FnyxCQuxdGhYHkLpyXGMamn7CFKc
zOi4Se9YnkiIYz74RhBnZSlZnH81tI+y16vn6+k7Wy8XWQ91f9fgoClH5mYC0J+chbnE8WlR
e8xWSaQCziPF1hXbC+9/C</vt:lpwstr>
  </property>
  <property fmtid="{D5CDD505-2E9C-101B-9397-08002B2CF9AE}" pid="3" name="_ms_pID_7253431">
    <vt:lpwstr>9M6bT9DsiM8EfpDYiHTGuIHc6cOKLY3utI451u10dTWM27tTD3b
kuLAWoIZP7HjPpqtxceTRIiscIDJa2EMoXWS+wxjGab1hOw9Yvs7/uUiT3sSnPCotCfK4f80
PKarsBGFdd+Secu5oL7JyWtYXcg1vuwMresvkSBiseTlWURF7LpqIBVq63nigaoBpvdw4ThJ
xAV0HR7jjQE4ON2dhjZ1MTgrKr8K1AvWeh3ph/hM2J</vt:lpwstr>
  </property>
  <property fmtid="{D5CDD505-2E9C-101B-9397-08002B2CF9AE}" pid="4" name="_ms_pID_7253432">
    <vt:lpwstr>JpjbAN4FefhxRwra1AowmZESp4YGk0
oGPq3uKhDbBukPkM/d9y+FWjm9/qp8iZAYkLTJ5LYhqkzcoyQ/g=</vt:lpwstr>
  </property>
  <property fmtid="{D5CDD505-2E9C-101B-9397-08002B2CF9AE}" pid="5" name="_new_ms_pID_72543">
    <vt:lpwstr>(3)2oaHew39yX0ihnVKVjkfb7z76tl2miIHvIe4HyiNByfBZ4DLa9HY/1oSDr1P3ygQcemlgn1A_x000d_
Wv2uMDJlmAokUnf/iPg4t3/l9FCUD/xUTmOoTyAZfGOeO75NE0AYutIuwHEjMtRTVil3rgcQ_x000d_
7VIZZKqRIuPkgpYihQkKdas6bXuHqK9+Bn5Nrw+rfcKvJk4wU1zpTO+AKpRmj+zIiRwt0JDO_x000d_
iYZ2ZkXsL7ho65A05I</vt:lpwstr>
  </property>
  <property fmtid="{D5CDD505-2E9C-101B-9397-08002B2CF9AE}" pid="6" name="_new_ms_pID_72543_00">
    <vt:lpwstr>_new_ms_pID_72543</vt:lpwstr>
  </property>
  <property fmtid="{D5CDD505-2E9C-101B-9397-08002B2CF9AE}" pid="7" name="_new_ms_pID_725431">
    <vt:lpwstr>ZdJT1Q0pXc/FWJhiFZ/NFJGmE3cnH1lDdZQOhPUb9SSkPFjz7OZaZQ_x000d_
SfVYXd2/SY5LLoU6proVEQWroRslbBGGxfBR9PvsIvLaVuLbN+BZbccrnzp7p51+m1FPsrvh_x000d_
Ges3kbSD+YMzd/dsBvGygy8rorLcMSUvc+XUniE5x0zjBbtBtfptMkv4Agb+GiqEbB1YR6+W_x000d_
V0gbTYkkYvwslncLEaLGI0/UfHvwmLIYM1hM</vt:lpwstr>
  </property>
  <property fmtid="{D5CDD505-2E9C-101B-9397-08002B2CF9AE}" pid="8" name="_new_ms_pID_725431_00">
    <vt:lpwstr>_new_ms_pID_725431</vt:lpwstr>
  </property>
  <property fmtid="{D5CDD505-2E9C-101B-9397-08002B2CF9AE}" pid="9" name="_new_ms_pID_725432">
    <vt:lpwstr>C7dajPnH641j/H7mxPk0MkDMUi9jpqrVGK/V_x000d_
TXRbysyf58eA+KDDttoUQe+v4EWn9SKJgRkVjNfL0nduQ94/brgtMG3bJgt/8eU9spWLfFJJ_x000d_
7TKDITOhxIjzG7dD4bASVw==</vt:lpwstr>
  </property>
  <property fmtid="{D5CDD505-2E9C-101B-9397-08002B2CF9AE}" pid="10" name="_new_ms_pID_725432_00">
    <vt:lpwstr>_new_ms_pID_725432</vt:lpwstr>
  </property>
  <property fmtid="{D5CDD505-2E9C-101B-9397-08002B2CF9AE}" pid="11" name="_2015_ms_pID_725343">
    <vt:lpwstr>(3)scKXT83cxyJp8ZoxuLNPubfJIl1Z/szfHb4RnJgCxD6k3shwzPScQC4UjQXw6kK2SSlumOBn_x000d_
NcMk1I3b/JuTS+q3FrBHDFopOwm4cuk6k3eJRd9WVuECkgJhE1U6UrCfzRrFvYTKEEm/HwgB_x000d_
WVKHfu+PVhISf2SmOsffmr7+cXg+Ww9FPgskZjzlZYg1dyfrRWI9tycVZ6blxNnZZduoj4xu_x000d_
UMnE1O6754KgUrkHGT</vt:lpwstr>
  </property>
  <property fmtid="{D5CDD505-2E9C-101B-9397-08002B2CF9AE}" pid="12" name="_2015_ms_pID_725343_00">
    <vt:lpwstr>_2015_ms_pID_725343</vt:lpwstr>
  </property>
  <property fmtid="{D5CDD505-2E9C-101B-9397-08002B2CF9AE}" pid="13" name="_2015_ms_pID_7253431">
    <vt:lpwstr>mV0XGjU3rSeYBVr59GhB6DGEfjL+afXLdCZFnf+mwvSrtMHZukDDYS_x000d_
TtPov4JbagbfmUQshr1ZJgCgn7Ba0j/zR2yHmVimf8JVm2wfBFEcAjcy2+P1gbOwKvgbRFu3_x000d_
H1p1tpP52xwDtbXwvP3AS65EAl3/etwD7niWYHdNcUI5dzyEuESGblzcvJ4molWsP0j5Z2qk_x000d_
nmC6Ku7w56b5nA8qRVV+9sic8XpZA/6IfAg6</vt:lpwstr>
  </property>
  <property fmtid="{D5CDD505-2E9C-101B-9397-08002B2CF9AE}" pid="14" name="_2015_ms_pID_7253431_00">
    <vt:lpwstr>_2015_ms_pID_7253431</vt:lpwstr>
  </property>
  <property fmtid="{D5CDD505-2E9C-101B-9397-08002B2CF9AE}" pid="15" name="_2015_ms_pID_7253432">
    <vt:lpwstr>EaG2aFVGgSiQKvGAOxeOvQLdmCXKrKYx8QY3_x000d_
/WsBuo+adsjAt/i3tgT8d1SnOsB9bQ==</vt:lpwstr>
  </property>
  <property fmtid="{D5CDD505-2E9C-101B-9397-08002B2CF9AE}" pid="16" name="_2015_ms_pID_7253432_00">
    <vt:lpwstr>_2015_ms_pID_7253432</vt:lpwstr>
  </property>
  <property fmtid="{D5CDD505-2E9C-101B-9397-08002B2CF9AE}" pid="17" name="_readonly">
    <vt:lpwstr/>
  </property>
  <property fmtid="{D5CDD505-2E9C-101B-9397-08002B2CF9AE}" pid="18" name="_change">
    <vt:lpwstr/>
  </property>
  <property fmtid="{D5CDD505-2E9C-101B-9397-08002B2CF9AE}" pid="19" name="_full-control">
    <vt:lpwstr/>
  </property>
  <property fmtid="{D5CDD505-2E9C-101B-9397-08002B2CF9AE}" pid="20" name="sflag">
    <vt:lpwstr>1595498109</vt:lpwstr>
  </property>
</Properties>
</file>