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23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47" r:id="rId13"/>
    <p:sldId id="348" r:id="rId14"/>
    <p:sldId id="350" r:id="rId15"/>
    <p:sldId id="349" r:id="rId16"/>
    <p:sldId id="352" r:id="rId17"/>
    <p:sldId id="353" r:id="rId18"/>
    <p:sldId id="351" r:id="rId19"/>
    <p:sldId id="354" r:id="rId20"/>
    <p:sldId id="293" r:id="rId21"/>
    <p:sldId id="31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0318" autoAdjust="0"/>
  </p:normalViewPr>
  <p:slideViewPr>
    <p:cSldViewPr>
      <p:cViewPr>
        <p:scale>
          <a:sx n="93" d="100"/>
          <a:sy n="93" d="100"/>
        </p:scale>
        <p:origin x="19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Embeddings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words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73537788-8D3A-4A7E-8425-E7A0071F90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E6E435-12A6-4BB7-8D4D-F4D9000C04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D91725-CCD7-480A-9775-4550D1D28E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437E8FD-3E6E-4A6D-B62F-9DAED76302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07E643E-4B62-425B-A558-6924526DBC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E5BD23E-0FFA-4EBF-A5EB-685F34C3B5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FA521468-4571-4C2E-913E-AD3D1FCB75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2FD2B5AA-118A-4CA2-97BE-AD1B527433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Sheet2!$F$6:$F$13</c:f>
              <c:numCache>
                <c:formatCode>General</c:formatCode>
                <c:ptCount val="8"/>
                <c:pt idx="0">
                  <c:v>0</c:v>
                </c:pt>
                <c:pt idx="1">
                  <c:v>-1</c:v>
                </c:pt>
                <c:pt idx="2">
                  <c:v>-5</c:v>
                </c:pt>
                <c:pt idx="3">
                  <c:v>-7</c:v>
                </c:pt>
                <c:pt idx="4">
                  <c:v>-14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</c:numCache>
            </c:numRef>
          </c:xVal>
          <c:yVal>
            <c:numRef>
              <c:f>Sheet2!$G$6:$G$13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0</c:v>
                </c:pt>
                <c:pt idx="3">
                  <c:v>-5</c:v>
                </c:pt>
                <c:pt idx="4">
                  <c:v>-4</c:v>
                </c:pt>
                <c:pt idx="5">
                  <c:v>-4</c:v>
                </c:pt>
                <c:pt idx="6">
                  <c:v>-3</c:v>
                </c:pt>
                <c:pt idx="7">
                  <c:v>-7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Sheet2!$E$6:$E$13</c15:f>
                <c15:dlblRangeCache>
                  <c:ptCount val="8"/>
                  <c:pt idx="0">
                    <c:v>container</c:v>
                  </c:pt>
                  <c:pt idx="1">
                    <c:v>wrapper</c:v>
                  </c:pt>
                  <c:pt idx="2">
                    <c:v>seq</c:v>
                  </c:pt>
                  <c:pt idx="3">
                    <c:v>lst</c:v>
                  </c:pt>
                  <c:pt idx="4">
                    <c:v>list</c:v>
                  </c:pt>
                  <c:pt idx="5">
                    <c:v>msg</c:v>
                  </c:pt>
                  <c:pt idx="6">
                    <c:v>alert</c:v>
                  </c:pt>
                  <c:pt idx="7">
                    <c:v>error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917120"/>
        <c:axId val="2080917664"/>
      </c:scatterChart>
      <c:valAx>
        <c:axId val="208091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917664"/>
        <c:crosses val="autoZero"/>
        <c:crossBetween val="midCat"/>
      </c:valAx>
      <c:valAx>
        <c:axId val="20809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91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pypi.org/project/volatility-zuoqin/0.0.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inf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google/error-pr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potbugs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Programming Code patterns classification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Traditional approach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51566"/>
            <a:ext cx="8077200" cy="4130033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create patterns classification?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8" name="Picture 6" descr="Human Free Icon of Internet and web flat icons f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0" y="1752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5537" y="1600200"/>
            <a:ext cx="2185988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590800" y="2743200"/>
            <a:ext cx="35052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Learn to classify patterns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1566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Train a model to distinguish correct from buggy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Gather Training data: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Gather past bugs from version histories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Insert artificial bugs via simple program transformations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0762" y="2855199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Machine Learning Model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8283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6226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5481" y="2133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6244" y="3505200"/>
            <a:ext cx="1136556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0362" y="3388599"/>
            <a:ext cx="627588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6588" y="282834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925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16244" y="3026863"/>
            <a:ext cx="1136556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70019" y="4038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6588" y="48006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 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Benefits of learning patterns classification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31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8" y="230829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106" y="913721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693" y="1168035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168" y="1218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052" y="47588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971936" y="4943494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693" y="17574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179938"/>
            <a:ext cx="0" cy="48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5268106"/>
            <a:ext cx="0" cy="3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9693" y="2291630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code as vectors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56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59693" y="3539843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95800" y="281555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9693" y="2922977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Vectors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280661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3664" y="2903982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Vectors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9693" y="4749261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Bugs in New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6751" y="42464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6006" y="53096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Representing code as vectors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Goal: Exploit natural language information in identifiers names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reason about identifier names?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Prior work: Lexical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x similar to </a:t>
            </a:r>
            <a:r>
              <a:rPr lang="en-US" altLang="zh-CN" sz="1600" dirty="0" err="1" smtClean="0"/>
              <a:t>x.dim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Want: Semantic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/>
              <a:t>x</a:t>
            </a:r>
            <a:r>
              <a:rPr lang="en-US" altLang="zh-CN" sz="1600" dirty="0" smtClean="0"/>
              <a:t> similar to width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list similar to </a:t>
            </a:r>
            <a:r>
              <a:rPr lang="en-US" altLang="zh-CN" sz="1600" dirty="0" err="1" smtClean="0"/>
              <a:t>seq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55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Solution: Word2Vec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Word 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Continuous vector representation of each word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Similar words have similar vectors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Learn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from corpus of text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Context: Surrounding words in sentences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441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052" y="50292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4267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6725" y="471313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8804" y="516444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8804" y="561575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5105400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99" y="4933266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782" y="45425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341" y="5123766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68329" y="494516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7087" y="4419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Layer: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52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Word2Vec for source code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3657600"/>
            <a:ext cx="8177213" cy="2362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(x, y){ … }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Context of x: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–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 – ( - , - y - )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521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77213" cy="721210"/>
          </a:xfrm>
        </p:spPr>
        <p:txBody>
          <a:bodyPr/>
          <a:lstStyle/>
          <a:p>
            <a:r>
              <a:rPr lang="en-US" altLang="zh-CN" sz="3200" dirty="0" err="1" smtClean="0"/>
              <a:t>Embeddings</a:t>
            </a:r>
            <a:r>
              <a:rPr lang="en-US" altLang="zh-CN" sz="3200" dirty="0" smtClean="0"/>
              <a:t> Preview</a:t>
            </a:r>
            <a:endParaRPr lang="zh-CN" altLang="en-US" sz="2000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6644"/>
              </p:ext>
            </p:extLst>
          </p:nvPr>
        </p:nvGraphicFramePr>
        <p:xfrm>
          <a:off x="228600" y="914400"/>
          <a:ext cx="8064407" cy="519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5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Achievements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smtClean="0"/>
              <a:t>Researched Huawei cloud infrastructure advantages &amp; disadvantages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smtClean="0"/>
              <a:t>Used state of the art multiprocessing to calculate git repos statistics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Used Git API: up to 5000 requests per day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Found unique correlation between repo volatility and overall code quality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Researched various git output formats to reuse in feature projects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Distributable python package created, ready to run on Ubuntu/Windows as executable shell command (</a:t>
            </a:r>
            <a:r>
              <a:rPr lang="en-US" altLang="zh-CN" sz="1600" smtClean="0">
                <a:hlinkClick r:id="rId2"/>
              </a:rPr>
              <a:t>https://test.pypi.org/project/volatility-zuoqin/0.0.4/</a:t>
            </a:r>
            <a:r>
              <a:rPr lang="en-US" altLang="en-US" sz="1400" smtClean="0"/>
              <a:t>)</a:t>
            </a:r>
            <a:endParaRPr lang="en-US" altLang="zh-CN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idea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correlation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vs Programming languages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histogram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achievements</a:t>
            </a: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Added value created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Current bug detectors miss most bugs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Patterns classification as a learning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Simplifies the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Catches otherwise missed patterns</a:t>
            </a:r>
            <a:endParaRPr lang="en-US" altLang="zh-CN" sz="1600" dirty="0" smtClean="0"/>
          </a:p>
          <a:p>
            <a:r>
              <a:rPr lang="en-US" sz="1600" dirty="0" smtClean="0"/>
              <a:t>Learning name-based patterns classifiers</a:t>
            </a:r>
          </a:p>
          <a:p>
            <a:pPr lvl="1"/>
            <a:r>
              <a:rPr lang="en-US" sz="1600" dirty="0" smtClean="0"/>
              <a:t>Exploit natural language information in code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Static Bug Detection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</a:pPr>
            <a:r>
              <a:rPr lang="en-US" altLang="zh-CN" sz="1600" kern="0" dirty="0" smtClean="0"/>
              <a:t> Lightweight static analysis</a:t>
            </a:r>
          </a:p>
          <a:p>
            <a:r>
              <a:rPr lang="en-US" sz="1600" kern="0" dirty="0" smtClean="0"/>
              <a:t>General framework &amp; set of checkers for specific bug patterns</a:t>
            </a:r>
          </a:p>
          <a:p>
            <a:endParaRPr lang="en-US" sz="1600" kern="0" dirty="0"/>
          </a:p>
          <a:p>
            <a:endParaRPr lang="en-US" sz="1600" kern="0" dirty="0" smtClean="0"/>
          </a:p>
          <a:p>
            <a:endParaRPr lang="en-US" sz="1600" kern="0" dirty="0"/>
          </a:p>
          <a:p>
            <a:pPr marL="0" indent="0">
              <a:buNone/>
            </a:pPr>
            <a:r>
              <a:rPr lang="en-US" sz="1600" kern="0" dirty="0" smtClean="0"/>
              <a:t>									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https://github.com/google/error-prone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3"/>
              </a:rPr>
              <a:t>https://fbinfer.com/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https://spotbugs.github.io/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48000"/>
            <a:ext cx="19050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95600"/>
            <a:ext cx="17145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62" y="4648200"/>
            <a:ext cx="1888438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How many (bug) patterns do they find?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Given a representative set of real world bugs, how many of them static bug detectors find?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Empirical study</a:t>
            </a:r>
            <a:endParaRPr lang="en-US" altLang="zh-CN" sz="1600" dirty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594 bugs from 15 Java Projects</a:t>
            </a:r>
            <a:endParaRPr lang="en-US" altLang="zh-CN" sz="1600" dirty="0" smtClean="0"/>
          </a:p>
          <a:p>
            <a:r>
              <a:rPr lang="en-US" sz="1600" dirty="0" smtClean="0"/>
              <a:t>3 popular static bug detectors</a:t>
            </a:r>
          </a:p>
          <a:p>
            <a:r>
              <a:rPr lang="en-US" sz="1600" dirty="0" smtClean="0"/>
              <a:t>5247 warnings</a:t>
            </a:r>
          </a:p>
          <a:p>
            <a:r>
              <a:rPr lang="en-US" sz="1600" dirty="0" smtClean="0"/>
              <a:t>Semi automated methodology to measure detected bugs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630238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/>
              <a:t>b</a:t>
            </a:r>
            <a:r>
              <a:rPr lang="en-US" altLang="en-US" dirty="0" smtClean="0"/>
              <a:t>ugs are missed</a:t>
            </a:r>
            <a:endParaRPr lang="en-US" alt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1766887" y="1066800"/>
            <a:ext cx="2971800" cy="2819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1471" y="2819400"/>
            <a:ext cx="3109913" cy="281940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1081355"/>
            <a:ext cx="3109913" cy="2819400"/>
          </a:xfrm>
          <a:prstGeom prst="ellipse">
            <a:avLst/>
          </a:prstGeom>
          <a:solidFill>
            <a:srgbClr val="FFC000">
              <a:alpha val="26000"/>
            </a:srgbClr>
          </a:solidFill>
          <a:effectLst>
            <a:reflection stA="1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SpotBugs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001" y="1688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31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538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9364" y="4560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2108" y="1045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ErrorProne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3168" y="297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7323" y="181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49195" y="221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7" y="32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569" y="568985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tools together detect 27 of 594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Why are most bugs missed?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Manual inspection of 20 missed bugs: 14 are domain specific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Unrelated to any of the supported bug patterns</a:t>
            </a:r>
            <a:endParaRPr lang="en-US" altLang="zh-CN" sz="1600" dirty="0" smtClean="0"/>
          </a:p>
          <a:p>
            <a:r>
              <a:rPr lang="en-US" sz="1600" dirty="0" smtClean="0"/>
              <a:t>Application-specific algorithms</a:t>
            </a:r>
          </a:p>
          <a:p>
            <a:r>
              <a:rPr lang="en-US" sz="1600" dirty="0" smtClean="0"/>
              <a:t>Forgot to handle special case</a:t>
            </a:r>
          </a:p>
          <a:p>
            <a:r>
              <a:rPr lang="en-US" sz="1600" dirty="0" smtClean="0"/>
              <a:t>Difficult to decide whether behavior is intended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Need patterns classifier that go beyond generic bug patterns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8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12673</TotalTime>
  <Words>688</Words>
  <Application>Microsoft Office PowerPoint</Application>
  <PresentationFormat>On-screen Show (4:3)</PresentationFormat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宋体</vt:lpstr>
      <vt:lpstr>FrutigerNext LT Medium</vt:lpstr>
      <vt:lpstr>黑体</vt:lpstr>
      <vt:lpstr>Wingdings</vt:lpstr>
      <vt:lpstr>Wingdings 3</vt:lpstr>
      <vt:lpstr>FrutigerNext LT Bold</vt:lpstr>
      <vt:lpstr>MS PGothic</vt:lpstr>
      <vt:lpstr>FrutigerNext LT Regular</vt:lpstr>
      <vt:lpstr>华文细黑</vt:lpstr>
      <vt:lpstr>+mj-lt</vt:lpstr>
      <vt:lpstr>Slide Template—English（20060512） </vt:lpstr>
      <vt:lpstr>自定义设计方案</vt:lpstr>
      <vt:lpstr>Machine Learning for Programming Code patterns classification</vt:lpstr>
      <vt:lpstr>PowerPoint Presentation</vt:lpstr>
      <vt:lpstr>Self-introduction </vt:lpstr>
      <vt:lpstr>Experience Before Joining Huawei   </vt:lpstr>
      <vt:lpstr>Added value created </vt:lpstr>
      <vt:lpstr> Static Bug Detection </vt:lpstr>
      <vt:lpstr>How many (bug) patterns do they find? </vt:lpstr>
      <vt:lpstr>Most bugs are missed</vt:lpstr>
      <vt:lpstr>Why are most bugs missed? </vt:lpstr>
      <vt:lpstr>Traditional approach </vt:lpstr>
      <vt:lpstr>Learn to classify patterns </vt:lpstr>
      <vt:lpstr>Benefits of learning patterns classification </vt:lpstr>
      <vt:lpstr>Project Overview</vt:lpstr>
      <vt:lpstr>Representing code as vectors </vt:lpstr>
      <vt:lpstr>Solution: Word2Vec </vt:lpstr>
      <vt:lpstr>Word2Vec for source code</vt:lpstr>
      <vt:lpstr>Embeddings Preview</vt:lpstr>
      <vt:lpstr>Project Overview </vt:lpstr>
      <vt:lpstr>Achievements</vt:lpstr>
      <vt:lpstr>PowerPoint Presentation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234</cp:revision>
  <dcterms:created xsi:type="dcterms:W3CDTF">2005-06-03T02:22:32Z</dcterms:created>
  <dcterms:modified xsi:type="dcterms:W3CDTF">2020-07-29T14:44:05Z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(3)XPL9X/x8zI/WZ/xyO5QPJwcdCqD188Mu/oXEzgU/y/Wgn7Heye2XPwTXXMWlhkFrproij4R/
X7DBFoycWDugXMFO2MWxvxF6ss1GtjQPZMqj55FhThQpuSDYOZ0vuZUOkifAc7Vyz+PyliYr
ILHRj4n38Iml6SlAWqkqkuJhH6YFfaQYjQZlXcwxy0lHvTmugRSII65XV0hKH4ma3A6ZZNxA
Jv+8lr7UZ7ASvV2LVo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uPqDYRvkK2TFWe50/RopjLex/YBafQ23qqr9Drlq0RumWlbT2I4+V7
I6YkNeaKGMKVS/r0VQoY/5vqJwMpaAosl2Y4Uw+/LCzJxqRzuWgP46QKVam4V4dvd2RV4z7b
4A7duXcN8lqt0TX2Js6vcmkU9VrzOzx4yhPooB1zRHIw3fku9y9GWBGySCon/PCuVAda1XqL
ak1uchONYJVHl7vbr6rbBqvN2IAWiFMaMpBX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UVMO4vo13Gy+MOaF3fVMxnxtFVmkzAODY561
4k2u0XaX9JozvgMV3h5Q/C2quidVCw==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1595498109</vt:lpwstr>
  </property>
</Properties>
</file>