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</p:sldMasterIdLst>
  <p:notesMasterIdLst>
    <p:notesMasterId r:id="rId26"/>
  </p:notesMasterIdLst>
  <p:sldIdLst>
    <p:sldId id="314" r:id="rId3"/>
    <p:sldId id="270" r:id="rId4"/>
    <p:sldId id="275" r:id="rId5"/>
    <p:sldId id="322" r:id="rId6"/>
    <p:sldId id="343" r:id="rId7"/>
    <p:sldId id="334" r:id="rId8"/>
    <p:sldId id="344" r:id="rId9"/>
    <p:sldId id="328" r:id="rId10"/>
    <p:sldId id="345" r:id="rId11"/>
    <p:sldId id="346" r:id="rId12"/>
    <p:sldId id="347" r:id="rId13"/>
    <p:sldId id="348" r:id="rId14"/>
    <p:sldId id="350" r:id="rId15"/>
    <p:sldId id="349" r:id="rId16"/>
    <p:sldId id="353" r:id="rId17"/>
    <p:sldId id="351" r:id="rId18"/>
    <p:sldId id="355" r:id="rId19"/>
    <p:sldId id="356" r:id="rId20"/>
    <p:sldId id="352" r:id="rId21"/>
    <p:sldId id="357" r:id="rId22"/>
    <p:sldId id="293" r:id="rId23"/>
    <p:sldId id="315" r:id="rId24"/>
    <p:sldId id="354" r:id="rId2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wei" initials="L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A50021"/>
    <a:srgbClr val="C0C0C0"/>
    <a:srgbClr val="FFFFFF"/>
    <a:srgbClr val="99CCFF"/>
    <a:srgbClr val="CC0000"/>
    <a:srgbClr val="EAEAEA"/>
    <a:srgbClr val="005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7" autoAdjust="0"/>
    <p:restoredTop sz="90318" autoAdjust="0"/>
  </p:normalViewPr>
  <p:slideViewPr>
    <p:cSldViewPr>
      <p:cViewPr varScale="1">
        <p:scale>
          <a:sx n="93" d="100"/>
          <a:sy n="93" d="100"/>
        </p:scale>
        <p:origin x="192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Embeddings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Sheet2!$E$5</c:f>
              <c:strCache>
                <c:ptCount val="1"/>
                <c:pt idx="0">
                  <c:v>words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fld id="{315C4D7B-F2E3-4522-A612-8B7DD42FDF5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A948552F-ACBD-4683-A5B0-CE576E96340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ACD2497A-C183-4F31-8D79-035E5B5A32C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AD39642E-0CAD-4E87-B977-3FC90869E3E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5843CBA2-A677-4718-BB8E-4BDE34D4F1A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B453D2A3-0B6E-494F-BE86-5F6D040DCC3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8B181BB7-FF3F-4D83-A288-5A62BA5362F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fld id="{ADF3E6AE-B03B-4120-BDC3-3F9BB3AC86F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Sheet2!$F$6:$F$13</c:f>
              <c:numCache>
                <c:formatCode>General</c:formatCode>
                <c:ptCount val="8"/>
                <c:pt idx="0">
                  <c:v>0</c:v>
                </c:pt>
                <c:pt idx="1">
                  <c:v>-1</c:v>
                </c:pt>
                <c:pt idx="2">
                  <c:v>-5</c:v>
                </c:pt>
                <c:pt idx="3">
                  <c:v>-7</c:v>
                </c:pt>
                <c:pt idx="4">
                  <c:v>-14</c:v>
                </c:pt>
                <c:pt idx="5">
                  <c:v>11</c:v>
                </c:pt>
                <c:pt idx="6">
                  <c:v>14</c:v>
                </c:pt>
                <c:pt idx="7">
                  <c:v>14</c:v>
                </c:pt>
              </c:numCache>
            </c:numRef>
          </c:xVal>
          <c:yVal>
            <c:numRef>
              <c:f>Sheet2!$G$6:$G$13</c:f>
              <c:numCache>
                <c:formatCode>General</c:formatCode>
                <c:ptCount val="8"/>
                <c:pt idx="0">
                  <c:v>16</c:v>
                </c:pt>
                <c:pt idx="1">
                  <c:v>15</c:v>
                </c:pt>
                <c:pt idx="2">
                  <c:v>0</c:v>
                </c:pt>
                <c:pt idx="3">
                  <c:v>-5</c:v>
                </c:pt>
                <c:pt idx="4">
                  <c:v>-4</c:v>
                </c:pt>
                <c:pt idx="5">
                  <c:v>-4</c:v>
                </c:pt>
                <c:pt idx="6">
                  <c:v>-3</c:v>
                </c:pt>
                <c:pt idx="7">
                  <c:v>-7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Sheet2!$E$6:$E$13</c15:f>
                <c15:dlblRangeCache>
                  <c:ptCount val="8"/>
                  <c:pt idx="0">
                    <c:v>container</c:v>
                  </c:pt>
                  <c:pt idx="1">
                    <c:v>wrapper</c:v>
                  </c:pt>
                  <c:pt idx="2">
                    <c:v>seq</c:v>
                  </c:pt>
                  <c:pt idx="3">
                    <c:v>lst</c:v>
                  </c:pt>
                  <c:pt idx="4">
                    <c:v>list</c:v>
                  </c:pt>
                  <c:pt idx="5">
                    <c:v>msg</c:v>
                  </c:pt>
                  <c:pt idx="6">
                    <c:v>alert</c:v>
                  </c:pt>
                  <c:pt idx="7">
                    <c:v>error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7717776"/>
        <c:axId val="2087715600"/>
      </c:scatterChart>
      <c:valAx>
        <c:axId val="2087717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715600"/>
        <c:crosses val="autoZero"/>
        <c:crossBetween val="midCat"/>
      </c:valAx>
      <c:valAx>
        <c:axId val="208771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717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1-05-12T10:29:06.208" idx="3">
    <p:pos x="5760" y="2274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526662-70F2-402A-9D61-E16C6D59D3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69789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571BDF-FFB0-4A0A-A022-1B13BF66F258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 smtClean="0"/>
          </a:p>
        </p:txBody>
      </p:sp>
    </p:spTree>
    <p:extLst>
      <p:ext uri="{BB962C8B-B14F-4D97-AF65-F5344CB8AC3E}">
        <p14:creationId xmlns:p14="http://schemas.microsoft.com/office/powerpoint/2010/main" val="168397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5578475"/>
            <a:ext cx="8207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71513" y="6205538"/>
            <a:ext cx="26225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302" tIns="39153" rIns="78302" bIns="39153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smtClean="0">
                <a:latin typeface="FrutigerNext LT Bold" pitchFamily="20" charset="0"/>
                <a:ea typeface="MS PGothic" panose="020B0600070205080204" pitchFamily="34" charset="-128"/>
              </a:rPr>
              <a:t>HUAWEI TECHNOLOGIES CO., LTD.</a:t>
            </a:r>
            <a:endParaRPr lang="en-US" altLang="zh-CN" sz="2100" smtClean="0">
              <a:ea typeface="MS PGothic" panose="020B0600070205080204" pitchFamily="34" charset="-128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472363" y="4048125"/>
            <a:ext cx="13573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315" tIns="39159" rIns="78315" bIns="39159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800" b="1" smtClean="0">
                <a:solidFill>
                  <a:schemeClr val="bg1"/>
                </a:solidFill>
                <a:latin typeface="FrutigerNext LT Bold" pitchFamily="20" charset="0"/>
                <a:ea typeface="MS PGothic" panose="020B0600070205080204" pitchFamily="34" charset="-128"/>
              </a:rPr>
              <a:t>www.huawei.com</a:t>
            </a:r>
          </a:p>
          <a:p>
            <a:pPr>
              <a:spcBef>
                <a:spcPct val="50000"/>
              </a:spcBef>
              <a:defRPr/>
            </a:pPr>
            <a:endParaRPr lang="en-US" altLang="zh-CN" sz="800" smtClean="0">
              <a:solidFill>
                <a:schemeClr val="bg1"/>
              </a:solidFill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202113" y="6205538"/>
            <a:ext cx="19129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283" tIns="39141" rIns="78283" bIns="39141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smtClean="0">
                <a:latin typeface="FrutigerNext LT Bold" pitchFamily="20" charset="0"/>
                <a:ea typeface="MS PGothic" panose="020B0600070205080204" pitchFamily="34" charset="-128"/>
              </a:rPr>
              <a:t>HUAWEI Confidential 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419850" y="327025"/>
            <a:ext cx="2335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283" tIns="39141" rIns="78283" bIns="39141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500" smtClean="0">
                <a:solidFill>
                  <a:srgbClr val="666666"/>
                </a:solidFill>
                <a:latin typeface="FrutigerNext LT Regular" pitchFamily="34" charset="0"/>
                <a:ea typeface="MS PGothic" panose="020B0600070205080204" pitchFamily="34" charset="-128"/>
              </a:rPr>
              <a:t>Security Level: Internal  Use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23888" y="1776413"/>
            <a:ext cx="5245100" cy="1962150"/>
          </a:xfrm>
        </p:spPr>
        <p:txBody>
          <a:bodyPr lIns="78315" tIns="39159" rIns="78315" bIns="39159"/>
          <a:lstStyle>
            <a:lvl1pPr algn="ctr">
              <a:defRPr sz="3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22300" y="3675063"/>
            <a:ext cx="5246688" cy="59213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652463" y="342900"/>
            <a:ext cx="2135187" cy="476250"/>
          </a:xfrm>
        </p:spPr>
        <p:txBody>
          <a:bodyPr lIns="78315" tIns="39159" rIns="78315" bIns="39159"/>
          <a:lstStyle>
            <a:lvl1pPr>
              <a:lnSpc>
                <a:spcPct val="100000"/>
              </a:lnSpc>
              <a:defRPr sz="1500">
                <a:latin typeface="华文细黑" pitchFamily="2" charset="-122"/>
                <a:ea typeface="华文细黑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84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6668BF35-0DB7-41E5-B8C4-B33F8BE1305A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2451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91200" y="638175"/>
            <a:ext cx="1711325" cy="5259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638175"/>
            <a:ext cx="4986337" cy="5259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BB8B427F-A5C4-4480-818B-6CC6ABC8DED1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3143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949" y="638176"/>
            <a:ext cx="6849158" cy="630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52949" y="1641022"/>
            <a:ext cx="3358604" cy="42563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2143" y="1641022"/>
            <a:ext cx="3359964" cy="42563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8EA4DFB0-C8E3-4A31-885B-42A44D9D4477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35656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219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611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5748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33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92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579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05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AF246FA8-EC3B-4C86-978B-B700C56FEEAE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2551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22279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02353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140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41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838F8DE6-5712-424F-9E52-FC40B7E7E113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112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3348037" cy="4256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2900" y="1641475"/>
            <a:ext cx="3349625" cy="4256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76348402-A9CB-47C5-824F-B50397289406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690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A8681C21-0469-4210-AF9E-2B048E49F521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3186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C39BC04A-ECD6-4E32-AD7E-8B5C54B77B7A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3166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94C8DE56-BBD6-4434-A8F3-B3D15C1DCF69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13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909F4367-C580-43FD-A241-5F27F66026DC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4601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D6D06C2C-9F0D-4670-83A8-A4E24D4203F3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8247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638175"/>
            <a:ext cx="6850062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289" tIns="39147" rIns="78289" bIns="3914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27" name="Picture 3" descr="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52463" y="6438900"/>
            <a:ext cx="2616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289" tIns="39147" rIns="78289" bIns="39147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smtClean="0">
                <a:latin typeface="FrutigerNext LT Bold" pitchFamily="20" charset="0"/>
                <a:ea typeface="MS PGothic" panose="020B0600070205080204" pitchFamily="34" charset="-128"/>
              </a:rPr>
              <a:t>HUAWEI TECHNOLOGIES CO., LTD.</a:t>
            </a:r>
            <a:endParaRPr lang="en-US" altLang="zh-CN" sz="2100" smtClean="0">
              <a:ea typeface="MS PGothic" panose="020B0600070205080204" pitchFamily="34" charset="-128"/>
            </a:endParaRPr>
          </a:p>
        </p:txBody>
      </p:sp>
      <p:pic>
        <p:nvPicPr>
          <p:cNvPr id="1029" name="Picture 5" descr="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6400800"/>
            <a:ext cx="130968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29313" y="6400800"/>
            <a:ext cx="1057275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defRPr sz="1000">
                <a:latin typeface="FrutigerNext LT Medium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F8D2341B-E656-4B54-88F8-18ED391378D8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641475"/>
            <a:ext cx="6850062" cy="425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315" tIns="39159" rIns="78315" bIns="391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单击此处编辑母版文本样式</a:t>
            </a:r>
          </a:p>
          <a:p>
            <a:pPr lvl="2"/>
            <a:r>
              <a:rPr lang="zh-CN" altLang="en-US" smtClean="0"/>
              <a:t>单击此处编辑母版文本样式</a:t>
            </a:r>
          </a:p>
          <a:p>
            <a:pPr lvl="3"/>
            <a:r>
              <a:rPr lang="zh-CN" altLang="en-US" smtClean="0"/>
              <a:t>单击此处编辑母版文本样式</a:t>
            </a:r>
          </a:p>
          <a:p>
            <a:pPr lvl="0"/>
            <a:endParaRPr lang="zh-CN" altLang="en-US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646488" y="6467475"/>
            <a:ext cx="2035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270" tIns="39135" rIns="78270" bIns="39135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smtClean="0">
                <a:latin typeface="FrutigerNext LT Bold" pitchFamily="20" charset="0"/>
                <a:ea typeface="MS PGothic" panose="020B0600070205080204" pitchFamily="34" charset="-128"/>
              </a:rPr>
              <a:t>HUAWEI Confidential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4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  <p:sldLayoutId id="2147484242" r:id="rId12"/>
  </p:sldLayoutIdLst>
  <p:hf sldNum="0" hdr="0" ftr="0"/>
  <p:txStyles>
    <p:titleStyle>
      <a:lvl1pPr algn="l" defTabSz="784225" rtl="0" eaLnBrk="0" fontAlgn="base" hangingPunct="0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+mj-lt"/>
          <a:ea typeface="+mj-ea"/>
          <a:cs typeface="+mj-cs"/>
        </a:defRPr>
      </a:lvl1pPr>
      <a:lvl2pPr algn="l" defTabSz="784225" rtl="0" eaLnBrk="0" fontAlgn="base" hangingPunct="0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2pPr>
      <a:lvl3pPr algn="l" defTabSz="784225" rtl="0" eaLnBrk="0" fontAlgn="base" hangingPunct="0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3pPr>
      <a:lvl4pPr algn="l" defTabSz="784225" rtl="0" eaLnBrk="0" fontAlgn="base" hangingPunct="0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4pPr>
      <a:lvl5pPr algn="l" defTabSz="784225" rtl="0" eaLnBrk="0" fontAlgn="base" hangingPunct="0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5pPr>
      <a:lvl6pPr marL="457200" algn="l" defTabSz="784225" rtl="0" fontAlgn="base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6pPr>
      <a:lvl7pPr marL="914400" algn="l" defTabSz="784225" rtl="0" fontAlgn="base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7pPr>
      <a:lvl8pPr marL="1371600" algn="l" defTabSz="784225" rtl="0" fontAlgn="base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8pPr>
      <a:lvl9pPr marL="1828800" algn="l" defTabSz="784225" rtl="0" fontAlgn="base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9pPr>
    </p:titleStyle>
    <p:bodyStyle>
      <a:lvl1pPr marL="293688" indent="-293688" algn="l" defTabSz="784225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rgbClr val="990000"/>
        </a:buClr>
        <a:buSzPct val="85000"/>
        <a:buFont typeface="Wingdings" pitchFamily="2" charset="2"/>
        <a:buChar char="l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36588" indent="-244475" algn="l" defTabSz="784225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 3" panose="05040102010807070707" pitchFamily="18" charset="2"/>
        <a:buChar char="["/>
        <a:defRPr sz="1700">
          <a:solidFill>
            <a:schemeClr val="tx1"/>
          </a:solidFill>
          <a:latin typeface="+mn-lt"/>
          <a:ea typeface="+mn-ea"/>
        </a:defRPr>
      </a:lvl2pPr>
      <a:lvl3pPr marL="979488" indent="-195263" algn="l" defTabSz="784225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chemeClr val="tx1"/>
        </a:buClr>
        <a:buFont typeface="Arial" panose="020B0604020202020204" pitchFamily="34" charset="0"/>
        <a:buChar char="−"/>
        <a:defRPr sz="1700">
          <a:solidFill>
            <a:schemeClr val="tx1"/>
          </a:solidFill>
          <a:latin typeface="+mn-lt"/>
          <a:ea typeface="+mn-ea"/>
        </a:defRPr>
      </a:lvl3pPr>
      <a:lvl4pPr marL="1371600" indent="-196850" algn="l" defTabSz="784225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chemeClr val="tx1"/>
        </a:buClr>
        <a:buFont typeface="Arial" panose="020B0604020202020204" pitchFamily="34" charset="0"/>
        <a:buChar char="▪"/>
        <a:defRPr sz="1700">
          <a:solidFill>
            <a:schemeClr val="tx1"/>
          </a:solidFill>
          <a:latin typeface="+mn-lt"/>
          <a:ea typeface="+mn-ea"/>
        </a:defRPr>
      </a:lvl4pPr>
      <a:lvl5pPr marL="1763713" indent="-196850" algn="l" defTabSz="784225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Arial" pitchFamily="34" charset="0"/>
          <a:ea typeface="+mn-ea"/>
        </a:defRPr>
      </a:lvl5pPr>
      <a:lvl6pPr marL="22209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Arial" pitchFamily="34" charset="0"/>
          <a:ea typeface="+mn-ea"/>
        </a:defRPr>
      </a:lvl6pPr>
      <a:lvl7pPr marL="26781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Arial" pitchFamily="34" charset="0"/>
          <a:ea typeface="+mn-ea"/>
        </a:defRPr>
      </a:lvl7pPr>
      <a:lvl8pPr marL="31353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Arial" pitchFamily="34" charset="0"/>
          <a:ea typeface="+mn-ea"/>
        </a:defRPr>
      </a:lvl8pPr>
      <a:lvl9pPr marL="35925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ru-RU" altLang="en-US" smtClean="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236913" y="2132013"/>
            <a:ext cx="247491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328" tIns="39165" rIns="78328" bIns="39165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4000" smtClean="0">
                <a:solidFill>
                  <a:schemeClr val="bg1"/>
                </a:solidFill>
                <a:latin typeface="FrutigerNext LT Medium" pitchFamily="34" charset="0"/>
                <a:ea typeface="MS PGothic" panose="020B0600070205080204" pitchFamily="34" charset="-128"/>
              </a:rPr>
              <a:t>Thank You</a:t>
            </a:r>
            <a:endParaRPr lang="en-US" altLang="zh-CN" sz="4000" smtClean="0">
              <a:latin typeface="FrutigerNext LT Medium" pitchFamily="34" charset="0"/>
              <a:ea typeface="MS PGothic" panose="020B0600070205080204" pitchFamily="34" charset="-128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460750" y="3330575"/>
            <a:ext cx="21367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328" tIns="39165" rIns="78328" bIns="39165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100" smtClean="0">
                <a:solidFill>
                  <a:schemeClr val="bg1"/>
                </a:solidFill>
                <a:latin typeface="FrutigerNext LT Regular" pitchFamily="34" charset="0"/>
                <a:ea typeface="MS PGothic" panose="020B0600070205080204" pitchFamily="34" charset="-128"/>
              </a:rPr>
              <a:t>www.huawei.com</a:t>
            </a:r>
            <a:endParaRPr lang="en-US" altLang="zh-CN" sz="4000" smtClean="0">
              <a:latin typeface="FrutigerNext LT Regular" pitchFamily="34" charset="0"/>
              <a:ea typeface="MS PGothic" panose="020B0600070205080204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</p:sldLayoutIdLst>
  <p:txStyles>
    <p:titleStyle>
      <a:lvl1pPr algn="ctr" defTabSz="7842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842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defTabSz="7842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defTabSz="7842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defTabSz="7842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defTabSz="784225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defTabSz="784225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defTabSz="784225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defTabSz="784225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93688" indent="-293688" algn="l" defTabSz="784225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36588" indent="-244475" algn="l" defTabSz="784225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979488" indent="-195263" algn="l" defTabSz="784225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</a:defRPr>
      </a:lvl3pPr>
      <a:lvl4pPr marL="1371600" indent="-196850" algn="l" defTabSz="784225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763713" indent="-196850" algn="l" defTabSz="784225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2209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6781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353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5925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test.pypi.org/project/volatility-zuoqin/0.0.4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binfer.com/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s://github.com/google/error-pron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spotbugs.github.io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888" y="1295400"/>
            <a:ext cx="5776912" cy="196215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Machine Learning for Programming Code patterns classification</a:t>
            </a:r>
            <a:endParaRPr lang="en-US" altLang="zh-CN" sz="28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971800"/>
            <a:ext cx="5246688" cy="1295400"/>
          </a:xfrm>
        </p:spPr>
        <p:txBody>
          <a:bodyPr/>
          <a:lstStyle/>
          <a:p>
            <a:pPr algn="ctr" eaLnBrk="1" hangingPunct="1"/>
            <a:r>
              <a:rPr lang="en-US" altLang="en-US" sz="1800" b="1" dirty="0" smtClean="0"/>
              <a:t>HUAWEI TECHNOLOGIES CO. LTD (Russia)</a:t>
            </a:r>
            <a:endParaRPr lang="en-US" altLang="zh-CN" sz="1800" dirty="0" smtClean="0"/>
          </a:p>
          <a:p>
            <a:pPr algn="ctr" eaLnBrk="1" hangingPunct="1"/>
            <a:r>
              <a:rPr lang="en-US" altLang="zh-CN" sz="1800" dirty="0" smtClean="0"/>
              <a:t>Mr. Zorchenkov</a:t>
            </a:r>
          </a:p>
          <a:p>
            <a:pPr algn="ctr" eaLnBrk="1" hangingPunct="1"/>
            <a:r>
              <a:rPr lang="en-US" altLang="zh-CN" sz="1800" dirty="0" smtClean="0"/>
              <a:t>2020-12-05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630237"/>
          </a:xfrm>
        </p:spPr>
        <p:txBody>
          <a:bodyPr/>
          <a:lstStyle/>
          <a:p>
            <a:r>
              <a:rPr lang="en-US" altLang="zh-CN" sz="3200" dirty="0" smtClean="0"/>
              <a:t>Traditional approach</a:t>
            </a:r>
            <a:br>
              <a:rPr lang="en-US" altLang="zh-CN" sz="3200" dirty="0" smtClean="0"/>
            </a:b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051566"/>
            <a:ext cx="8077200" cy="5044434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How to create patterns classification?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en-US" altLang="zh-CN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en-US" altLang="zh-CN" dirty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en-US" altLang="zh-CN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en-US" altLang="zh-CN" dirty="0" smtClean="0"/>
          </a:p>
          <a:p>
            <a:pPr algn="just">
              <a:lnSpc>
                <a:spcPct val="115000"/>
              </a:lnSpc>
            </a:pPr>
            <a:r>
              <a:rPr lang="en-US" altLang="zh-CN" dirty="0" smtClean="0"/>
              <a:t>Heuristics to avoid spurious warnings</a:t>
            </a:r>
          </a:p>
          <a:p>
            <a:pPr algn="just">
              <a:lnSpc>
                <a:spcPct val="115000"/>
              </a:lnSpc>
            </a:pPr>
            <a:r>
              <a:rPr lang="en-US" altLang="zh-CN" dirty="0" smtClean="0"/>
              <a:t>Carefully tuned algorithms to ensure scalability</a:t>
            </a:r>
          </a:p>
          <a:p>
            <a:pPr algn="just">
              <a:lnSpc>
                <a:spcPct val="115000"/>
              </a:lnSpc>
            </a:pPr>
            <a:r>
              <a:rPr lang="en-US" altLang="zh-CN" dirty="0" smtClean="0"/>
              <a:t>Hundreds of bug detectors</a:t>
            </a:r>
          </a:p>
          <a:p>
            <a:pPr lvl="1" algn="just">
              <a:lnSpc>
                <a:spcPct val="115000"/>
              </a:lnSpc>
            </a:pPr>
            <a:r>
              <a:rPr lang="en-US" altLang="zh-CN" dirty="0" smtClean="0"/>
              <a:t>One analysis for each bug pattern</a:t>
            </a:r>
          </a:p>
          <a:p>
            <a:pPr lvl="1" algn="just">
              <a:lnSpc>
                <a:spcPct val="115000"/>
              </a:lnSpc>
            </a:pPr>
            <a:r>
              <a:rPr lang="en-US" altLang="zh-CN" dirty="0" smtClean="0"/>
              <a:t>Manually creating and tuning bug detectors does not scale</a:t>
            </a: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10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pic>
        <p:nvPicPr>
          <p:cNvPr id="8" name="Picture 6" descr="Human Free Icon of Internet and web flat icons f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20" y="17526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05537" y="1600200"/>
            <a:ext cx="2185988" cy="228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Analysis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590800" y="2743200"/>
            <a:ext cx="3505200" cy="533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consuming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86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630237"/>
          </a:xfrm>
        </p:spPr>
        <p:txBody>
          <a:bodyPr/>
          <a:lstStyle/>
          <a:p>
            <a:r>
              <a:rPr lang="en-US" altLang="zh-CN" sz="3200" dirty="0" smtClean="0"/>
              <a:t>Learn to classify patterns</a:t>
            </a:r>
            <a:br>
              <a:rPr lang="en-US" altLang="zh-CN" sz="3200" dirty="0" smtClean="0"/>
            </a:b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1051566"/>
            <a:ext cx="8177213" cy="4968234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Train a model to distinguish correct from buggy code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Gather Training data: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Gather past bugs from version histories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Insert artificial bugs via simple program transformations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en-US" altLang="zh-CN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en-US" altLang="zh-CN" dirty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en-US" altLang="zh-CN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dirty="0" smtClean="0"/>
              <a:t>How to represent code:</a:t>
            </a:r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dirty="0" smtClean="0"/>
              <a:t>Token based, AST-based, graph-based</a:t>
            </a:r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dirty="0" smtClean="0"/>
              <a:t>Current solution: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 of natural language</a:t>
            </a:r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dirty="0" smtClean="0"/>
              <a:t>                            elements in code</a:t>
            </a:r>
            <a:endParaRPr lang="en-US" altLang="zh-CN" dirty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11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0762" y="2855199"/>
            <a:ext cx="1566863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Machine Learning Model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282834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362260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Buggy Code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795481" y="2133600"/>
            <a:ext cx="0" cy="59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216244" y="3505200"/>
            <a:ext cx="1136556" cy="29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830362" y="3388599"/>
            <a:ext cx="627588" cy="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986588" y="2828340"/>
            <a:ext cx="1566863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2800" y="179255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Code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216244" y="3026863"/>
            <a:ext cx="1136556" cy="15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770019" y="4038600"/>
            <a:ext cx="0" cy="59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986588" y="4800600"/>
            <a:ext cx="1566863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Buggy / 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69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721210"/>
          </a:xfrm>
        </p:spPr>
        <p:txBody>
          <a:bodyPr/>
          <a:lstStyle/>
          <a:p>
            <a:r>
              <a:rPr lang="en-US" altLang="zh-CN" sz="3200" dirty="0" smtClean="0"/>
              <a:t>Benefits of learning patterns classification</a:t>
            </a:r>
            <a:br>
              <a:rPr lang="en-US" altLang="zh-CN" sz="3200" dirty="0" smtClean="0"/>
            </a:b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1447800"/>
            <a:ext cx="8177213" cy="45720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Simplifies the problem: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Before: Writing a program analysis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Now: Providing examples of buggy and correct code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Catches otherwise missed bugs: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Learns conventions from corpora of existing code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ML can handle natural language in code, which expresses domain specific knowledge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12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9310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8" y="230829"/>
            <a:ext cx="8177213" cy="630237"/>
          </a:xfrm>
        </p:spPr>
        <p:txBody>
          <a:bodyPr/>
          <a:lstStyle/>
          <a:p>
            <a:r>
              <a:rPr lang="en-US" altLang="zh-CN" sz="3200" dirty="0" smtClean="0"/>
              <a:t>Project Overview</a:t>
            </a: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79106" y="913721"/>
            <a:ext cx="8177213" cy="4968234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13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59693" y="1168035"/>
            <a:ext cx="3844878" cy="3991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training data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5168" y="121808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Corpus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0052" y="475882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Code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95800" y="1704130"/>
            <a:ext cx="0" cy="54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</p:cNvCxnSpPr>
          <p:nvPr/>
        </p:nvCxnSpPr>
        <p:spPr>
          <a:xfrm>
            <a:off x="1971936" y="4943494"/>
            <a:ext cx="618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59693" y="175743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 Code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648200" y="4179938"/>
            <a:ext cx="0" cy="480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48200" y="5268106"/>
            <a:ext cx="0" cy="370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59693" y="2291630"/>
            <a:ext cx="3844878" cy="3991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Represent code as vectors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75156" y="17526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Buggy Code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05400" y="1704130"/>
            <a:ext cx="0" cy="54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759693" y="3539843"/>
            <a:ext cx="3844878" cy="3991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classifier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95800" y="2815557"/>
            <a:ext cx="0" cy="54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59693" y="2922977"/>
            <a:ext cx="177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 Vectors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105400" y="2806617"/>
            <a:ext cx="0" cy="54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73664" y="2903982"/>
            <a:ext cx="167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Buggy Vectors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759693" y="4749261"/>
            <a:ext cx="3844878" cy="3991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 Bugs in New Code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96751" y="424643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866006" y="530964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465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721210"/>
          </a:xfrm>
        </p:spPr>
        <p:txBody>
          <a:bodyPr/>
          <a:lstStyle/>
          <a:p>
            <a:r>
              <a:rPr lang="en-US" altLang="zh-CN" sz="3200" dirty="0" smtClean="0"/>
              <a:t>Representing code as vectors</a:t>
            </a:r>
            <a:br>
              <a:rPr lang="en-US" altLang="zh-CN" sz="3200" dirty="0" smtClean="0"/>
            </a:b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1447800"/>
            <a:ext cx="8177213" cy="45720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Goal: Exploit natural language information in identifiers names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How to reason about identifier names?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Prior work: Lexical similarity</a:t>
            </a:r>
          </a:p>
          <a:p>
            <a:pPr lvl="1" algn="just">
              <a:lnSpc>
                <a:spcPct val="115000"/>
              </a:lnSpc>
            </a:pPr>
            <a:r>
              <a:rPr lang="en-US" altLang="zh-CN" sz="1600" dirty="0" smtClean="0"/>
              <a:t>x similar to </a:t>
            </a:r>
            <a:r>
              <a:rPr lang="en-US" altLang="zh-CN" sz="1600" dirty="0" err="1" smtClean="0"/>
              <a:t>x.dim</a:t>
            </a:r>
            <a:endParaRPr lang="en-US" altLang="zh-CN" sz="1600" dirty="0" smtClean="0"/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Want: Semantic similarity</a:t>
            </a:r>
          </a:p>
          <a:p>
            <a:pPr lvl="1" algn="just">
              <a:lnSpc>
                <a:spcPct val="115000"/>
              </a:lnSpc>
            </a:pPr>
            <a:r>
              <a:rPr lang="en-US" altLang="zh-CN" sz="1600" dirty="0"/>
              <a:t>x</a:t>
            </a:r>
            <a:r>
              <a:rPr lang="en-US" altLang="zh-CN" sz="1600" dirty="0" smtClean="0"/>
              <a:t> similar to width</a:t>
            </a:r>
          </a:p>
          <a:p>
            <a:pPr lvl="1" algn="just">
              <a:lnSpc>
                <a:spcPct val="115000"/>
              </a:lnSpc>
            </a:pPr>
            <a:r>
              <a:rPr lang="en-US" altLang="zh-CN" sz="1600" dirty="0" smtClean="0"/>
              <a:t>list similar to </a:t>
            </a:r>
            <a:r>
              <a:rPr lang="en-US" altLang="zh-CN" sz="1600" dirty="0" err="1" smtClean="0"/>
              <a:t>seq</a:t>
            </a: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14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8556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721210"/>
          </a:xfrm>
        </p:spPr>
        <p:txBody>
          <a:bodyPr/>
          <a:lstStyle/>
          <a:p>
            <a:r>
              <a:rPr lang="en-US" altLang="zh-CN" sz="3200" dirty="0" smtClean="0"/>
              <a:t>Word2Vec for source code</a:t>
            </a: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3657600"/>
            <a:ext cx="8177213" cy="23622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function </a:t>
            </a:r>
            <a:r>
              <a:rPr lang="en-US" altLang="zh-CN" sz="1600" dirty="0" err="1" smtClean="0"/>
              <a:t>setPoint</a:t>
            </a:r>
            <a:r>
              <a:rPr lang="en-US" altLang="zh-CN" sz="1600" dirty="0" smtClean="0"/>
              <a:t>(x, y){ … }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Context of x: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function – </a:t>
            </a:r>
            <a:r>
              <a:rPr lang="en-US" altLang="zh-CN" sz="1600" dirty="0" err="1" smtClean="0"/>
              <a:t>setPoint</a:t>
            </a:r>
            <a:r>
              <a:rPr lang="en-US" altLang="zh-CN" sz="1600" dirty="0" smtClean="0"/>
              <a:t> – ( - , - y - )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r">
              <a:lnSpc>
                <a:spcPct val="115000"/>
              </a:lnSpc>
              <a:buNone/>
            </a:pPr>
            <a:r>
              <a:rPr lang="en-US" altLang="zh-CN" sz="1400" dirty="0" smtClean="0"/>
              <a:t>Efficient Estimation of Word Representations in Vector Space</a:t>
            </a:r>
            <a:endParaRPr lang="en-US" altLang="zh-CN" sz="14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15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775213"/>
              </p:ext>
            </p:extLst>
          </p:nvPr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Programming language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Sentences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Tokens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692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177213" cy="721210"/>
          </a:xfrm>
        </p:spPr>
        <p:txBody>
          <a:bodyPr/>
          <a:lstStyle/>
          <a:p>
            <a:r>
              <a:rPr lang="en-US" altLang="zh-CN" sz="3200" dirty="0" err="1" smtClean="0"/>
              <a:t>Embeddings</a:t>
            </a:r>
            <a:r>
              <a:rPr lang="en-US" altLang="zh-CN" sz="3200" dirty="0" smtClean="0"/>
              <a:t> Preview</a:t>
            </a:r>
            <a:endParaRPr lang="zh-CN" altLang="en-US" sz="2000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16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graphicFrame>
        <p:nvGraphicFramePr>
          <p:cNvPr id="6" name="Char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166644"/>
              </p:ext>
            </p:extLst>
          </p:nvPr>
        </p:nvGraphicFramePr>
        <p:xfrm>
          <a:off x="228600" y="914400"/>
          <a:ext cx="8064407" cy="5199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47593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4970"/>
            <a:ext cx="8177213" cy="721210"/>
          </a:xfrm>
        </p:spPr>
        <p:txBody>
          <a:bodyPr/>
          <a:lstStyle/>
          <a:p>
            <a:r>
              <a:rPr lang="en-US" altLang="zh-CN" sz="3200" dirty="0" smtClean="0"/>
              <a:t>Code snippets as vectors</a:t>
            </a: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1447800"/>
            <a:ext cx="8177213" cy="45720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Concatenate </a:t>
            </a:r>
            <a:r>
              <a:rPr lang="en-US" altLang="zh-CN" sz="1600" dirty="0" err="1" smtClean="0"/>
              <a:t>embeddings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of names in code snippet: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Swapped arguments</a:t>
            </a: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17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6454" y="2590623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someObj.someFun</a:t>
            </a:r>
            <a:r>
              <a:rPr lang="en-US" dirty="0"/>
              <a:t> </a:t>
            </a:r>
            <a:r>
              <a:rPr lang="en-US" dirty="0" smtClean="0"/>
              <a:t>(arg1, arg2)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22495" y="3826236"/>
            <a:ext cx="444886" cy="200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142925" y="2915305"/>
            <a:ext cx="893496" cy="779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0737" y="421200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Embeddings</a:t>
            </a:r>
            <a:r>
              <a:rPr lang="en-US" dirty="0" smtClean="0"/>
              <a:t> of identifier names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06566" y="5620146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Embedding size: 200:</a:t>
            </a:r>
          </a:p>
          <a:p>
            <a:r>
              <a:rPr lang="en-US" sz="1200" dirty="0" err="1" smtClean="0"/>
              <a:t>Gensim</a:t>
            </a:r>
            <a:r>
              <a:rPr lang="en-US" sz="1200" dirty="0" smtClean="0"/>
              <a:t> Word2Vec implementation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436454" y="3828702"/>
            <a:ext cx="444886" cy="200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17713" y="3837630"/>
            <a:ext cx="444886" cy="200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41285" y="3828702"/>
            <a:ext cx="444886" cy="200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260249" y="3837630"/>
            <a:ext cx="444886" cy="200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894878" y="3826236"/>
            <a:ext cx="444886" cy="200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529507" y="3826236"/>
            <a:ext cx="444886" cy="200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108314" y="3828702"/>
            <a:ext cx="444886" cy="200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743200" y="2925363"/>
            <a:ext cx="1272237" cy="84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452200" y="2941597"/>
            <a:ext cx="1366604" cy="86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079341" y="2941597"/>
            <a:ext cx="682274" cy="75359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438044" y="2952998"/>
            <a:ext cx="349358" cy="78605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514443" y="2923867"/>
            <a:ext cx="179423" cy="80993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638800" y="2923867"/>
            <a:ext cx="610107" cy="78605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083606" y="2894707"/>
            <a:ext cx="212419" cy="785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622597" y="4225070"/>
            <a:ext cx="3595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each argument:</a:t>
            </a:r>
          </a:p>
          <a:p>
            <a:r>
              <a:rPr lang="en-US" dirty="0" smtClean="0"/>
              <a:t>Type and formal parameter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490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4970"/>
            <a:ext cx="8177213" cy="721210"/>
          </a:xfrm>
        </p:spPr>
        <p:txBody>
          <a:bodyPr/>
          <a:lstStyle/>
          <a:p>
            <a:r>
              <a:rPr lang="en-US" altLang="zh-CN" sz="3200" dirty="0" smtClean="0"/>
              <a:t>Code snippets as vectors</a:t>
            </a: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1447800"/>
            <a:ext cx="8177213" cy="45720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Concatenate </a:t>
            </a:r>
            <a:r>
              <a:rPr lang="en-US" altLang="zh-CN" sz="1600" dirty="0" err="1" smtClean="0"/>
              <a:t>embeddings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of names in code snippet: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Wrong binary operator/operation</a:t>
            </a: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18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8433" y="2554590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          &lt;=               length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22495" y="3826236"/>
            <a:ext cx="444886" cy="200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142925" y="2915305"/>
            <a:ext cx="893496" cy="779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0737" y="4212009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each operand:</a:t>
            </a:r>
          </a:p>
          <a:p>
            <a:r>
              <a:rPr lang="en-US" dirty="0" smtClean="0"/>
              <a:t>name and type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06566" y="5620146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Embedding size: 200:</a:t>
            </a:r>
          </a:p>
          <a:p>
            <a:r>
              <a:rPr lang="en-US" sz="1200" dirty="0" err="1" smtClean="0"/>
              <a:t>Gensim</a:t>
            </a:r>
            <a:r>
              <a:rPr lang="en-US" sz="1200" dirty="0" smtClean="0"/>
              <a:t> Word2Vec implementation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436454" y="3828702"/>
            <a:ext cx="444886" cy="200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17713" y="3837630"/>
            <a:ext cx="444886" cy="200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41285" y="3828702"/>
            <a:ext cx="444886" cy="200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260249" y="3837630"/>
            <a:ext cx="444886" cy="200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894878" y="3826236"/>
            <a:ext cx="444886" cy="200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529507" y="3826236"/>
            <a:ext cx="444886" cy="200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743201" y="2960112"/>
            <a:ext cx="233337" cy="806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298529" y="2915305"/>
            <a:ext cx="464933" cy="85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025570" y="2923922"/>
            <a:ext cx="947397" cy="786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534752" y="4694640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 and grand-parent</a:t>
            </a:r>
          </a:p>
          <a:p>
            <a:r>
              <a:rPr lang="en-US" dirty="0" smtClean="0"/>
              <a:t>AST node type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5170023" y="4114800"/>
            <a:ext cx="263693" cy="608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465276" y="2940877"/>
            <a:ext cx="947396" cy="786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5791200" y="4173020"/>
            <a:ext cx="372936" cy="627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679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721210"/>
          </a:xfrm>
        </p:spPr>
        <p:txBody>
          <a:bodyPr/>
          <a:lstStyle/>
          <a:p>
            <a:r>
              <a:rPr lang="en-US" altLang="zh-CN" sz="3200" dirty="0" smtClean="0"/>
              <a:t>Solution: Word2Vec</a:t>
            </a:r>
            <a:br>
              <a:rPr lang="en-US" altLang="zh-CN" sz="3200" dirty="0" smtClean="0"/>
            </a:b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1447800"/>
            <a:ext cx="8177213" cy="45720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Word </a:t>
            </a:r>
            <a:r>
              <a:rPr lang="en-US" altLang="zh-CN" sz="1600" dirty="0" err="1" smtClean="0"/>
              <a:t>embeddings</a:t>
            </a:r>
            <a:endParaRPr lang="en-US" altLang="zh-CN" sz="1600" dirty="0" smtClean="0"/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Continuous vector representation of each word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Similar words have similar vectors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Learn </a:t>
            </a:r>
            <a:r>
              <a:rPr lang="en-US" altLang="zh-CN" sz="1600" dirty="0" err="1" smtClean="0"/>
              <a:t>Embeddings</a:t>
            </a:r>
            <a:r>
              <a:rPr lang="en-US" altLang="zh-CN" sz="1600" dirty="0" smtClean="0"/>
              <a:t> from corpus of text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Context: Surrounding words in sentences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19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599" y="4419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Layer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0052" y="5029200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</a:t>
            </a:r>
          </a:p>
          <a:p>
            <a:r>
              <a:rPr lang="en-US" dirty="0" smtClean="0"/>
              <a:t>words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57400" y="42672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66725" y="4713132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78804" y="5164442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78804" y="5615752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38400" y="5105400"/>
            <a:ext cx="618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61699" y="4933266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73782" y="454255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79341" y="5123766"/>
            <a:ext cx="618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68329" y="4945165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77087" y="4419600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Layer:</a:t>
            </a:r>
          </a:p>
          <a:p>
            <a:r>
              <a:rPr lang="en-US" dirty="0" smtClean="0"/>
              <a:t>Word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06566" y="5620146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Embedding size: 200:</a:t>
            </a:r>
          </a:p>
          <a:p>
            <a:r>
              <a:rPr lang="en-US" sz="1200" dirty="0" err="1" smtClean="0"/>
              <a:t>Gensim</a:t>
            </a:r>
            <a:r>
              <a:rPr lang="en-US" sz="1200" dirty="0" smtClean="0"/>
              <a:t> Word2Vec implementation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620201" y="5481254"/>
            <a:ext cx="3256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Size: 200, dropout 0.2</a:t>
            </a:r>
            <a:endParaRPr lang="en-US" sz="1200" dirty="0" smtClean="0"/>
          </a:p>
          <a:p>
            <a:r>
              <a:rPr lang="en-US" sz="1200" dirty="0" err="1" smtClean="0"/>
              <a:t>RMSProp</a:t>
            </a:r>
            <a:r>
              <a:rPr lang="en-US" sz="1200" dirty="0" smtClean="0"/>
              <a:t> optimizer with binary cross entropy</a:t>
            </a:r>
          </a:p>
          <a:p>
            <a:r>
              <a:rPr lang="en-US" sz="1200" dirty="0"/>
              <a:t>a</a:t>
            </a:r>
            <a:r>
              <a:rPr lang="en-US" sz="1200" dirty="0" smtClean="0"/>
              <a:t>s a loss function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92529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91200" y="6400800"/>
            <a:ext cx="1057275" cy="29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7842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B6BFD750-1F0A-43AC-B090-74F4A9F75C1D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r>
              <a:rPr lang="ru-RU" altLang="en-US" sz="1000" smtClean="0">
                <a:ea typeface="MS PGothic" panose="020B0600070205080204" pitchFamily="34" charset="-128"/>
              </a:rPr>
              <a:t>/</a:t>
            </a:r>
            <a:r>
              <a:rPr lang="en-US" altLang="en-US" sz="1000" smtClean="0">
                <a:ea typeface="MS PGothic" panose="020B0600070205080204" pitchFamily="34" charset="-128"/>
              </a:rPr>
              <a:t>13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7171" name="AutoShape 16"/>
          <p:cNvSpPr>
            <a:spLocks noChangeArrowheads="1"/>
          </p:cNvSpPr>
          <p:nvPr/>
        </p:nvSpPr>
        <p:spPr bwMode="auto">
          <a:xfrm>
            <a:off x="2362200" y="1905000"/>
            <a:ext cx="6477000" cy="3962400"/>
          </a:xfrm>
          <a:prstGeom prst="roundRect">
            <a:avLst>
              <a:gd name="adj" fmla="val 5935"/>
            </a:avLst>
          </a:prstGeom>
          <a:gradFill rotWithShape="1">
            <a:gsLst>
              <a:gs pos="0">
                <a:srgbClr val="DDDDDD"/>
              </a:gs>
              <a:gs pos="50000">
                <a:srgbClr val="F5F5F5"/>
              </a:gs>
              <a:gs pos="100000">
                <a:srgbClr val="DDDDDD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en-US" sz="1800">
              <a:latin typeface="Arial" panose="020B0604020202020204" pitchFamily="34" charset="0"/>
            </a:endParaRPr>
          </a:p>
        </p:txBody>
      </p:sp>
      <p:pic>
        <p:nvPicPr>
          <p:cNvPr id="7172" name="Picture 5" descr="0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105025"/>
            <a:ext cx="1087437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Line 7"/>
          <p:cNvSpPr>
            <a:spLocks noChangeShapeType="1"/>
          </p:cNvSpPr>
          <p:nvPr/>
        </p:nvSpPr>
        <p:spPr bwMode="auto">
          <a:xfrm flipV="1">
            <a:off x="2211388" y="1844675"/>
            <a:ext cx="0" cy="4103688"/>
          </a:xfrm>
          <a:prstGeom prst="line">
            <a:avLst/>
          </a:prstGeom>
          <a:noFill/>
          <a:ln w="38100" cmpd="dbl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Line 8"/>
          <p:cNvSpPr>
            <a:spLocks noChangeShapeType="1"/>
          </p:cNvSpPr>
          <p:nvPr/>
        </p:nvSpPr>
        <p:spPr bwMode="auto">
          <a:xfrm>
            <a:off x="2211388" y="1844675"/>
            <a:ext cx="6681787" cy="0"/>
          </a:xfrm>
          <a:prstGeom prst="line">
            <a:avLst/>
          </a:prstGeom>
          <a:noFill/>
          <a:ln w="38100" cmpd="dbl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75" name="Group 9"/>
          <p:cNvGrpSpPr>
            <a:grpSpLocks/>
          </p:cNvGrpSpPr>
          <p:nvPr/>
        </p:nvGrpSpPr>
        <p:grpSpPr bwMode="auto">
          <a:xfrm>
            <a:off x="2057400" y="1676400"/>
            <a:ext cx="288925" cy="288925"/>
            <a:chOff x="1519" y="1843"/>
            <a:chExt cx="182" cy="182"/>
          </a:xfrm>
        </p:grpSpPr>
        <p:sp>
          <p:nvSpPr>
            <p:cNvPr id="7178" name="Oval 10"/>
            <p:cNvSpPr>
              <a:spLocks noChangeArrowheads="1"/>
            </p:cNvSpPr>
            <p:nvPr/>
          </p:nvSpPr>
          <p:spPr bwMode="auto">
            <a:xfrm>
              <a:off x="1519" y="1843"/>
              <a:ext cx="182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rgbClr val="990000"/>
                </a:buClr>
                <a:buSzPct val="85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rgbClr val="5F5F5F"/>
                </a:buClr>
                <a:buFont typeface="Wingdings 3" panose="05040102010807070707" pitchFamily="18" charset="2"/>
                <a:buChar char="[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Font typeface="Arial" panose="020B0604020202020204" pitchFamily="34" charset="0"/>
                <a:buChar char="−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Font typeface="Arial" panose="020B0604020202020204" pitchFamily="34" charset="0"/>
                <a:buChar char="▪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ru-RU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179" name="Oval 11"/>
            <p:cNvSpPr>
              <a:spLocks noChangeArrowheads="1"/>
            </p:cNvSpPr>
            <p:nvPr/>
          </p:nvSpPr>
          <p:spPr bwMode="auto">
            <a:xfrm>
              <a:off x="1557" y="1882"/>
              <a:ext cx="105" cy="105"/>
            </a:xfrm>
            <a:prstGeom prst="ellipse">
              <a:avLst/>
            </a:prstGeom>
            <a:gradFill rotWithShape="1">
              <a:gsLst>
                <a:gs pos="0">
                  <a:srgbClr val="ECD1CC"/>
                </a:gs>
                <a:gs pos="100000">
                  <a:srgbClr val="A21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rgbClr val="990000"/>
                </a:buClr>
                <a:buSzPct val="85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rgbClr val="5F5F5F"/>
                </a:buClr>
                <a:buFont typeface="Wingdings 3" panose="05040102010807070707" pitchFamily="18" charset="2"/>
                <a:buChar char="[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Font typeface="Arial" panose="020B0604020202020204" pitchFamily="34" charset="0"/>
                <a:buChar char="−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Font typeface="Arial" panose="020B0604020202020204" pitchFamily="34" charset="0"/>
                <a:buChar char="▪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ru-RU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2438400" y="2286000"/>
            <a:ext cx="6248400" cy="2209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4" tIns="45712" rIns="91424" bIns="45712">
            <a:spAutoFit/>
          </a:bodyPr>
          <a:lstStyle/>
          <a:p>
            <a:pPr marL="342900" indent="-342900" eaLnBrk="1" hangingPunct="1">
              <a:spcBef>
                <a:spcPct val="40000"/>
              </a:spcBef>
              <a:spcAft>
                <a:spcPct val="50000"/>
              </a:spcAft>
              <a:buFontTx/>
              <a:buAutoNum type="arabicPeriod"/>
              <a:defRPr/>
            </a:pPr>
            <a:r>
              <a:rPr kumimoji="1" lang="en-US" altLang="zh-CN" sz="1600" b="1" dirty="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Self-introduction</a:t>
            </a:r>
          </a:p>
          <a:p>
            <a:pPr marL="342900" indent="-342900" eaLnBrk="1" hangingPunct="1">
              <a:spcBef>
                <a:spcPct val="40000"/>
              </a:spcBef>
              <a:spcAft>
                <a:spcPct val="50000"/>
              </a:spcAft>
              <a:buFontTx/>
              <a:buAutoNum type="arabicPeriod"/>
              <a:defRPr/>
            </a:pPr>
            <a:r>
              <a:rPr kumimoji="1" lang="en-US" altLang="zh-CN" sz="1600" b="1" dirty="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Project idea</a:t>
            </a:r>
          </a:p>
          <a:p>
            <a:pPr marL="342900" indent="-342900" eaLnBrk="1" hangingPunct="1">
              <a:spcBef>
                <a:spcPct val="40000"/>
              </a:spcBef>
              <a:spcAft>
                <a:spcPct val="50000"/>
              </a:spcAft>
              <a:buFontTx/>
              <a:buAutoNum type="arabicPeriod"/>
              <a:defRPr/>
            </a:pPr>
            <a:r>
              <a:rPr kumimoji="1" lang="en-US" altLang="zh-CN" sz="1600" b="1" dirty="0" smtClean="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Static analyzers</a:t>
            </a:r>
            <a:endParaRPr kumimoji="1" lang="en-US" altLang="zh-CN" sz="1600" b="1" dirty="0">
              <a:solidFill>
                <a:srgbClr val="005C8A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itchFamily="34" charset="0"/>
            </a:endParaRPr>
          </a:p>
          <a:p>
            <a:pPr marL="342900" indent="-342900" eaLnBrk="1" hangingPunct="1">
              <a:spcBef>
                <a:spcPct val="40000"/>
              </a:spcBef>
              <a:spcAft>
                <a:spcPct val="50000"/>
              </a:spcAft>
              <a:buFontTx/>
              <a:buAutoNum type="arabicPeriod"/>
              <a:defRPr/>
            </a:pPr>
            <a:r>
              <a:rPr kumimoji="1" lang="en-US" altLang="zh-CN" sz="1600" b="1" dirty="0" smtClean="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Machine learning approach</a:t>
            </a:r>
            <a:endParaRPr kumimoji="1" lang="en-US" altLang="zh-CN" sz="1600" b="1" dirty="0">
              <a:solidFill>
                <a:srgbClr val="005C8A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itchFamily="34" charset="0"/>
            </a:endParaRPr>
          </a:p>
          <a:p>
            <a:pPr marL="342900" indent="-342900" eaLnBrk="1" hangingPunct="1">
              <a:spcBef>
                <a:spcPct val="40000"/>
              </a:spcBef>
              <a:spcAft>
                <a:spcPct val="50000"/>
              </a:spcAft>
              <a:buFontTx/>
              <a:buAutoNum type="arabicPeriod"/>
              <a:defRPr/>
            </a:pPr>
            <a:r>
              <a:rPr kumimoji="1" lang="en-US" altLang="zh-CN" sz="1600" b="1" dirty="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Project achievements</a:t>
            </a:r>
          </a:p>
        </p:txBody>
      </p:sp>
      <p:sp>
        <p:nvSpPr>
          <p:cNvPr id="7177" name="WordArt 18"/>
          <p:cNvSpPr>
            <a:spLocks noChangeArrowheads="1" noChangeShapeType="1" noTextEdit="1"/>
          </p:cNvSpPr>
          <p:nvPr/>
        </p:nvSpPr>
        <p:spPr bwMode="auto">
          <a:xfrm>
            <a:off x="3581400" y="1066800"/>
            <a:ext cx="1600200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200" kern="10">
                <a:solidFill>
                  <a:srgbClr val="990000"/>
                </a:solidFill>
                <a:latin typeface="+mj-lt"/>
                <a:ea typeface="+mj-lt"/>
                <a:cs typeface="+mj-lt"/>
              </a:rPr>
              <a:t>Content: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721210"/>
          </a:xfrm>
        </p:spPr>
        <p:txBody>
          <a:bodyPr/>
          <a:lstStyle/>
          <a:p>
            <a:r>
              <a:rPr lang="en-US" altLang="zh-CN" sz="3200" dirty="0" smtClean="0"/>
              <a:t>Importance of </a:t>
            </a:r>
            <a:r>
              <a:rPr lang="en-US" altLang="zh-CN" sz="3200" dirty="0" err="1" smtClean="0"/>
              <a:t>embeddings</a:t>
            </a: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1447800"/>
            <a:ext cx="8177213" cy="45720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How many True positives do we miss with random </a:t>
            </a:r>
            <a:r>
              <a:rPr lang="en-US" altLang="zh-CN" sz="1600" dirty="0" err="1" smtClean="0"/>
              <a:t>embeddings</a:t>
            </a:r>
            <a:r>
              <a:rPr lang="en-US" altLang="zh-CN" sz="1600" dirty="0" smtClean="0"/>
              <a:t>?</a:t>
            </a:r>
            <a:endParaRPr lang="en-US" altLang="zh-CN" sz="1600" dirty="0" smtClean="0"/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Example: 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                      transform  = is(</a:t>
            </a:r>
            <a:r>
              <a:rPr lang="en-US" altLang="zh-CN" sz="1600" dirty="0" err="1" smtClean="0"/>
              <a:t>obj</a:t>
            </a:r>
            <a:r>
              <a:rPr lang="en-US" altLang="zh-CN" sz="1600" dirty="0" smtClean="0"/>
              <a:t>, value) | is(</a:t>
            </a:r>
            <a:r>
              <a:rPr lang="en-US" altLang="zh-CN" sz="1600" dirty="0" err="1" smtClean="0"/>
              <a:t>func</a:t>
            </a:r>
            <a:r>
              <a:rPr lang="en-US" altLang="zh-CN" sz="1600" dirty="0" smtClean="0"/>
              <a:t>, value)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Bitwise OR for logical OR of </a:t>
            </a:r>
            <a:r>
              <a:rPr lang="en-US" altLang="zh-CN" sz="1600" dirty="0" err="1" smtClean="0"/>
              <a:t>booleans</a:t>
            </a:r>
            <a:r>
              <a:rPr lang="en-US" altLang="zh-CN" sz="1600" dirty="0" smtClean="0"/>
              <a:t>: inefficient and error-prone</a:t>
            </a: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20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2668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7842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DC6A97E-2057-4D78-A7C7-ACEC89E1A461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21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" y="12700"/>
            <a:ext cx="9115425" cy="7207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200" dirty="0" smtClean="0"/>
              <a:t>Achievements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6825"/>
            <a:ext cx="8001000" cy="2314575"/>
          </a:xfrm>
        </p:spPr>
        <p:txBody>
          <a:bodyPr/>
          <a:lstStyle/>
          <a:p>
            <a:pPr marL="522288" lvl="1" indent="0" eaLnBrk="1" hangingPunct="1"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en-US" altLang="en-US" sz="1600" dirty="0" smtClean="0"/>
              <a:t>   68% True positives, which is high, even compared to manually created patterns classifiers</a:t>
            </a:r>
            <a:endParaRPr lang="en-US" altLang="en-US" sz="1600" dirty="0" smtClean="0"/>
          </a:p>
          <a:p>
            <a:pPr marL="522288" lvl="1" indent="0" eaLnBrk="1" hangingPunct="1"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en-US" altLang="en-US" sz="1600" dirty="0" smtClean="0"/>
              <a:t>Used state of the art multiprocessing to calculate </a:t>
            </a:r>
            <a:r>
              <a:rPr lang="en-US" altLang="en-US" sz="1600" dirty="0" err="1" smtClean="0"/>
              <a:t>git</a:t>
            </a:r>
            <a:r>
              <a:rPr lang="en-US" altLang="en-US" sz="1600" dirty="0" smtClean="0"/>
              <a:t> repos statistics</a:t>
            </a:r>
          </a:p>
          <a:p>
            <a:pPr marL="522288" lvl="1" indent="0" eaLnBrk="1" hangingPunct="1"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en-US" altLang="zh-CN" sz="1600" dirty="0" smtClean="0"/>
              <a:t>Used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API: up to 5000 requests per day</a:t>
            </a:r>
          </a:p>
          <a:p>
            <a:pPr marL="522288" lvl="1" indent="0" eaLnBrk="1" hangingPunct="1"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en-US" altLang="zh-CN" sz="1600" dirty="0" smtClean="0"/>
              <a:t>Found unique correlation between repo volatility and overall code quality</a:t>
            </a:r>
          </a:p>
          <a:p>
            <a:pPr marL="522288" lvl="1" indent="0" eaLnBrk="1" hangingPunct="1"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en-US" altLang="zh-CN" sz="1600" dirty="0" smtClean="0"/>
              <a:t>Researched various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output formats to reuse in feature projects</a:t>
            </a:r>
          </a:p>
          <a:p>
            <a:pPr marL="522288" lvl="1" indent="0" eaLnBrk="1" hangingPunct="1"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en-US" altLang="zh-CN" sz="1600" dirty="0" smtClean="0"/>
              <a:t>Distributable python package created, ready to run on Ubuntu/Windows as executable shell command (</a:t>
            </a:r>
            <a:r>
              <a:rPr lang="en-US" altLang="zh-CN" sz="1600" dirty="0" smtClean="0">
                <a:hlinkClick r:id="rId2"/>
              </a:rPr>
              <a:t>https://test.pypi.org/project/volatility-zuoqin/0.0.4/</a:t>
            </a:r>
            <a:r>
              <a:rPr lang="en-US" altLang="en-US" sz="1400" dirty="0" smtClean="0"/>
              <a:t>)</a:t>
            </a:r>
            <a:endParaRPr lang="en-US" altLang="zh-CN" sz="1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721210"/>
          </a:xfrm>
        </p:spPr>
        <p:txBody>
          <a:bodyPr/>
          <a:lstStyle/>
          <a:p>
            <a:r>
              <a:rPr lang="en-US" altLang="zh-CN" sz="3200" dirty="0" smtClean="0"/>
              <a:t>New slide</a:t>
            </a: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1447800"/>
            <a:ext cx="8177213" cy="45720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Simplifies the problem: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Before: Writing a program analysis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Now: Providing examples of buggy and correct code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Catches otherwise missed bugs: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Learns conventions from corpora of existing code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ML can handle natural language in code, which expresses domain specific knowledge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23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4200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7842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B5397043-0525-424E-98E3-7279502AD469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 smtClean="0"/>
              <a:t>Self-introduction</a:t>
            </a:r>
            <a:br>
              <a:rPr lang="en-US" altLang="zh-CN" sz="3200" dirty="0" smtClean="0"/>
            </a:b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84263" y="4137025"/>
            <a:ext cx="5962650" cy="1746250"/>
          </a:xfrm>
        </p:spPr>
        <p:txBody>
          <a:bodyPr/>
          <a:lstStyle/>
          <a:p>
            <a:pPr eaLnBrk="1" hangingPunct="1"/>
            <a:endParaRPr kumimoji="1" lang="en-US" altLang="zh-CN" b="1" smtClean="0">
              <a:solidFill>
                <a:srgbClr val="333399"/>
              </a:solidFill>
            </a:endParaRPr>
          </a:p>
          <a:p>
            <a:pPr eaLnBrk="1" hangingPunct="1">
              <a:lnSpc>
                <a:spcPct val="110000"/>
              </a:lnSpc>
            </a:pPr>
            <a:endParaRPr lang="en-US" altLang="zh-CN" smtClean="0"/>
          </a:p>
        </p:txBody>
      </p:sp>
      <p:sp>
        <p:nvSpPr>
          <p:cNvPr id="8197" name="Text Box 8"/>
          <p:cNvSpPr txBox="1">
            <a:spLocks noChangeArrowheads="1"/>
          </p:cNvSpPr>
          <p:nvPr/>
        </p:nvSpPr>
        <p:spPr bwMode="auto">
          <a:xfrm>
            <a:off x="990600" y="1600200"/>
            <a:ext cx="7239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Name:    ALEXEY ZORCHENKOV                        			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Huawei ID:    z0534010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anose="05000000000000000000" pitchFamily="2" charset="2"/>
              <a:buChar char="J"/>
            </a:pPr>
            <a:endParaRPr lang="en-US" altLang="zh-CN" sz="1800" b="1" i="1">
              <a:latin typeface="FrutigerNext LT Regular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Rep. Office: Moscow City, Federation Tower 14</a:t>
            </a:r>
            <a:r>
              <a:rPr lang="en-US" altLang="zh-CN" sz="1800" b="1" i="1" baseline="30000">
                <a:latin typeface="FrutigerNext LT Regular" pitchFamily="34" charset="0"/>
                <a:cs typeface="Arial" panose="020B0604020202020204" pitchFamily="34" charset="0"/>
              </a:rPr>
              <a:t>th</a:t>
            </a: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 floor</a:t>
            </a:r>
            <a:endParaRPr lang="ru-RU" altLang="zh-CN" sz="1800" b="1" i="1">
              <a:latin typeface="FrutigerNext LT Regular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Department : Moscow System Programming Laboratory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Position: Principal engineer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Enrollment Date: 2019-09-09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8177213" cy="630238"/>
          </a:xfrm>
        </p:spPr>
        <p:txBody>
          <a:bodyPr/>
          <a:lstStyle/>
          <a:p>
            <a:r>
              <a:rPr lang="en-US" altLang="zh-CN" sz="3200" smtClean="0"/>
              <a:t>Experience Before Joining Huawei </a:t>
            </a:r>
            <a:br>
              <a:rPr lang="en-US" altLang="zh-CN" sz="3200" smtClean="0"/>
            </a:br>
            <a:r>
              <a:rPr lang="en-US" altLang="zh-CN" sz="3200" smtClean="0"/>
              <a:t/>
            </a:r>
            <a:br>
              <a:rPr lang="en-US" altLang="zh-CN" sz="3200" smtClean="0"/>
            </a:br>
            <a:endParaRPr lang="zh-CN" altLang="en-US" sz="200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7924800" cy="4876800"/>
          </a:xfrm>
        </p:spPr>
        <p:txBody>
          <a:bodyPr/>
          <a:lstStyle/>
          <a:p>
            <a:pPr marL="231775" indent="-231775" algn="just">
              <a:lnSpc>
                <a:spcPct val="115000"/>
              </a:lnSpc>
            </a:pPr>
            <a:r>
              <a:rPr lang="en-US" altLang="zh-CN" sz="1600" smtClean="0"/>
              <a:t>Moscow State university</a:t>
            </a:r>
          </a:p>
          <a:p>
            <a:pPr marL="574675" lvl="1" indent="-231775" algn="just">
              <a:lnSpc>
                <a:spcPct val="115000"/>
              </a:lnSpc>
            </a:pPr>
            <a:r>
              <a:rPr lang="en-US" altLang="zh-CN" sz="1600" smtClean="0"/>
              <a:t>Master in theoretical physics, 5.5 years</a:t>
            </a:r>
          </a:p>
          <a:p>
            <a:pPr marL="574675" lvl="1" indent="-231775" algn="just">
              <a:lnSpc>
                <a:spcPct val="115000"/>
              </a:lnSpc>
            </a:pPr>
            <a:r>
              <a:rPr lang="en-US" altLang="zh-CN" sz="1600" smtClean="0"/>
              <a:t>Master in mathematics, differential equations, 5 years</a:t>
            </a:r>
          </a:p>
          <a:p>
            <a:pPr marL="574675" lvl="1" indent="-231775" algn="just">
              <a:lnSpc>
                <a:spcPct val="115000"/>
              </a:lnSpc>
            </a:pPr>
            <a:r>
              <a:rPr lang="en-US" altLang="zh-CN" sz="1600" smtClean="0"/>
              <a:t>Post graduate education, theoretical mechanics, 3 years</a:t>
            </a:r>
          </a:p>
          <a:p>
            <a:pPr marL="231775" indent="-231775" algn="just">
              <a:lnSpc>
                <a:spcPct val="115000"/>
              </a:lnSpc>
            </a:pPr>
            <a:r>
              <a:rPr lang="en-US" altLang="zh-CN" sz="1600" smtClean="0"/>
              <a:t>Publications in Russian financial magazines</a:t>
            </a:r>
          </a:p>
        </p:txBody>
      </p:sp>
      <p:sp>
        <p:nvSpPr>
          <p:cNvPr id="922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11C57C80-B08A-4BE2-AC2E-D751EEC18EAE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pic>
        <p:nvPicPr>
          <p:cNvPr id="922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3124200"/>
            <a:ext cx="230505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13" y="3167063"/>
            <a:ext cx="2943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3813175"/>
            <a:ext cx="246221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4894263"/>
            <a:ext cx="30575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13" y="4619625"/>
            <a:ext cx="26860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890963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630237"/>
          </a:xfrm>
        </p:spPr>
        <p:txBody>
          <a:bodyPr/>
          <a:lstStyle/>
          <a:p>
            <a:r>
              <a:rPr lang="en-US" altLang="zh-CN" sz="3200" dirty="0" smtClean="0"/>
              <a:t>Added value created</a:t>
            </a:r>
            <a:br>
              <a:rPr lang="en-US" altLang="zh-CN" sz="3200" dirty="0" smtClean="0"/>
            </a:b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16038"/>
            <a:ext cx="7745413" cy="3886200"/>
          </a:xfrm>
        </p:spPr>
        <p:txBody>
          <a:bodyPr/>
          <a:lstStyle/>
          <a:p>
            <a:pPr marL="231775" indent="-231775" algn="just">
              <a:lnSpc>
                <a:spcPct val="115000"/>
              </a:lnSpc>
            </a:pPr>
            <a:r>
              <a:rPr lang="en-US" altLang="zh-CN" sz="1600" dirty="0" smtClean="0"/>
              <a:t>Current bug detectors miss most bugs</a:t>
            </a:r>
          </a:p>
          <a:p>
            <a:pPr marL="231775" indent="-231775" algn="just">
              <a:lnSpc>
                <a:spcPct val="115000"/>
              </a:lnSpc>
            </a:pPr>
            <a:r>
              <a:rPr lang="en-US" altLang="zh-CN" sz="1600" dirty="0" smtClean="0"/>
              <a:t>Patterns classification as a learning problem</a:t>
            </a:r>
          </a:p>
          <a:p>
            <a:pPr marL="574675" lvl="1" indent="-231775" algn="just">
              <a:lnSpc>
                <a:spcPct val="115000"/>
              </a:lnSpc>
            </a:pPr>
            <a:r>
              <a:rPr lang="en-US" altLang="zh-CN" sz="1600" dirty="0" smtClean="0"/>
              <a:t>Simplifies the problem</a:t>
            </a:r>
          </a:p>
          <a:p>
            <a:pPr marL="574675" lvl="1" indent="-231775" algn="just">
              <a:lnSpc>
                <a:spcPct val="115000"/>
              </a:lnSpc>
            </a:pPr>
            <a:r>
              <a:rPr lang="en-US" altLang="zh-CN" sz="1600" dirty="0" smtClean="0"/>
              <a:t>Catches otherwise missed patterns</a:t>
            </a:r>
          </a:p>
          <a:p>
            <a:r>
              <a:rPr lang="en-US" sz="1600" dirty="0" smtClean="0"/>
              <a:t>Learning name-based patterns classifiers</a:t>
            </a:r>
          </a:p>
          <a:p>
            <a:pPr lvl="1"/>
            <a:r>
              <a:rPr lang="en-US" sz="1600" dirty="0" smtClean="0"/>
              <a:t>Exploit natural language information in code</a:t>
            </a:r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06438"/>
          </a:xfrm>
        </p:spPr>
        <p:txBody>
          <a:bodyPr/>
          <a:lstStyle/>
          <a:p>
            <a:pPr algn="ctr"/>
            <a:r>
              <a:rPr lang="en-US" altLang="zh-CN" sz="3200" dirty="0" smtClean="0">
                <a:solidFill>
                  <a:srgbClr val="FF0000"/>
                </a:solidFill>
              </a:rPr>
              <a:t/>
            </a:r>
            <a:br>
              <a:rPr lang="en-US" altLang="zh-CN" sz="3200" dirty="0" smtClean="0">
                <a:solidFill>
                  <a:srgbClr val="FF0000"/>
                </a:solidFill>
              </a:rPr>
            </a:br>
            <a:r>
              <a:rPr lang="en-US" altLang="zh-CN" sz="3200" dirty="0" smtClean="0"/>
              <a:t>Static Bug Detection</a:t>
            </a:r>
            <a:r>
              <a:rPr lang="zh-CN" altLang="en-US" sz="3200" dirty="0" smtClean="0">
                <a:solidFill>
                  <a:schemeClr val="bg2"/>
                </a:solidFill>
              </a:rPr>
              <a:t/>
            </a:r>
            <a:br>
              <a:rPr lang="zh-CN" altLang="en-US" sz="3200" dirty="0" smtClean="0">
                <a:solidFill>
                  <a:schemeClr val="bg2"/>
                </a:solidFill>
              </a:rPr>
            </a:br>
            <a:endParaRPr lang="zh-CN" altLang="en-US" sz="3200" dirty="0" smtClean="0"/>
          </a:p>
        </p:txBody>
      </p:sp>
      <p:sp>
        <p:nvSpPr>
          <p:cNvPr id="122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EF44340F-1D18-46C3-90D0-76B0AFE732E3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485898"/>
            <a:ext cx="7924800" cy="461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315" tIns="39159" rIns="78315" bIns="39159" numCol="1" anchor="t" anchorCtr="0" compatLnSpc="1">
            <a:prstTxWarp prst="textNoShape">
              <a:avLst/>
            </a:prstTxWarp>
          </a:bodyPr>
          <a:lstStyle>
            <a:lvl1pPr marL="293688" indent="-293688" algn="l" defTabSz="784225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itchFamily="2" charset="2"/>
              <a:buChar char="l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6588" indent="-244475" algn="l" defTabSz="784225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+mn-lt"/>
                <a:ea typeface="+mn-ea"/>
              </a:defRPr>
            </a:lvl2pPr>
            <a:lvl3pPr marL="979488" indent="-195263" algn="l" defTabSz="784225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-196850" algn="l" defTabSz="784225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+mn-lt"/>
                <a:ea typeface="+mn-ea"/>
              </a:defRPr>
            </a:lvl4pPr>
            <a:lvl5pPr marL="1763713" indent="-196850" algn="l" defTabSz="7842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2209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6781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1353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5925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 marL="231775" indent="-231775" algn="just">
              <a:lnSpc>
                <a:spcPct val="115000"/>
              </a:lnSpc>
            </a:pPr>
            <a:r>
              <a:rPr lang="en-US" altLang="zh-CN" sz="1600" kern="0" dirty="0" smtClean="0"/>
              <a:t> Lightweight static analysis</a:t>
            </a:r>
          </a:p>
          <a:p>
            <a:r>
              <a:rPr lang="en-US" sz="1600" kern="0" dirty="0" smtClean="0"/>
              <a:t>General framework &amp; set of checkers for specific bug patterns</a:t>
            </a:r>
          </a:p>
          <a:p>
            <a:endParaRPr lang="en-US" sz="1600" kern="0" dirty="0"/>
          </a:p>
          <a:p>
            <a:endParaRPr lang="en-US" sz="1600" kern="0" dirty="0" smtClean="0"/>
          </a:p>
          <a:p>
            <a:endParaRPr lang="en-US" sz="1600" kern="0" dirty="0"/>
          </a:p>
          <a:p>
            <a:pPr marL="0" indent="0">
              <a:buNone/>
            </a:pPr>
            <a:r>
              <a:rPr lang="en-US" sz="1600" kern="0" dirty="0" smtClean="0"/>
              <a:t>									</a:t>
            </a:r>
          </a:p>
          <a:p>
            <a:pPr marL="0" indent="0">
              <a:buNone/>
            </a:pPr>
            <a:r>
              <a:rPr lang="en-US" sz="1600" dirty="0" smtClean="0">
                <a:hlinkClick r:id="rId2"/>
              </a:rPr>
              <a:t>https://github.com/google/error-prone</a:t>
            </a:r>
            <a:r>
              <a:rPr lang="en-US" sz="1600" dirty="0" smtClean="0"/>
              <a:t>            </a:t>
            </a:r>
            <a:r>
              <a:rPr lang="en-US" sz="1600" dirty="0" smtClean="0">
                <a:hlinkClick r:id="rId3"/>
              </a:rPr>
              <a:t>https://fbinfer.com/</a:t>
            </a:r>
            <a:endParaRPr lang="en-US" sz="1600" kern="0" dirty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endParaRPr lang="en-US" sz="1600" kern="0" dirty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r>
              <a:rPr lang="en-US" sz="1600" dirty="0" smtClean="0">
                <a:hlinkClick r:id="rId4"/>
              </a:rPr>
              <a:t>https://spotbugs.github.io/</a:t>
            </a:r>
            <a:endParaRPr lang="en-US" sz="1600" kern="0" dirty="0"/>
          </a:p>
          <a:p>
            <a:pPr marL="0" indent="0">
              <a:buNone/>
            </a:pPr>
            <a:endParaRPr lang="en-US" sz="1600" kern="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kern="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048000"/>
            <a:ext cx="1905000" cy="704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0" y="2895600"/>
            <a:ext cx="1714500" cy="771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762" y="4648200"/>
            <a:ext cx="1888438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630237"/>
          </a:xfrm>
        </p:spPr>
        <p:txBody>
          <a:bodyPr/>
          <a:lstStyle/>
          <a:p>
            <a:r>
              <a:rPr lang="en-US" altLang="zh-CN" sz="3200" dirty="0" smtClean="0"/>
              <a:t>How many (bug) patterns do they find?</a:t>
            </a:r>
            <a:br>
              <a:rPr lang="en-US" altLang="zh-CN" sz="3200" dirty="0" smtClean="0"/>
            </a:b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16038"/>
            <a:ext cx="7745413" cy="38862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Given a representative set of real world bugs, how many of them static bug detectors find?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Empirical study</a:t>
            </a:r>
            <a:endParaRPr lang="en-US" altLang="zh-CN" sz="1600" dirty="0"/>
          </a:p>
          <a:p>
            <a:pPr marL="231775" indent="-231775" algn="just">
              <a:lnSpc>
                <a:spcPct val="115000"/>
              </a:lnSpc>
            </a:pPr>
            <a:r>
              <a:rPr lang="en-US" altLang="zh-CN" sz="1600" smtClean="0"/>
              <a:t> 594 </a:t>
            </a:r>
            <a:r>
              <a:rPr lang="en-US" altLang="zh-CN" sz="1600" dirty="0" smtClean="0"/>
              <a:t>bugs from 15 Java Projects</a:t>
            </a:r>
          </a:p>
          <a:p>
            <a:r>
              <a:rPr lang="en-US" sz="1600" dirty="0" smtClean="0"/>
              <a:t>3 popular static bug detectors</a:t>
            </a:r>
          </a:p>
          <a:p>
            <a:r>
              <a:rPr lang="en-US" sz="1600" dirty="0" smtClean="0"/>
              <a:t>5247 warnings</a:t>
            </a:r>
          </a:p>
          <a:p>
            <a:r>
              <a:rPr lang="en-US" sz="1600" dirty="0" smtClean="0"/>
              <a:t>Semi automated methodology to measure detected bugs</a:t>
            </a:r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3839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B3469F90-8F0E-4FA7-8D20-EE0658960776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13316" name="Title 2"/>
          <p:cNvSpPr>
            <a:spLocks noGrp="1"/>
          </p:cNvSpPr>
          <p:nvPr>
            <p:ph type="title"/>
          </p:nvPr>
        </p:nvSpPr>
        <p:spPr>
          <a:xfrm>
            <a:off x="0" y="22225"/>
            <a:ext cx="9144000" cy="630238"/>
          </a:xfrm>
        </p:spPr>
        <p:txBody>
          <a:bodyPr/>
          <a:lstStyle/>
          <a:p>
            <a:r>
              <a:rPr lang="en-US" altLang="en-US" dirty="0" smtClean="0"/>
              <a:t>Most </a:t>
            </a:r>
            <a:r>
              <a:rPr lang="en-US" altLang="en-US" dirty="0"/>
              <a:t>b</a:t>
            </a:r>
            <a:r>
              <a:rPr lang="en-US" altLang="en-US" dirty="0" smtClean="0"/>
              <a:t>ugs are missed</a:t>
            </a:r>
          </a:p>
        </p:txBody>
      </p:sp>
      <p:sp>
        <p:nvSpPr>
          <p:cNvPr id="2" name="Oval 1"/>
          <p:cNvSpPr/>
          <p:nvPr/>
        </p:nvSpPr>
        <p:spPr>
          <a:xfrm>
            <a:off x="1766887" y="1066800"/>
            <a:ext cx="2971800" cy="2819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41471" y="2819400"/>
            <a:ext cx="3109913" cy="2819400"/>
          </a:xfrm>
          <a:prstGeom prst="ellipse">
            <a:avLst/>
          </a:prstGeom>
          <a:solidFill>
            <a:srgbClr val="00B05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71887" y="1081355"/>
            <a:ext cx="3109913" cy="2819400"/>
          </a:xfrm>
          <a:prstGeom prst="ellipse">
            <a:avLst/>
          </a:prstGeom>
          <a:solidFill>
            <a:srgbClr val="FFC000">
              <a:alpha val="26000"/>
            </a:srgbClr>
          </a:solidFill>
          <a:effectLst>
            <a:reflection stA="18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2000" y="13716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SpotBugs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9001" y="16880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51314" y="3276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95800" y="45387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69364" y="45601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62108" y="104513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ErrorProne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73168" y="2971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37323" y="18121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49195" y="2218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60037" y="32397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569" y="5689852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Three tools together detect 27 of 594 bugs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630237"/>
          </a:xfrm>
        </p:spPr>
        <p:txBody>
          <a:bodyPr/>
          <a:lstStyle/>
          <a:p>
            <a:r>
              <a:rPr lang="en-US" altLang="zh-CN" sz="3200" dirty="0" smtClean="0"/>
              <a:t>Why are most bugs missed?</a:t>
            </a:r>
            <a:br>
              <a:rPr lang="en-US" altLang="zh-CN" sz="3200" dirty="0" smtClean="0"/>
            </a:b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16038"/>
            <a:ext cx="7745413" cy="38862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Manual inspection of 20 missed bugs: 14 are domain specific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</a:pPr>
            <a:r>
              <a:rPr lang="en-US" altLang="zh-CN" sz="1600" dirty="0" smtClean="0"/>
              <a:t>Unrelated to any of the supported bug patterns</a:t>
            </a:r>
          </a:p>
          <a:p>
            <a:r>
              <a:rPr lang="en-US" sz="1600" dirty="0" smtClean="0"/>
              <a:t>Application-specific algorithms</a:t>
            </a:r>
          </a:p>
          <a:p>
            <a:r>
              <a:rPr lang="en-US" sz="1600" dirty="0" smtClean="0"/>
              <a:t>Forgot to handle special case</a:t>
            </a:r>
          </a:p>
          <a:p>
            <a:r>
              <a:rPr lang="en-US" sz="1600" dirty="0" smtClean="0"/>
              <a:t>Difficult to decide whether behavior is intended</a:t>
            </a:r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en-US" altLang="zh-CN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en-US" altLang="zh-CN" dirty="0"/>
          </a:p>
          <a:p>
            <a:pPr marL="231775" indent="-231775" algn="just">
              <a:lnSpc>
                <a:spcPct val="115000"/>
              </a:lnSpc>
              <a:buNone/>
            </a:pPr>
            <a:r>
              <a:rPr lang="en-US" altLang="zh-CN" sz="1800" dirty="0" smtClean="0">
                <a:solidFill>
                  <a:srgbClr val="00B050"/>
                </a:solidFill>
              </a:rPr>
              <a:t>Need patterns classifier that go beyond generic bug patterns</a:t>
            </a:r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9874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Template—English（20060512） ">
  <a:themeElements>
    <a:clrScheme name="Slide Template—English（20060512） 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lide Template—English（20060512） ">
      <a:majorFont>
        <a:latin typeface="FrutigerNext LT Medium"/>
        <a:ea typeface="黑体"/>
        <a:cs typeface=""/>
      </a:majorFont>
      <a:minorFont>
        <a:latin typeface="FrutigerNext LT Medium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 Template—English（20060512）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Template—English（20060512） 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Template—English（20060512） 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Template—English（20060512） 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Template—English（20060512） 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Template—English（20060512） 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3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4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5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6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光网络胶片模板050511（英文）</Template>
  <TotalTime>13012</TotalTime>
  <Words>903</Words>
  <Application>Microsoft Office PowerPoint</Application>
  <PresentationFormat>On-screen Show (4:3)</PresentationFormat>
  <Paragraphs>267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FrutigerNext LT Bold</vt:lpstr>
      <vt:lpstr>FrutigerNext LT Medium</vt:lpstr>
      <vt:lpstr>FrutigerNext LT Regular</vt:lpstr>
      <vt:lpstr>MS PGothic</vt:lpstr>
      <vt:lpstr>黑体</vt:lpstr>
      <vt:lpstr>宋体</vt:lpstr>
      <vt:lpstr>华文细黑</vt:lpstr>
      <vt:lpstr>Arial</vt:lpstr>
      <vt:lpstr>Wingdings</vt:lpstr>
      <vt:lpstr>Wingdings 3</vt:lpstr>
      <vt:lpstr>Slide Template—English（20060512） </vt:lpstr>
      <vt:lpstr>自定义设计方案</vt:lpstr>
      <vt:lpstr>Machine Learning for Programming Code patterns classification</vt:lpstr>
      <vt:lpstr>PowerPoint Presentation</vt:lpstr>
      <vt:lpstr>Self-introduction </vt:lpstr>
      <vt:lpstr>Experience Before Joining Huawei   </vt:lpstr>
      <vt:lpstr>Added value created </vt:lpstr>
      <vt:lpstr> Static Bug Detection </vt:lpstr>
      <vt:lpstr>How many (bug) patterns do they find? </vt:lpstr>
      <vt:lpstr>Most bugs are missed</vt:lpstr>
      <vt:lpstr>Why are most bugs missed? </vt:lpstr>
      <vt:lpstr>Traditional approach </vt:lpstr>
      <vt:lpstr>Learn to classify patterns </vt:lpstr>
      <vt:lpstr>Benefits of learning patterns classification </vt:lpstr>
      <vt:lpstr>Project Overview</vt:lpstr>
      <vt:lpstr>Representing code as vectors </vt:lpstr>
      <vt:lpstr>Word2Vec for source code</vt:lpstr>
      <vt:lpstr>Embeddings Preview</vt:lpstr>
      <vt:lpstr>Code snippets as vectors</vt:lpstr>
      <vt:lpstr>Code snippets as vectors</vt:lpstr>
      <vt:lpstr>Solution: Word2Vec </vt:lpstr>
      <vt:lpstr>Importance of embeddings</vt:lpstr>
      <vt:lpstr>Achievements</vt:lpstr>
      <vt:lpstr>PowerPoint Presentation</vt:lpstr>
      <vt:lpstr>New slide</vt:lpstr>
    </vt:vector>
  </TitlesOfParts>
  <Company>Huawei Technologies Co.,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sunyanping</dc:creator>
  <cp:keywords>模板</cp:keywords>
  <dc:description>内部资料，禁止扩散</dc:description>
  <cp:lastModifiedBy>Zorchenkov Alexey</cp:lastModifiedBy>
  <cp:revision>250</cp:revision>
  <dcterms:created xsi:type="dcterms:W3CDTF">2005-06-03T02:22:32Z</dcterms:created>
  <dcterms:modified xsi:type="dcterms:W3CDTF">2020-07-30T14:14:07Z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(3)4uQqCUJeQutC6ObGAtJt/rH6aiU85xMOTob8TOAB5vRV20l2x0711k4q6jD8QVL/scz39rL2
jdylWSDx4pb7bO1Jm4hvBaH8lWRWQqSjWiYrNXvei1+1FnyxCQuxdGhYHkLpyXGMamn7CFKc
zOi4Se9YnkiIYz74RhBnZSlZnH81tI+y16vn6+k7Wy8XWQ91f9fgoClH5mYC0J+chbnE8WlR
e8xWSaQCziPF1hXbC+9/C</vt:lpwstr>
  </property>
  <property fmtid="{D5CDD505-2E9C-101B-9397-08002B2CF9AE}" pid="3" name="_ms_pID_7253431">
    <vt:lpwstr>9M6bT9DsiM8EfpDYiHTGuIHc6cOKLY3utI451u10dTWM27tTD3b
kuLAWoIZP7HjPpqtxceTRIiscIDJa2EMoXWS+wxjGab1hOw9Yvs7/uUiT3sSnPCotCfK4f80
PKarsBGFdd+Secu5oL7JyWtYXcg1vuwMresvkSBiseTlWURF7LpqIBVq63nigaoBpvdw4ThJ
xAV0HR7jjQE4ON2dhjZ1MTgrKr8K1AvWeh3ph/hM2J</vt:lpwstr>
  </property>
  <property fmtid="{D5CDD505-2E9C-101B-9397-08002B2CF9AE}" pid="4" name="_ms_pID_7253432">
    <vt:lpwstr>JpjbAN4FefhxRwra1AowmZESp4YGk0
oGPq3uKhDbBukPkM/d9y+FWjm9/qp8iZAYkLTJ5LYhqkzcoyQ/g=</vt:lpwstr>
  </property>
  <property fmtid="{D5CDD505-2E9C-101B-9397-08002B2CF9AE}" pid="5" name="_new_ms_pID_72543">
    <vt:lpwstr>(3)2oaHew39yX0ihnVKVjkfb7z76tl2miIHvIe4HyiNByfBZ4DLa9HY/1oSDr1P3ygQcemlgn1A_x000d_
Wv2uMDJlmAokUnf/iPg4t3/l9FCUD/xUTmOoTyAZfGOeO75NE0AYutIuwHEjMtRTVil3rgcQ_x000d_
7VIZZKqRIuPkgpYihQkKdas6bXuHqK9+Bn5Nrw+rfcKvJk4wU1zpTO+AKpRmj+zIiRwt0JDO_x000d_
iYZ2ZkXsL7ho65A05I</vt:lpwstr>
  </property>
  <property fmtid="{D5CDD505-2E9C-101B-9397-08002B2CF9AE}" pid="6" name="_new_ms_pID_72543_00">
    <vt:lpwstr>_new_ms_pID_72543</vt:lpwstr>
  </property>
  <property fmtid="{D5CDD505-2E9C-101B-9397-08002B2CF9AE}" pid="7" name="_new_ms_pID_725431">
    <vt:lpwstr>ZdJT1Q0pXc/FWJhiFZ/NFJGmE3cnH1lDdZQOhPUb9SSkPFjz7OZaZQ_x000d_
SfVYXd2/SY5LLoU6proVEQWroRslbBGGxfBR9PvsIvLaVuLbN+BZbccrnzp7p51+m1FPsrvh_x000d_
Ges3kbSD+YMzd/dsBvGygy8rorLcMSUvc+XUniE5x0zjBbtBtfptMkv4Agb+GiqEbB1YR6+W_x000d_
V0gbTYkkYvwslncLEaLGI0/UfHvwmLIYM1hM</vt:lpwstr>
  </property>
  <property fmtid="{D5CDD505-2E9C-101B-9397-08002B2CF9AE}" pid="8" name="_new_ms_pID_725431_00">
    <vt:lpwstr>_new_ms_pID_725431</vt:lpwstr>
  </property>
  <property fmtid="{D5CDD505-2E9C-101B-9397-08002B2CF9AE}" pid="9" name="_new_ms_pID_725432">
    <vt:lpwstr>C7dajPnH641j/H7mxPk0MkDMUi9jpqrVGK/V_x000d_
TXRbysyf58eA+KDDttoUQe+v4EWn9SKJgRkVjNfL0nduQ94/brgtMG3bJgt/8eU9spWLfFJJ_x000d_
7TKDITOhxIjzG7dD4bASVw==</vt:lpwstr>
  </property>
  <property fmtid="{D5CDD505-2E9C-101B-9397-08002B2CF9AE}" pid="10" name="_new_ms_pID_725432_00">
    <vt:lpwstr>_new_ms_pID_725432</vt:lpwstr>
  </property>
  <property fmtid="{D5CDD505-2E9C-101B-9397-08002B2CF9AE}" pid="11" name="_2015_ms_pID_725343">
    <vt:lpwstr>(3)XPL9X/x8zI/WZ/xyO5QPJwcdCqD188Mu/oXEzgU/y/Wgn7Heye2XPwTXXMWlhkFrproij4R/
X7DBFoycWDugXMFO2MWxvxF6ss1GtjQPZMqj55FhThQpuSDYOZ0vuZUOkifAc7Vyz+PyliYr
ILHRj4n38Iml6SlAWqkqkuJhH6YFfaQYjQZlXcwxy0lHvTmugRSII65XV0hKH4ma3A6ZZNxA
Jv+8lr7UZ7ASvV2LVo</vt:lpwstr>
  </property>
  <property fmtid="{D5CDD505-2E9C-101B-9397-08002B2CF9AE}" pid="12" name="_2015_ms_pID_725343_00">
    <vt:lpwstr>_2015_ms_pID_725343</vt:lpwstr>
  </property>
  <property fmtid="{D5CDD505-2E9C-101B-9397-08002B2CF9AE}" pid="13" name="_2015_ms_pID_7253431">
    <vt:lpwstr>uPqDYRvkK2TFWe50/RopjLex/YBafQ23qqr9Drlq0RumWlbT2I4+V7
I6YkNeaKGMKVS/r0VQoY/5vqJwMpaAosl2Y4Uw+/LCzJxqRzuWgP46QKVam4V4dvd2RV4z7b
4A7duXcN8lqt0TX2Js6vcmkU9VrzOzx4yhPooB1zRHIw3fku9y9GWBGySCon/PCuVAda1XqL
ak1uchONYJVHl7vbr6rbBqvN2IAWiFMaMpBX</vt:lpwstr>
  </property>
  <property fmtid="{D5CDD505-2E9C-101B-9397-08002B2CF9AE}" pid="14" name="_2015_ms_pID_7253431_00">
    <vt:lpwstr>_2015_ms_pID_7253431</vt:lpwstr>
  </property>
  <property fmtid="{D5CDD505-2E9C-101B-9397-08002B2CF9AE}" pid="15" name="_2015_ms_pID_7253432">
    <vt:lpwstr>UVMO4vo13Gy+MOaF3fVMxnxtFVmkzAODY561
4k2u0XaX9JozvgMV3h5Q/C2quidVCw==</vt:lpwstr>
  </property>
  <property fmtid="{D5CDD505-2E9C-101B-9397-08002B2CF9AE}" pid="16" name="_2015_ms_pID_7253432_00">
    <vt:lpwstr>_2015_ms_pID_7253432</vt:lpwstr>
  </property>
  <property fmtid="{D5CDD505-2E9C-101B-9397-08002B2CF9AE}" pid="17" name="_readonly">
    <vt:lpwstr/>
  </property>
  <property fmtid="{D5CDD505-2E9C-101B-9397-08002B2CF9AE}" pid="18" name="_change">
    <vt:lpwstr/>
  </property>
  <property fmtid="{D5CDD505-2E9C-101B-9397-08002B2CF9AE}" pid="19" name="_full-control">
    <vt:lpwstr/>
  </property>
  <property fmtid="{D5CDD505-2E9C-101B-9397-08002B2CF9AE}" pid="20" name="sflag">
    <vt:lpwstr>1595498109</vt:lpwstr>
  </property>
</Properties>
</file>